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Default Extension="fntdata" ContentType="application/x-fontdata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</p:sldIdLst>
  <p:sldSz cx="7556500" cy="10693400"/>
  <p:notesSz cx="7556500" cy="10693400"/>
  <p:embeddedFontLst>
    <p:embeddedFont>
      <p:font typeface="Arial" panose="00000000000000000000" pitchFamily="34" charset="1"/>
      <p:regular r:id="rId115"/>
      <p:bold r:id="rId113"/>
    </p:embeddedFont>
    <p:embeddedFont>
      <p:font typeface="Symbol" panose="00000000000000000000" pitchFamily="18" charset="2"/>
      <p:regular r:id="rId120"/>
      <p:bold r:id="rId122"/>
      <p:italic r:id="rId118"/>
    </p:embeddedFont>
    <p:embeddedFont>
      <p:font typeface="Tahoma" panose="00000000000000000000" pitchFamily="34" charset="1"/>
      <p:regular r:id="rId114"/>
      <p:bold r:id="rId112"/>
      <p:italic r:id="rId119"/>
      <p:boldItalic r:id="rId121"/>
    </p:embeddedFont>
    <p:embeddedFont>
      <p:font typeface="Times New Roman" panose="00000000000000000000" pitchFamily="18" charset="1"/>
      <p:regular r:id="rId111"/>
      <p:bold r:id="rId117"/>
      <p:italic r:id="rId116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font" Target="fonts/font1.fntdata"/><Relationship Id="rId112" Type="http://schemas.openxmlformats.org/officeDocument/2006/relationships/font" Target="fonts/font2.fntdata"/><Relationship Id="rId113" Type="http://schemas.openxmlformats.org/officeDocument/2006/relationships/font" Target="fonts/font3.fntdata"/><Relationship Id="rId114" Type="http://schemas.openxmlformats.org/officeDocument/2006/relationships/font" Target="fonts/font4.fntdata"/><Relationship Id="rId115" Type="http://schemas.openxmlformats.org/officeDocument/2006/relationships/font" Target="fonts/font5.fntdata"/><Relationship Id="rId116" Type="http://schemas.openxmlformats.org/officeDocument/2006/relationships/font" Target="fonts/font6.fntdata"/><Relationship Id="rId117" Type="http://schemas.openxmlformats.org/officeDocument/2006/relationships/font" Target="fonts/font7.fntdata"/><Relationship Id="rId118" Type="http://schemas.openxmlformats.org/officeDocument/2006/relationships/font" Target="fonts/font8.fntdata"/><Relationship Id="rId119" Type="http://schemas.openxmlformats.org/officeDocument/2006/relationships/font" Target="fonts/font9.fntdata"/><Relationship Id="rId120" Type="http://schemas.openxmlformats.org/officeDocument/2006/relationships/font" Target="fonts/font10.fntdata"/><Relationship Id="rId121" Type="http://schemas.openxmlformats.org/officeDocument/2006/relationships/font" Target="fonts/font11.fntdata"/><Relationship Id="rId122" Type="http://schemas.openxmlformats.org/officeDocument/2006/relationships/font" Target="fonts/font12.fntdata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140930" y="761409"/>
            <a:ext cx="118110" cy="0"/>
          </a:xfrm>
          <a:custGeom>
            <a:avLst/>
            <a:gdLst/>
            <a:ahLst/>
            <a:cxnLst/>
            <a:rect l="l" t="t" r="r" b="b"/>
            <a:pathLst>
              <a:path w="118110" h="0">
                <a:moveTo>
                  <a:pt x="0" y="0"/>
                </a:moveTo>
                <a:lnTo>
                  <a:pt x="118033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2120334" y="745565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2991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2418980" y="745565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2991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2877018" y="761411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2856370" y="745566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010"/>
                </a:lnTo>
              </a:path>
            </a:pathLst>
          </a:custGeom>
          <a:ln w="635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3175614" y="745566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010"/>
                </a:lnTo>
              </a:path>
            </a:pathLst>
          </a:custGeom>
          <a:ln w="635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3404326" y="761409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3383678" y="745564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010"/>
                </a:lnTo>
              </a:path>
            </a:pathLst>
          </a:custGeom>
          <a:ln w="635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3694981" y="745563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010"/>
                </a:lnTo>
              </a:path>
            </a:pathLst>
          </a:custGeom>
          <a:ln w="635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91817" y="1106137"/>
            <a:ext cx="3379215" cy="392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pn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pn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pn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pn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pn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pn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pn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pn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pn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pn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2.pn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.png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6.png"/><Relationship Id="rId3" Type="http://schemas.openxmlformats.org/officeDocument/2006/relationships/image" Target="../media/image77.pn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8.png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9.png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0.png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1.png"/><Relationship Id="rId3" Type="http://schemas.openxmlformats.org/officeDocument/2006/relationships/image" Target="../media/image82.png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3.png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4.png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5.png"/><Relationship Id="rId3" Type="http://schemas.openxmlformats.org/officeDocument/2006/relationships/image" Target="../media/image86.png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7.png"/><Relationship Id="rId3" Type="http://schemas.openxmlformats.org/officeDocument/2006/relationships/image" Target="../media/image88.png"/></Relationships>
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9.png"/></Relationships>
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0.png"/></Relationships>
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1.png"/><Relationship Id="rId3" Type="http://schemas.openxmlformats.org/officeDocument/2006/relationships/image" Target="../media/image92.png"/></Relationships>
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3.png"/><Relationship Id="rId3" Type="http://schemas.openxmlformats.org/officeDocument/2006/relationships/image" Target="../media/image94.png"/><Relationship Id="rId4" Type="http://schemas.openxmlformats.org/officeDocument/2006/relationships/image" Target="../media/image95.png"/><Relationship Id="rId5" Type="http://schemas.openxmlformats.org/officeDocument/2006/relationships/image" Target="../media/image96.png"/></Relationships>
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7.png"/><Relationship Id="rId3" Type="http://schemas.openxmlformats.org/officeDocument/2006/relationships/image" Target="../media/image98.png"/></Relationships>
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9.png"/><Relationship Id="rId3" Type="http://schemas.openxmlformats.org/officeDocument/2006/relationships/image" Target="../media/image100.png"/></Relationships>
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1.png"/><Relationship Id="rId3" Type="http://schemas.openxmlformats.org/officeDocument/2006/relationships/image" Target="../media/image102.png"/><Relationship Id="rId4" Type="http://schemas.openxmlformats.org/officeDocument/2006/relationships/image" Target="../media/image103.png"/></Relationships>
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png"/><Relationship Id="rId3" Type="http://schemas.openxmlformats.org/officeDocument/2006/relationships/image" Target="../media/image105.png"/><Relationship Id="rId4" Type="http://schemas.openxmlformats.org/officeDocument/2006/relationships/image" Target="../media/image106.png"/></Relationships>
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7.png"/><Relationship Id="rId3" Type="http://schemas.openxmlformats.org/officeDocument/2006/relationships/image" Target="../media/image108.png"/><Relationship Id="rId4" Type="http://schemas.openxmlformats.org/officeDocument/2006/relationships/image" Target="../media/image109.png"/></Relationships>
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0.png"/><Relationship Id="rId3" Type="http://schemas.openxmlformats.org/officeDocument/2006/relationships/image" Target="../media/image111.png"/><Relationship Id="rId4" Type="http://schemas.openxmlformats.org/officeDocument/2006/relationships/image" Target="../media/image112.png"/></Relationships>
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3.png"/></Relationships>
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4.png"/></Relationships>
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5.png"/><Relationship Id="rId3" Type="http://schemas.openxmlformats.org/officeDocument/2006/relationships/image" Target="../media/image116.png"/></Relationships>
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7983" y="705103"/>
            <a:ext cx="5966460" cy="33356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305">
              <a:lnSpc>
                <a:spcPct val="100000"/>
              </a:lnSpc>
              <a:spcBef>
                <a:spcPts val="100"/>
              </a:spcBef>
              <a:tabLst>
                <a:tab pos="301625" algn="l"/>
              </a:tabLst>
            </a:pPr>
            <a:r>
              <a:rPr dirty="0" sz="1200" b="1">
                <a:latin typeface="Tahoma"/>
                <a:cs typeface="Tahoma"/>
              </a:rPr>
              <a:t>1.	</a:t>
            </a:r>
            <a:r>
              <a:rPr dirty="0" sz="1200" spc="-5" b="1">
                <a:latin typeface="Tahoma"/>
                <a:cs typeface="Tahoma"/>
              </a:rPr>
              <a:t>Introducción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2413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Tipos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cortocircuito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selección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eléctrico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solamente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necesario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tener en cuenta las condiciones de carga continua, correspondiente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tensión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 de operación, sino también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carga que se alcanza ante el evento de un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cortocircuito. Las </a:t>
            </a:r>
            <a:r>
              <a:rPr dirty="0" sz="1200">
                <a:latin typeface="Tahoma"/>
                <a:cs typeface="Tahoma"/>
              </a:rPr>
              <a:t>corrientes </a:t>
            </a:r>
            <a:r>
              <a:rPr dirty="0" sz="1200" spc="-5">
                <a:latin typeface="Tahoma"/>
                <a:cs typeface="Tahoma"/>
              </a:rPr>
              <a:t>de cortocircuito son generalmente de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magnitud mucho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mayor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nominales.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consecuencia,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generan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esfuerzos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térmicos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dinámicos elevados. En el caso de cortocircuitos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tierra, pueden presentarse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también interferencia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potenciales de contacto inaceptables. Si las máximas corrientes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falla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han </a:t>
            </a:r>
            <a:r>
              <a:rPr dirty="0" sz="1200">
                <a:latin typeface="Tahoma"/>
                <a:cs typeface="Tahoma"/>
              </a:rPr>
              <a:t>sido </a:t>
            </a:r>
            <a:r>
              <a:rPr dirty="0" sz="1200" spc="-5">
                <a:latin typeface="Tahoma"/>
                <a:cs typeface="Tahoma"/>
              </a:rPr>
              <a:t>tenidas en cuenta durante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etapa de diseño, puede tener lugar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destrucción de equipamiento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peligros para el personal. Las corrientes de cortocircuito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mínimas posibles tienen que ser también determinadas, debido </a:t>
            </a:r>
            <a:r>
              <a:rPr dirty="0" sz="1200">
                <a:latin typeface="Tahoma"/>
                <a:cs typeface="Tahoma"/>
              </a:rPr>
              <a:t>a que </a:t>
            </a:r>
            <a:r>
              <a:rPr dirty="0" sz="1200" spc="-5">
                <a:latin typeface="Tahoma"/>
                <a:cs typeface="Tahoma"/>
              </a:rPr>
              <a:t>son significantes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elección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especificación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dispositivos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sistema.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algn="just" marL="12700" marR="3429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En sistemas trifásicos se hace esencialmente distinción entre las clases de cortocircuitos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representados en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1.1.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8945" y="4120258"/>
            <a:ext cx="3987462" cy="210302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7983" y="6223507"/>
            <a:ext cx="5965190" cy="3703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98700" indent="-228600">
              <a:lnSpc>
                <a:spcPct val="100000"/>
              </a:lnSpc>
              <a:spcBef>
                <a:spcPts val="100"/>
              </a:spcBef>
              <a:buAutoNum type="alphaLcParenR"/>
              <a:tabLst>
                <a:tab pos="2298700" algn="l"/>
              </a:tabLst>
            </a:pP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</a:t>
            </a:r>
            <a:endParaRPr sz="1200">
              <a:latin typeface="Tahoma"/>
              <a:cs typeface="Tahoma"/>
            </a:endParaRPr>
          </a:p>
          <a:p>
            <a:pPr marL="2298700" indent="-228600">
              <a:lnSpc>
                <a:spcPct val="100000"/>
              </a:lnSpc>
              <a:spcBef>
                <a:spcPts val="10"/>
              </a:spcBef>
              <a:buAutoNum type="alphaLcParenR"/>
              <a:tabLst>
                <a:tab pos="2298700" algn="l"/>
              </a:tabLst>
            </a:pP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bifásico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</a:t>
            </a:r>
            <a:endParaRPr sz="1200">
              <a:latin typeface="Tahoma"/>
              <a:cs typeface="Tahoma"/>
            </a:endParaRPr>
          </a:p>
          <a:p>
            <a:pPr marL="2298700" indent="-228600">
              <a:lnSpc>
                <a:spcPct val="100000"/>
              </a:lnSpc>
              <a:buAutoNum type="alphaLcParenR"/>
              <a:tabLst>
                <a:tab pos="2298700" algn="l"/>
              </a:tabLst>
            </a:pP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bifásico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con</a:t>
            </a:r>
            <a:r>
              <a:rPr dirty="0" sz="1200" spc="-5">
                <a:latin typeface="Tahoma"/>
                <a:cs typeface="Tahoma"/>
              </a:rPr>
              <a:t> contacto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</a:t>
            </a:r>
            <a:endParaRPr sz="1200">
              <a:latin typeface="Tahoma"/>
              <a:cs typeface="Tahoma"/>
            </a:endParaRPr>
          </a:p>
          <a:p>
            <a:pPr marL="2298700" indent="-228600">
              <a:lnSpc>
                <a:spcPct val="100000"/>
              </a:lnSpc>
              <a:spcBef>
                <a:spcPts val="15"/>
              </a:spcBef>
              <a:buAutoNum type="alphaLcParenR"/>
              <a:tabLst>
                <a:tab pos="2298700" algn="l"/>
              </a:tabLst>
            </a:pP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monofásico</a:t>
            </a:r>
            <a:endParaRPr sz="1200">
              <a:latin typeface="Tahoma"/>
              <a:cs typeface="Tahoma"/>
            </a:endParaRPr>
          </a:p>
          <a:p>
            <a:pPr marL="2298700" indent="-228600">
              <a:lnSpc>
                <a:spcPct val="100000"/>
              </a:lnSpc>
              <a:spcBef>
                <a:spcPts val="10"/>
              </a:spcBef>
              <a:buAutoNum type="alphaLcParenR"/>
              <a:tabLst>
                <a:tab pos="2298700" algn="l"/>
              </a:tabLst>
            </a:pP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doble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1.1 Tipos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cortocircuito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12700" marR="5080">
              <a:lnSpc>
                <a:spcPct val="1004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En el caso del cortocircuito trifásico, las tres tensiones en el punto de cortocircuito son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todas cero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los tres conductores están simétricamente cargados por corrientes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desplazadas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120º ;</a:t>
            </a:r>
            <a:r>
              <a:rPr dirty="0" sz="1200" spc="-5">
                <a:latin typeface="Tahoma"/>
                <a:cs typeface="Tahoma"/>
              </a:rPr>
              <a:t> luego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calcular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utilizando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solamente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fase.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6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En las otras cuatro clases de falla se presentan condiciones de asimetría; luego </a:t>
            </a:r>
            <a:r>
              <a:rPr dirty="0" sz="1200" spc="-1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 necesita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esfuerzo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cálculo significativamente mayor. En el caso de fallas de </a:t>
            </a:r>
            <a:r>
              <a:rPr dirty="0" sz="1200" spc="-10">
                <a:latin typeface="Tahoma"/>
                <a:cs typeface="Tahoma"/>
              </a:rPr>
              <a:t>estos </a:t>
            </a:r>
            <a:r>
              <a:rPr dirty="0" sz="1200" spc="-5">
                <a:latin typeface="Tahoma"/>
                <a:cs typeface="Tahoma"/>
              </a:rPr>
              <a:t> tipos,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puntos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todas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ceros.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resultado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 condiciones de asimetría, se introduce acoplamiento mutuo entre fases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también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acoplamientos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>
                <a:latin typeface="Tahoma"/>
                <a:cs typeface="Tahoma"/>
              </a:rPr>
              <a:t> fases y </a:t>
            </a:r>
            <a:r>
              <a:rPr dirty="0" sz="1200" spc="-5">
                <a:latin typeface="Tahoma"/>
                <a:cs typeface="Tahoma"/>
              </a:rPr>
              <a:t>cable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guardia,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presente.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bifásico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tierra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iniciales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menores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provocadas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trifásico.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18635" y="10505778"/>
            <a:ext cx="1016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3638803" y="10505778"/>
            <a:ext cx="1016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06627" y="705103"/>
            <a:ext cx="5965190" cy="480822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lugar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falla está cerca de máquinas sincrónicas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asincrónicas de potencia nominal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apreciable,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correspondientes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pueden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embargo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mayores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 las trifásicas. Se </a:t>
            </a:r>
            <a:r>
              <a:rPr dirty="0" sz="1200">
                <a:latin typeface="Tahoma"/>
                <a:cs typeface="Tahoma"/>
              </a:rPr>
              <a:t>puede </a:t>
            </a:r>
            <a:r>
              <a:rPr dirty="0" sz="1200" spc="-5">
                <a:latin typeface="Tahoma"/>
                <a:cs typeface="Tahoma"/>
              </a:rPr>
              <a:t>asociar características similares al cortocircuito bifásico con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>
                <a:latin typeface="Tahoma"/>
                <a:cs typeface="Tahoma"/>
              </a:rPr>
              <a:t> a </a:t>
            </a:r>
            <a:r>
              <a:rPr dirty="0" sz="1200" spc="-5">
                <a:latin typeface="Tahoma"/>
                <a:cs typeface="Tahoma"/>
              </a:rPr>
              <a:t>tierra.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algn="just" marL="12700" marR="5080">
              <a:lnSpc>
                <a:spcPct val="100400"/>
              </a:lnSpc>
            </a:pPr>
            <a:r>
              <a:rPr dirty="0" sz="1200" spc="-5">
                <a:latin typeface="Tahoma"/>
                <a:cs typeface="Tahoma"/>
              </a:rPr>
              <a:t>Las fallas monofásicas ocurren más frecuentemente que los otros tipos.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en sistemas con neutro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con baja impedancia puede superar 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trifásicas máximas.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12700" marR="571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El doble contacto </a:t>
            </a:r>
            <a:r>
              <a:rPr dirty="0" sz="1200">
                <a:latin typeface="Tahoma"/>
                <a:cs typeface="Tahoma"/>
              </a:rPr>
              <a:t>a tierra </a:t>
            </a:r>
            <a:r>
              <a:rPr dirty="0" sz="1200" spc="-5">
                <a:latin typeface="Tahoma"/>
                <a:cs typeface="Tahoma"/>
              </a:rPr>
              <a:t>ocurre en </a:t>
            </a:r>
            <a:r>
              <a:rPr dirty="0" sz="1200" spc="-10">
                <a:latin typeface="Tahoma"/>
                <a:cs typeface="Tahoma"/>
              </a:rPr>
              <a:t>sistemas </a:t>
            </a:r>
            <a:r>
              <a:rPr dirty="0" sz="1200" spc="-5">
                <a:latin typeface="Tahoma"/>
                <a:cs typeface="Tahoma"/>
              </a:rPr>
              <a:t>con neutro aislado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compensados </a:t>
            </a:r>
            <a:r>
              <a:rPr dirty="0" sz="1200">
                <a:latin typeface="Tahoma"/>
                <a:cs typeface="Tahoma"/>
              </a:rPr>
              <a:t>y no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superar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bifásico sin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 con </a:t>
            </a:r>
            <a:r>
              <a:rPr dirty="0" sz="1200">
                <a:latin typeface="Tahoma"/>
                <a:cs typeface="Tahoma"/>
              </a:rPr>
              <a:t>contacto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400"/>
              </a:lnSpc>
            </a:pPr>
            <a:r>
              <a:rPr dirty="0" sz="1200" spc="-5">
                <a:latin typeface="Tahoma"/>
                <a:cs typeface="Tahoma"/>
              </a:rPr>
              <a:t>Las corrientes de cortocircuito monofásico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doble contacto </a:t>
            </a:r>
            <a:r>
              <a:rPr dirty="0" sz="1200">
                <a:latin typeface="Tahoma"/>
                <a:cs typeface="Tahoma"/>
              </a:rPr>
              <a:t>a tierra </a:t>
            </a:r>
            <a:r>
              <a:rPr dirty="0" sz="1200" spc="-5">
                <a:latin typeface="Tahoma"/>
                <a:cs typeface="Tahoma"/>
              </a:rPr>
              <a:t>son significantes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determinación de potencial de contacto, interferencia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dimensionamiento </a:t>
            </a:r>
            <a:r>
              <a:rPr dirty="0" sz="1200" spc="-15">
                <a:latin typeface="Tahoma"/>
                <a:cs typeface="Tahoma"/>
              </a:rPr>
              <a:t>del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2413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ahoma"/>
                <a:cs typeface="Tahoma"/>
              </a:rPr>
              <a:t>Definiciones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acuerdo</a:t>
            </a:r>
            <a:r>
              <a:rPr dirty="0" sz="1200" b="1">
                <a:latin typeface="Tahoma"/>
                <a:cs typeface="Tahoma"/>
              </a:rPr>
              <a:t> a</a:t>
            </a:r>
            <a:r>
              <a:rPr dirty="0" sz="1200" spc="-5" b="1">
                <a:latin typeface="Tahoma"/>
                <a:cs typeface="Tahoma"/>
              </a:rPr>
              <a:t> la norma </a:t>
            </a:r>
            <a:r>
              <a:rPr dirty="0" sz="1200" b="1">
                <a:latin typeface="Tahoma"/>
                <a:cs typeface="Tahoma"/>
              </a:rPr>
              <a:t>VDE 0102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6985">
              <a:lnSpc>
                <a:spcPct val="100800"/>
              </a:lnSpc>
            </a:pP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Corriente de cortocircuito i</a:t>
            </a:r>
            <a:r>
              <a:rPr dirty="0" u="sng" sz="8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k</a:t>
            </a:r>
            <a:r>
              <a:rPr dirty="0" sz="1200" spc="-5">
                <a:latin typeface="Tahoma"/>
                <a:cs typeface="Tahoma"/>
              </a:rPr>
              <a:t>: Corriente que fluye al punto de falla durante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duración de 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misma.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800"/>
              </a:lnSpc>
            </a:pP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Corriente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de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cortocircuito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alterna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i~</a:t>
            </a:r>
            <a:r>
              <a:rPr dirty="0" sz="1200">
                <a:latin typeface="Tahoma"/>
                <a:cs typeface="Tahoma"/>
              </a:rPr>
              <a:t>: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fundamental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6985">
              <a:lnSpc>
                <a:spcPct val="100800"/>
              </a:lnSpc>
            </a:pP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Corrientes parciales de cortocircuito</a:t>
            </a:r>
            <a:r>
              <a:rPr dirty="0" sz="1200" spc="-5">
                <a:latin typeface="Tahoma"/>
                <a:cs typeface="Tahoma"/>
              </a:rPr>
              <a:t>: Componentes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</a:t>
            </a:r>
            <a:r>
              <a:rPr dirty="0" sz="1200" spc="-10">
                <a:latin typeface="Tahoma"/>
                <a:cs typeface="Tahoma"/>
              </a:rPr>
              <a:t>total </a:t>
            </a:r>
            <a:r>
              <a:rPr dirty="0" sz="1200" spc="-5">
                <a:latin typeface="Tahoma"/>
                <a:cs typeface="Tahoma"/>
              </a:rPr>
              <a:t>de cortocircuito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diversas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ramas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1227" y="5686550"/>
            <a:ext cx="60140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Corriente</a:t>
            </a:r>
            <a:r>
              <a:rPr dirty="0" u="sng" sz="1200" spc="5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inicial</a:t>
            </a:r>
            <a:r>
              <a:rPr dirty="0" u="sng" sz="1200" spc="5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alterna</a:t>
            </a:r>
            <a:r>
              <a:rPr dirty="0" u="sng" sz="1200" spc="4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de</a:t>
            </a:r>
            <a:r>
              <a:rPr dirty="0" u="sng" sz="1200" spc="5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cortocircuito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5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: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eficaz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6627" y="5776829"/>
            <a:ext cx="4366260" cy="34607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algn="ctr" marL="1316355">
              <a:lnSpc>
                <a:spcPct val="100000"/>
              </a:lnSpc>
              <a:spcBef>
                <a:spcPts val="185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momento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inserción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5">
                <a:latin typeface="Tahoma"/>
                <a:cs typeface="Tahoma"/>
              </a:rPr>
              <a:t> falla.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5827" y="6239759"/>
            <a:ext cx="6064885" cy="1628139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445"/>
              </a:spcBef>
            </a:pP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Máxima</a:t>
            </a:r>
            <a:r>
              <a:rPr dirty="0" u="sng" sz="1200" spc="3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corriente</a:t>
            </a:r>
            <a:r>
              <a:rPr dirty="0" u="sng" sz="1200" spc="4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asimétrica</a:t>
            </a:r>
            <a:r>
              <a:rPr dirty="0" u="sng" sz="1200" spc="3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de</a:t>
            </a:r>
            <a:r>
              <a:rPr dirty="0" u="sng" sz="1200" spc="4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cortocircuito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s</a:t>
            </a:r>
            <a:r>
              <a:rPr dirty="0" baseline="-23809" sz="1050" spc="150" i="1">
                <a:latin typeface="Times New Roman"/>
                <a:cs typeface="Times New Roman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(corriente</a:t>
            </a:r>
            <a:r>
              <a:rPr dirty="0" u="sng" sz="1200" spc="4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de</a:t>
            </a:r>
            <a:r>
              <a:rPr dirty="0" u="sng" sz="1200" spc="4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choque)</a:t>
            </a:r>
            <a:r>
              <a:rPr dirty="0" sz="1200" spc="-5">
                <a:latin typeface="Tahoma"/>
                <a:cs typeface="Tahoma"/>
              </a:rPr>
              <a:t>: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instantáneo</a:t>
            </a:r>
            <a:endParaRPr sz="1200">
              <a:latin typeface="Tahoma"/>
              <a:cs typeface="Tahoma"/>
            </a:endParaRPr>
          </a:p>
          <a:p>
            <a:pPr marL="63500" marR="56515">
              <a:lnSpc>
                <a:spcPct val="100800"/>
              </a:lnSpc>
              <a:spcBef>
                <a:spcPts val="330"/>
              </a:spcBef>
            </a:pPr>
            <a:r>
              <a:rPr dirty="0" sz="1200" spc="-5">
                <a:latin typeface="Tahoma"/>
                <a:cs typeface="Tahoma"/>
              </a:rPr>
              <a:t>máximo posible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ocurrencia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falla.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caracterizado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>
                <a:latin typeface="Tahoma"/>
                <a:cs typeface="Tahoma"/>
              </a:rPr>
              <a:t> un </a:t>
            </a:r>
            <a:r>
              <a:rPr dirty="0" sz="1200" spc="-5">
                <a:latin typeface="Tahoma"/>
                <a:cs typeface="Tahoma"/>
              </a:rPr>
              <a:t>valor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instantáneo.</a:t>
            </a:r>
            <a:endParaRPr sz="1200">
              <a:latin typeface="Tahoma"/>
              <a:cs typeface="Tahoma"/>
            </a:endParaRPr>
          </a:p>
          <a:p>
            <a:pPr marL="63500" marR="55880">
              <a:lnSpc>
                <a:spcPct val="123800"/>
              </a:lnSpc>
              <a:spcBef>
                <a:spcPts val="1125"/>
              </a:spcBef>
            </a:pP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Corriente</a:t>
            </a:r>
            <a:r>
              <a:rPr dirty="0" u="sng" sz="1200" spc="15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permanente</a:t>
            </a:r>
            <a:r>
              <a:rPr dirty="0" u="sng" sz="1200" spc="14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de</a:t>
            </a:r>
            <a:r>
              <a:rPr dirty="0" u="sng" sz="1200" spc="15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cortocircuito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k</a:t>
            </a:r>
            <a:r>
              <a:rPr dirty="0" baseline="-23809" sz="1050" spc="9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: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eficaz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permanece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terminación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todos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62865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3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</a:t>
            </a:r>
            <a:r>
              <a:rPr dirty="0" sz="1200" spc="3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cerca</a:t>
            </a:r>
            <a:r>
              <a:rPr dirty="0" sz="1200" spc="3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generador,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6323" y="7959812"/>
            <a:ext cx="6476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1227" y="7858250"/>
            <a:ext cx="60147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excitación,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decae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desde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44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5827" y="8099114"/>
            <a:ext cx="6066155" cy="434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ts val="112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estado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estacionario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38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decir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37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&lt;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44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cerca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endParaRPr sz="1200">
              <a:latin typeface="Tahoma"/>
              <a:cs typeface="Tahoma"/>
            </a:endParaRPr>
          </a:p>
          <a:p>
            <a:pPr marL="1724660">
              <a:lnSpc>
                <a:spcPts val="520"/>
              </a:lnSpc>
              <a:tabLst>
                <a:tab pos="2561590" algn="l"/>
                <a:tab pos="2887345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k	k	k</a:t>
            </a:r>
            <a:endParaRPr sz="7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140"/>
              </a:spcBef>
            </a:pPr>
            <a:r>
              <a:rPr dirty="0" sz="1200" spc="-5">
                <a:latin typeface="Tahoma"/>
                <a:cs typeface="Tahoma"/>
              </a:rPr>
              <a:t>generador,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prácticamente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durante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toda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duración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16293" y="8625626"/>
            <a:ext cx="64769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1227" y="8523930"/>
            <a:ext cx="60153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cortocircuito.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45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estado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estacionario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8527" y="8765030"/>
            <a:ext cx="6039485" cy="1031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8740">
              <a:lnSpc>
                <a:spcPts val="112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15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3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 marL="145415">
              <a:lnSpc>
                <a:spcPts val="520"/>
              </a:lnSpc>
              <a:tabLst>
                <a:tab pos="971550" algn="l"/>
                <a:tab pos="1294765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k	k	</a:t>
            </a:r>
            <a:r>
              <a:rPr dirty="0" sz="700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690"/>
              </a:spcBef>
            </a:pP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Corriente</a:t>
            </a:r>
            <a:r>
              <a:rPr dirty="0" u="sng" sz="1200" spc="1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simétrica</a:t>
            </a:r>
            <a:r>
              <a:rPr dirty="0" u="sng" sz="1200" spc="9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de</a:t>
            </a:r>
            <a:r>
              <a:rPr dirty="0" u="sng" sz="1200" spc="10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apertura</a:t>
            </a:r>
            <a:r>
              <a:rPr dirty="0" sz="1200" spc="34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a</a:t>
            </a:r>
            <a:r>
              <a:rPr dirty="0" baseline="-23809" sz="1050" spc="3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: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eficaz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endParaRPr sz="1200">
              <a:latin typeface="Tahoma"/>
              <a:cs typeface="Tahoma"/>
            </a:endParaRPr>
          </a:p>
          <a:p>
            <a:pPr marL="50800" marR="43180">
              <a:lnSpc>
                <a:spcPct val="100800"/>
              </a:lnSpc>
              <a:spcBef>
                <a:spcPts val="330"/>
              </a:spcBef>
            </a:pP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fluye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interruptor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instante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primera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separación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(referida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norma VDE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0670/1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apertura simétrica).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7183" y="705103"/>
            <a:ext cx="6066790" cy="177038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63500" marR="54610">
              <a:lnSpc>
                <a:spcPct val="100800"/>
              </a:lnSpc>
              <a:spcBef>
                <a:spcPts val="85"/>
              </a:spcBef>
            </a:pP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Tensión inicial E” (tensión subtransitoria)</a:t>
            </a:r>
            <a:r>
              <a:rPr dirty="0" sz="1200" spc="-5">
                <a:latin typeface="Tahoma"/>
                <a:cs typeface="Tahoma"/>
              </a:rPr>
              <a:t>: Valor eficaz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 de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máquina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sincrónica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instante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inserción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(tensión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dependiente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 inicial).</a:t>
            </a:r>
            <a:endParaRPr sz="1200">
              <a:latin typeface="Tahoma"/>
              <a:cs typeface="Tahoma"/>
            </a:endParaRPr>
          </a:p>
          <a:p>
            <a:pPr algn="just" marL="63500" marR="55880">
              <a:lnSpc>
                <a:spcPct val="123800"/>
              </a:lnSpc>
              <a:spcBef>
                <a:spcPts val="1130"/>
              </a:spcBef>
            </a:pP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Tensión de operación</a:t>
            </a:r>
            <a:r>
              <a:rPr dirty="0" u="sng" sz="1200" spc="36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del sistema </a:t>
            </a:r>
            <a:r>
              <a:rPr dirty="0" sz="1200" spc="70" i="1">
                <a:latin typeface="Times New Roman"/>
                <a:cs typeface="Times New Roman"/>
              </a:rPr>
              <a:t>U</a:t>
            </a:r>
            <a:r>
              <a:rPr dirty="0" baseline="-23809" sz="1050" spc="104" i="1">
                <a:latin typeface="Times New Roman"/>
                <a:cs typeface="Times New Roman"/>
              </a:rPr>
              <a:t>h </a:t>
            </a:r>
            <a:r>
              <a:rPr dirty="0" sz="1200">
                <a:latin typeface="Tahoma"/>
                <a:cs typeface="Tahoma"/>
              </a:rPr>
              <a:t>: </a:t>
            </a:r>
            <a:r>
              <a:rPr dirty="0" sz="1200" spc="-5">
                <a:latin typeface="Tahoma"/>
                <a:cs typeface="Tahoma"/>
              </a:rPr>
              <a:t>Tensión promedio entre </a:t>
            </a:r>
            <a:r>
              <a:rPr dirty="0" sz="1200">
                <a:latin typeface="Tahoma"/>
                <a:cs typeface="Tahoma"/>
              </a:rPr>
              <a:t>fases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 spc="-10">
                <a:latin typeface="Tahoma"/>
                <a:cs typeface="Tahoma"/>
              </a:rPr>
              <a:t>operación </a:t>
            </a:r>
            <a:r>
              <a:rPr dirty="0" sz="1200" spc="-5">
                <a:latin typeface="Tahoma"/>
                <a:cs typeface="Tahoma"/>
              </a:rPr>
              <a:t> normal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sistema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(tensión</a:t>
            </a:r>
            <a:r>
              <a:rPr dirty="0" sz="1200" spc="-5">
                <a:latin typeface="Tahoma"/>
                <a:cs typeface="Tahoma"/>
              </a:rPr>
              <a:t>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línea).</a:t>
            </a:r>
            <a:endParaRPr sz="1200">
              <a:latin typeface="Tahoma"/>
              <a:cs typeface="Tahoma"/>
            </a:endParaRPr>
          </a:p>
          <a:p>
            <a:pPr algn="just" marL="63500" marR="55880">
              <a:lnSpc>
                <a:spcPct val="123700"/>
              </a:lnSpc>
              <a:spcBef>
                <a:spcPts val="1140"/>
              </a:spcBef>
            </a:pP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Tensión nominal del sistema </a:t>
            </a:r>
            <a:r>
              <a:rPr dirty="0" sz="1200" spc="-5" i="1">
                <a:latin typeface="Times New Roman"/>
                <a:cs typeface="Times New Roman"/>
              </a:rPr>
              <a:t>U </a:t>
            </a:r>
            <a:r>
              <a:rPr dirty="0" baseline="-23809" sz="1050" i="1">
                <a:latin typeface="Times New Roman"/>
                <a:cs typeface="Times New Roman"/>
              </a:rPr>
              <a:t>N</a:t>
            </a:r>
            <a:r>
              <a:rPr dirty="0" baseline="-23809" sz="1050" spc="262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: </a:t>
            </a:r>
            <a:r>
              <a:rPr dirty="0" sz="1200" spc="-5">
                <a:latin typeface="Tahoma"/>
                <a:cs typeface="Tahoma"/>
              </a:rPr>
              <a:t>tensión de </a:t>
            </a:r>
            <a:r>
              <a:rPr dirty="0" sz="1200" spc="-10">
                <a:latin typeface="Tahoma"/>
                <a:cs typeface="Tahoma"/>
              </a:rPr>
              <a:t>línea </a:t>
            </a:r>
            <a:r>
              <a:rPr dirty="0" sz="1200" spc="-5">
                <a:latin typeface="Tahoma"/>
                <a:cs typeface="Tahoma"/>
              </a:rPr>
              <a:t>de diseño </a:t>
            </a:r>
            <a:r>
              <a:rPr dirty="0" sz="1200">
                <a:latin typeface="Tahoma"/>
                <a:cs typeface="Tahoma"/>
              </a:rPr>
              <a:t>y a la </a:t>
            </a:r>
            <a:r>
              <a:rPr dirty="0" sz="1200" spc="-5">
                <a:latin typeface="Tahoma"/>
                <a:cs typeface="Tahoma"/>
              </a:rPr>
              <a:t>cual estás referidas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 características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04186" y="2750607"/>
            <a:ext cx="6540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2583" y="2648912"/>
            <a:ext cx="60147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Potencia</a:t>
            </a:r>
            <a:r>
              <a:rPr dirty="0" u="sng" sz="1200" spc="54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inicial</a:t>
            </a:r>
            <a:r>
              <a:rPr dirty="0" u="sng" sz="1200" spc="55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de</a:t>
            </a:r>
            <a:r>
              <a:rPr dirty="0" u="sng" sz="1200" spc="56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cortocircuito</a:t>
            </a:r>
            <a:r>
              <a:rPr dirty="0" sz="1200" spc="77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</a:t>
            </a:r>
            <a:r>
              <a:rPr dirty="0" sz="1200" spc="-15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:</a:t>
            </a:r>
            <a:r>
              <a:rPr dirty="0" sz="1200" spc="5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producto</a:t>
            </a:r>
            <a:r>
              <a:rPr dirty="0" sz="1200" spc="5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5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 spc="5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500495" y="2919380"/>
            <a:ext cx="173355" cy="163830"/>
            <a:chOff x="5500495" y="2919380"/>
            <a:chExt cx="173355" cy="163830"/>
          </a:xfrm>
        </p:grpSpPr>
        <p:sp>
          <p:nvSpPr>
            <p:cNvPr id="6" name="object 6"/>
            <p:cNvSpPr/>
            <p:nvPr/>
          </p:nvSpPr>
          <p:spPr>
            <a:xfrm>
              <a:off x="5503670" y="3021774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30">
                  <a:moveTo>
                    <a:pt x="0" y="11112"/>
                  </a:moveTo>
                  <a:lnTo>
                    <a:pt x="19443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523118" y="3024949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69">
                  <a:moveTo>
                    <a:pt x="0" y="0"/>
                  </a:moveTo>
                  <a:lnTo>
                    <a:pt x="28181" y="5158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554470" y="2922555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5">
                  <a:moveTo>
                    <a:pt x="0" y="153987"/>
                  </a:moveTo>
                  <a:lnTo>
                    <a:pt x="37312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591776" y="292255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749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837183" y="2903546"/>
            <a:ext cx="6067425" cy="2336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ts val="1120"/>
              </a:lnSpc>
              <a:spcBef>
                <a:spcPts val="100"/>
              </a:spcBef>
              <a:tabLst>
                <a:tab pos="1655445" algn="l"/>
                <a:tab pos="3740785" algn="l"/>
                <a:tab pos="4758690" algn="l"/>
                <a:tab pos="5727700" algn="l"/>
              </a:tabLst>
            </a:pP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ui</a:t>
            </a:r>
            <a:r>
              <a:rPr dirty="0" sz="120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f</a:t>
            </a:r>
            <a:r>
              <a:rPr dirty="0" sz="1200" spc="-15">
                <a:latin typeface="Tahoma"/>
                <a:cs typeface="Tahoma"/>
              </a:rPr>
              <a:t>á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o	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3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 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ó</a:t>
            </a:r>
            <a:r>
              <a:rPr dirty="0" sz="1200">
                <a:latin typeface="Tahoma"/>
                <a:cs typeface="Tahoma"/>
              </a:rPr>
              <a:t>n 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mi</a:t>
            </a:r>
            <a:r>
              <a:rPr dirty="0" sz="1200" spc="-10">
                <a:latin typeface="Tahoma"/>
                <a:cs typeface="Tahoma"/>
              </a:rPr>
              <a:t>na</a:t>
            </a:r>
            <a:r>
              <a:rPr dirty="0" sz="1200">
                <a:latin typeface="Tahoma"/>
                <a:cs typeface="Tahoma"/>
              </a:rPr>
              <a:t>l 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i="1">
                <a:latin typeface="Times New Roman"/>
                <a:cs typeface="Times New Roman"/>
              </a:rPr>
              <a:t>	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l 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</a:t>
            </a:r>
            <a:r>
              <a:rPr dirty="0" sz="1200" spc="-15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>
                <a:latin typeface="Times New Roman"/>
                <a:cs typeface="Times New Roman"/>
              </a:rPr>
              <a:t>3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 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i="1">
                <a:latin typeface="Times New Roman"/>
                <a:cs typeface="Times New Roman"/>
              </a:rPr>
              <a:t>S</a:t>
            </a:r>
            <a:r>
              <a:rPr dirty="0" sz="1200" spc="-15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endParaRPr sz="1200">
              <a:latin typeface="Tahoma"/>
              <a:cs typeface="Tahoma"/>
            </a:endParaRPr>
          </a:p>
          <a:p>
            <a:pPr marL="1721485">
              <a:lnSpc>
                <a:spcPts val="520"/>
              </a:lnSpc>
              <a:tabLst>
                <a:tab pos="3535045" algn="l"/>
                <a:tab pos="5815965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k	</a:t>
            </a:r>
            <a:r>
              <a:rPr dirty="0" sz="700" i="1">
                <a:latin typeface="Times New Roman"/>
                <a:cs typeface="Times New Roman"/>
              </a:rPr>
              <a:t>N	k</a:t>
            </a:r>
            <a:endParaRPr sz="7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26591" y="3172745"/>
            <a:ext cx="173355" cy="163830"/>
            <a:chOff x="926591" y="3172745"/>
            <a:chExt cx="173355" cy="163830"/>
          </a:xfrm>
        </p:grpSpPr>
        <p:sp>
          <p:nvSpPr>
            <p:cNvPr id="12" name="object 12"/>
            <p:cNvSpPr/>
            <p:nvPr/>
          </p:nvSpPr>
          <p:spPr>
            <a:xfrm>
              <a:off x="929766" y="3275139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4" h="11429">
                  <a:moveTo>
                    <a:pt x="0" y="11112"/>
                  </a:moveTo>
                  <a:lnTo>
                    <a:pt x="19443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949213" y="3278314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181" y="5158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980566" y="3175920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5" h="154304">
                  <a:moveTo>
                    <a:pt x="0" y="153987"/>
                  </a:moveTo>
                  <a:lnTo>
                    <a:pt x="37312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017873" y="3175920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5" h="0">
                  <a:moveTo>
                    <a:pt x="0" y="0"/>
                  </a:moveTo>
                  <a:lnTo>
                    <a:pt x="81749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1342199" y="3258311"/>
            <a:ext cx="3409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8290" algn="l"/>
              </a:tabLst>
            </a:pPr>
            <a:r>
              <a:rPr dirty="0" sz="700" i="1">
                <a:latin typeface="Times New Roman"/>
                <a:cs typeface="Times New Roman"/>
              </a:rPr>
              <a:t>N	</a:t>
            </a: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18635" y="10505778"/>
            <a:ext cx="1016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4535" y="3156711"/>
            <a:ext cx="8007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3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75">
                <a:latin typeface="Tahoma"/>
                <a:cs typeface="Tahoma"/>
              </a:rPr>
              <a:t>*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*</a:t>
            </a:r>
            <a:r>
              <a:rPr dirty="0" sz="1200" spc="-16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44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3683" y="3527043"/>
            <a:ext cx="6195060" cy="5920740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algn="just" marL="127000">
              <a:lnSpc>
                <a:spcPct val="100000"/>
              </a:lnSpc>
              <a:spcBef>
                <a:spcPts val="445"/>
              </a:spcBef>
            </a:pP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Mínimo</a:t>
            </a:r>
            <a:r>
              <a:rPr dirty="0" u="sng" sz="1200" spc="15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retardo</a:t>
            </a:r>
            <a:r>
              <a:rPr dirty="0" u="sng" sz="1200" spc="15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de</a:t>
            </a:r>
            <a:r>
              <a:rPr dirty="0" u="sng" sz="1200" spc="16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apertura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t</a:t>
            </a:r>
            <a:r>
              <a:rPr dirty="0" baseline="-23809" sz="1050" spc="44" i="1">
                <a:latin typeface="Times New Roman"/>
                <a:cs typeface="Times New Roman"/>
              </a:rPr>
              <a:t>v</a:t>
            </a:r>
            <a:r>
              <a:rPr dirty="0" baseline="-23809" sz="1050" spc="9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: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retardo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mínimo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posible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desde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iniciación</a:t>
            </a:r>
            <a:endParaRPr sz="1200">
              <a:latin typeface="Tahoma"/>
              <a:cs typeface="Tahoma"/>
            </a:endParaRPr>
          </a:p>
          <a:p>
            <a:pPr algn="just" marL="127000" marR="119380">
              <a:lnSpc>
                <a:spcPct val="100600"/>
              </a:lnSpc>
              <a:spcBef>
                <a:spcPts val="334"/>
              </a:spcBef>
            </a:pPr>
            <a:r>
              <a:rPr dirty="0" sz="1200" spc="-5">
                <a:latin typeface="Tahoma"/>
                <a:cs typeface="Tahoma"/>
              </a:rPr>
              <a:t>del cortocircuito hasta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primera apertura de contactos de </a:t>
            </a:r>
            <a:r>
              <a:rPr dirty="0" sz="1200">
                <a:latin typeface="Tahoma"/>
                <a:cs typeface="Tahoma"/>
              </a:rPr>
              <a:t>un polo </a:t>
            </a:r>
            <a:r>
              <a:rPr dirty="0" sz="1200" spc="-5">
                <a:latin typeface="Tahoma"/>
                <a:cs typeface="Tahoma"/>
              </a:rPr>
              <a:t>del interruptor. Es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suma del </a:t>
            </a:r>
            <a:r>
              <a:rPr dirty="0" sz="1200">
                <a:latin typeface="Tahoma"/>
                <a:cs typeface="Tahoma"/>
              </a:rPr>
              <a:t>mínimo </a:t>
            </a:r>
            <a:r>
              <a:rPr dirty="0" sz="1200" spc="-5">
                <a:latin typeface="Tahoma"/>
                <a:cs typeface="Tahoma"/>
              </a:rPr>
              <a:t>tiempo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respuesta </a:t>
            </a:r>
            <a:r>
              <a:rPr dirty="0" sz="1200">
                <a:latin typeface="Tahoma"/>
                <a:cs typeface="Tahoma"/>
              </a:rPr>
              <a:t>posible </a:t>
            </a:r>
            <a:r>
              <a:rPr dirty="0" sz="1200" spc="-5">
                <a:latin typeface="Tahoma"/>
                <a:cs typeface="Tahoma"/>
              </a:rPr>
              <a:t>del relé</a:t>
            </a:r>
            <a:r>
              <a:rPr dirty="0" sz="1200">
                <a:latin typeface="Tahoma"/>
                <a:cs typeface="Tahoma"/>
              </a:rPr>
              <a:t> y </a:t>
            </a:r>
            <a:r>
              <a:rPr dirty="0" sz="1200" spc="-5">
                <a:latin typeface="Tahoma"/>
                <a:cs typeface="Tahoma"/>
              </a:rPr>
              <a:t>el retardo inherente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interruptor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(No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debe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tenido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cuenta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retardo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ajustable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disparo).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ahoma"/>
              <a:cs typeface="Tahoma"/>
            </a:endParaRPr>
          </a:p>
          <a:p>
            <a:pPr algn="just" marL="127000" marR="119380">
              <a:lnSpc>
                <a:spcPct val="108900"/>
              </a:lnSpc>
            </a:pP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Impedancia de secuencia positiva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 </a:t>
            </a:r>
            <a:r>
              <a:rPr dirty="0" sz="1200">
                <a:latin typeface="Tahoma"/>
                <a:cs typeface="Tahoma"/>
              </a:rPr>
              <a:t>: </a:t>
            </a:r>
            <a:r>
              <a:rPr dirty="0" sz="1200" spc="-5">
                <a:latin typeface="Tahoma"/>
                <a:cs typeface="Tahoma"/>
              </a:rPr>
              <a:t>Impedancia de secuencia positiva 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sistema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 visto desde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punto de falla. Está compuesto por las impedancias de secuencia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individuales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sistema.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ahoma"/>
              <a:cs typeface="Tahoma"/>
            </a:endParaRPr>
          </a:p>
          <a:p>
            <a:pPr algn="just" marL="127000" marR="119380">
              <a:lnSpc>
                <a:spcPct val="108500"/>
              </a:lnSpc>
            </a:pP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Impedancia de secuencia negativa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 </a:t>
            </a:r>
            <a:r>
              <a:rPr dirty="0" baseline="-23809" sz="1050" spc="-7">
                <a:latin typeface="Times New Roman"/>
                <a:cs typeface="Times New Roman"/>
              </a:rPr>
              <a:t>2 </a:t>
            </a:r>
            <a:r>
              <a:rPr dirty="0" sz="1200">
                <a:latin typeface="Tahoma"/>
                <a:cs typeface="Tahoma"/>
              </a:rPr>
              <a:t>: </a:t>
            </a:r>
            <a:r>
              <a:rPr dirty="0" sz="1200" spc="-5">
                <a:latin typeface="Tahoma"/>
                <a:cs typeface="Tahoma"/>
              </a:rPr>
              <a:t>Impedancia de secuencia negativa 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sistema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 visto desde el punto de falla. Está compuesto por las impedancias de secuencia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componentes </a:t>
            </a:r>
            <a:r>
              <a:rPr dirty="0" sz="1200" spc="-5">
                <a:latin typeface="Tahoma"/>
                <a:cs typeface="Tahoma"/>
              </a:rPr>
              <a:t>individuales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ahoma"/>
              <a:cs typeface="Tahoma"/>
            </a:endParaRPr>
          </a:p>
          <a:p>
            <a:pPr marL="127000">
              <a:lnSpc>
                <a:spcPct val="100000"/>
              </a:lnSpc>
            </a:pP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Impedancia</a:t>
            </a:r>
            <a:r>
              <a:rPr dirty="0" u="sng" sz="1200" spc="39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de</a:t>
            </a:r>
            <a:r>
              <a:rPr dirty="0" u="sng" sz="1200" spc="4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secuencia</a:t>
            </a:r>
            <a:r>
              <a:rPr dirty="0" u="sng" sz="1200" spc="39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cero</a:t>
            </a:r>
            <a:r>
              <a:rPr dirty="0" sz="1200" spc="60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:</a:t>
            </a:r>
            <a:r>
              <a:rPr dirty="0" sz="1200" spc="3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39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cero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4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  <a:p>
            <a:pPr marL="127000" marR="119380">
              <a:lnSpc>
                <a:spcPct val="100800"/>
              </a:lnSpc>
              <a:spcBef>
                <a:spcPts val="330"/>
              </a:spcBef>
            </a:pPr>
            <a:r>
              <a:rPr dirty="0" sz="1200" spc="-5">
                <a:latin typeface="Tahoma"/>
                <a:cs typeface="Tahoma"/>
              </a:rPr>
              <a:t>trifásico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visto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desde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punto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falla.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compuesto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individuales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sistema.</a:t>
            </a:r>
            <a:endParaRPr sz="1200">
              <a:latin typeface="Tahoma"/>
              <a:cs typeface="Tahoma"/>
            </a:endParaRPr>
          </a:p>
          <a:p>
            <a:pPr marL="339725" marR="1140460" indent="-213360">
              <a:lnSpc>
                <a:spcPct val="200800"/>
              </a:lnSpc>
            </a:pPr>
            <a:r>
              <a:rPr dirty="0" sz="1200" b="1">
                <a:latin typeface="Tahoma"/>
                <a:cs typeface="Tahoma"/>
              </a:rPr>
              <a:t>2.</a:t>
            </a:r>
            <a:r>
              <a:rPr dirty="0" sz="1200" spc="-5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Corrientes</a:t>
            </a:r>
            <a:r>
              <a:rPr dirty="0" sz="1200" b="1">
                <a:latin typeface="Tahoma"/>
                <a:cs typeface="Tahoma"/>
              </a:rPr>
              <a:t> de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cortocircuito,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magnitud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y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variación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en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el</a:t>
            </a:r>
            <a:r>
              <a:rPr dirty="0" sz="1200" spc="2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tiempo </a:t>
            </a:r>
            <a:r>
              <a:rPr dirty="0" sz="1200" spc="-34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Introducción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127000" marR="120650">
              <a:lnSpc>
                <a:spcPct val="1006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Los cortocircuitos 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 eléctricos traen consigo cambios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importantes en los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niveles de operación.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transición </a:t>
            </a:r>
            <a:r>
              <a:rPr dirty="0" sz="1200">
                <a:latin typeface="Tahoma"/>
                <a:cs typeface="Tahoma"/>
              </a:rPr>
              <a:t>a la nueva </a:t>
            </a:r>
            <a:r>
              <a:rPr dirty="0" sz="1200" spc="-5">
                <a:latin typeface="Tahoma"/>
                <a:cs typeface="Tahoma"/>
              </a:rPr>
              <a:t>condición está asociada </a:t>
            </a:r>
            <a:r>
              <a:rPr dirty="0" sz="1200">
                <a:latin typeface="Tahoma"/>
                <a:cs typeface="Tahoma"/>
              </a:rPr>
              <a:t>con </a:t>
            </a:r>
            <a:r>
              <a:rPr dirty="0" sz="1200" spc="-5">
                <a:latin typeface="Tahoma"/>
                <a:cs typeface="Tahoma"/>
              </a:rPr>
              <a:t>procesos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transitorios electromagnéticos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electromecánicos, de los cuales depende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magnitud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variación 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127000" marR="120650">
              <a:lnSpc>
                <a:spcPct val="1006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Independientemente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naturaleza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falla, el proceso transitorio está influenciado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el instante en que ocurre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misma, las fuentes de corriente de falla disponibles, 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condiciones iniciales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carga, </a:t>
            </a:r>
            <a:r>
              <a:rPr dirty="0" sz="1200" spc="-5">
                <a:latin typeface="Tahoma"/>
                <a:cs typeface="Tahoma"/>
              </a:rPr>
              <a:t>su duración,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estructura del sistema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los valores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nominales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-5">
                <a:latin typeface="Tahoma"/>
                <a:cs typeface="Tahoma"/>
              </a:rPr>
              <a:t> características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afectados.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638803" y="10505778"/>
            <a:ext cx="1016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06627" y="696859"/>
            <a:ext cx="5967095" cy="79432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499"/>
              </a:lnSpc>
              <a:spcBef>
                <a:spcPts val="105"/>
              </a:spcBef>
            </a:pPr>
            <a:r>
              <a:rPr dirty="0" sz="1250" spc="-25" i="1">
                <a:latin typeface="Tahoma"/>
                <a:cs typeface="Tahoma"/>
              </a:rPr>
              <a:t>El instante </a:t>
            </a:r>
            <a:r>
              <a:rPr dirty="0" sz="1250" spc="-30" i="1">
                <a:latin typeface="Tahoma"/>
                <a:cs typeface="Tahoma"/>
              </a:rPr>
              <a:t>de </a:t>
            </a:r>
            <a:r>
              <a:rPr dirty="0" sz="1250" spc="-25" i="1">
                <a:latin typeface="Tahoma"/>
                <a:cs typeface="Tahoma"/>
              </a:rPr>
              <a:t>iniciación </a:t>
            </a:r>
            <a:r>
              <a:rPr dirty="0" sz="1250" spc="-30" i="1">
                <a:latin typeface="Tahoma"/>
                <a:cs typeface="Tahoma"/>
              </a:rPr>
              <a:t>de </a:t>
            </a:r>
            <a:r>
              <a:rPr dirty="0" sz="1250" spc="-20" i="1">
                <a:latin typeface="Tahoma"/>
                <a:cs typeface="Tahoma"/>
              </a:rPr>
              <a:t>la falla</a:t>
            </a:r>
            <a:r>
              <a:rPr dirty="0" sz="1200" spc="-20">
                <a:latin typeface="Tahoma"/>
                <a:cs typeface="Tahoma"/>
              </a:rPr>
              <a:t>, </a:t>
            </a:r>
            <a:r>
              <a:rPr dirty="0" sz="1200" spc="-5">
                <a:latin typeface="Tahoma"/>
                <a:cs typeface="Tahoma"/>
              </a:rPr>
              <a:t>en referencia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forma de onda, tiene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efecto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considerable sobre el valor pico </a:t>
            </a:r>
            <a:r>
              <a:rPr dirty="0" sz="1200">
                <a:latin typeface="Tahoma"/>
                <a:cs typeface="Tahoma"/>
              </a:rPr>
              <a:t>máximo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de falla, </a:t>
            </a:r>
            <a:r>
              <a:rPr dirty="0" sz="1200" spc="5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cual es importante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punto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vista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especificación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-5">
                <a:latin typeface="Tahoma"/>
                <a:cs typeface="Tahoma"/>
              </a:rPr>
              <a:t> equipamiento.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715">
              <a:lnSpc>
                <a:spcPct val="100600"/>
              </a:lnSpc>
            </a:pPr>
            <a:r>
              <a:rPr dirty="0" sz="1250" spc="-30" i="1">
                <a:latin typeface="Tahoma"/>
                <a:cs typeface="Tahoma"/>
              </a:rPr>
              <a:t>Las</a:t>
            </a:r>
            <a:r>
              <a:rPr dirty="0" sz="1250" spc="-25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fuentes</a:t>
            </a:r>
            <a:r>
              <a:rPr dirty="0" sz="1250" spc="-25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de</a:t>
            </a:r>
            <a:r>
              <a:rPr dirty="0" sz="1250" spc="-25" i="1">
                <a:latin typeface="Tahoma"/>
                <a:cs typeface="Tahoma"/>
              </a:rPr>
              <a:t> corriente</a:t>
            </a:r>
            <a:r>
              <a:rPr dirty="0" sz="1250" spc="-20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de</a:t>
            </a:r>
            <a:r>
              <a:rPr dirty="0" sz="1250" spc="-25" i="1">
                <a:latin typeface="Tahoma"/>
                <a:cs typeface="Tahoma"/>
              </a:rPr>
              <a:t> cortocircuito</a:t>
            </a:r>
            <a:r>
              <a:rPr dirty="0" sz="1250" spc="-20" i="1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principalmente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máquinas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sincrónicas en sus diversos tipos (turbogeneradores, máquina de polos salientes, etc..).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asincrónicos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también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sincrónicos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asincrónicos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constituyen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características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específicas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tales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máquinas </a:t>
            </a:r>
            <a:r>
              <a:rPr dirty="0" sz="1200">
                <a:latin typeface="Tahoma"/>
                <a:cs typeface="Tahoma"/>
              </a:rPr>
              <a:t>y, </a:t>
            </a:r>
            <a:r>
              <a:rPr dirty="0" sz="1200" spc="-5">
                <a:latin typeface="Tahoma"/>
                <a:cs typeface="Tahoma"/>
              </a:rPr>
              <a:t>en el caso de duraciones extendidas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falla, los dispositivos de control,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tales como reguladores de tensión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frecuencia, pueden afectar considerablemente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 proceso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transitorio).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algn="just" marL="12700" marR="5080">
              <a:lnSpc>
                <a:spcPct val="100400"/>
              </a:lnSpc>
            </a:pPr>
            <a:r>
              <a:rPr dirty="0" sz="1200" spc="-5">
                <a:latin typeface="Tahoma"/>
                <a:cs typeface="Tahoma"/>
              </a:rPr>
              <a:t>En muchos casos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potencia de cortocircuito 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sistema de alta tensión (red vecina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externa) es señalada </a:t>
            </a:r>
            <a:r>
              <a:rPr dirty="0" sz="1200">
                <a:latin typeface="Tahoma"/>
                <a:cs typeface="Tahoma"/>
              </a:rPr>
              <a:t>como una </a:t>
            </a:r>
            <a:r>
              <a:rPr dirty="0" sz="1200" spc="-5">
                <a:latin typeface="Tahoma"/>
                <a:cs typeface="Tahoma"/>
              </a:rPr>
              <a:t>fuente de cortocircuito, por ej. en el caso de suministro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regional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industrial.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6350">
              <a:lnSpc>
                <a:spcPct val="100099"/>
              </a:lnSpc>
              <a:spcBef>
                <a:spcPts val="5"/>
              </a:spcBef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50" spc="-30" i="1">
                <a:latin typeface="Tahoma"/>
                <a:cs typeface="Tahoma"/>
              </a:rPr>
              <a:t>condición de carga </a:t>
            </a:r>
            <a:r>
              <a:rPr dirty="0" sz="1250" spc="-20" i="1">
                <a:latin typeface="Tahoma"/>
                <a:cs typeface="Tahoma"/>
              </a:rPr>
              <a:t>inicial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sistema, carga pesada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liviana, determina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solamente el número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valores nominales de las fuentes de potencia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consumidores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operando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paralelo,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sino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6350">
              <a:lnSpc>
                <a:spcPct val="1004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50" spc="-30" i="1">
                <a:latin typeface="Tahoma"/>
                <a:cs typeface="Tahoma"/>
              </a:rPr>
              <a:t>punto de </a:t>
            </a:r>
            <a:r>
              <a:rPr dirty="0" sz="1250" spc="-25" i="1">
                <a:latin typeface="Tahoma"/>
                <a:cs typeface="Tahoma"/>
              </a:rPr>
              <a:t>ubicación </a:t>
            </a:r>
            <a:r>
              <a:rPr dirty="0" sz="1250" spc="-30" i="1">
                <a:latin typeface="Tahoma"/>
                <a:cs typeface="Tahoma"/>
              </a:rPr>
              <a:t>de </a:t>
            </a:r>
            <a:r>
              <a:rPr dirty="0" sz="1250" spc="-20" i="1">
                <a:latin typeface="Tahoma"/>
                <a:cs typeface="Tahoma"/>
              </a:rPr>
              <a:t>la </a:t>
            </a:r>
            <a:r>
              <a:rPr dirty="0" sz="1250" spc="-25" i="1">
                <a:latin typeface="Tahoma"/>
                <a:cs typeface="Tahoma"/>
              </a:rPr>
              <a:t>falla </a:t>
            </a:r>
            <a:r>
              <a:rPr dirty="0" sz="1200" spc="-5">
                <a:latin typeface="Tahoma"/>
                <a:cs typeface="Tahoma"/>
              </a:rPr>
              <a:t>en el sistema determina si las máquinas sincrónicas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efecto mayor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menor sobre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variación temporal del cortocircuito, esto es,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cortocircuito sea clasificado, en términos de las designaciones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norma VDE,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 cercano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lejano al generador.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ubicación del cortocircuito es también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factor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decisivo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respecto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cual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perturbada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(fallas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barra,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ej.).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50">
              <a:latin typeface="Tahoma"/>
              <a:cs typeface="Tahoma"/>
            </a:endParaRPr>
          </a:p>
          <a:p>
            <a:pPr algn="just" marL="12700" marR="6985">
              <a:lnSpc>
                <a:spcPct val="100600"/>
              </a:lnSpc>
              <a:spcBef>
                <a:spcPts val="5"/>
              </a:spcBef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50" spc="-30" i="1">
                <a:latin typeface="Tahoma"/>
                <a:cs typeface="Tahoma"/>
              </a:rPr>
              <a:t>duración </a:t>
            </a:r>
            <a:r>
              <a:rPr dirty="0" sz="1250" spc="-25" i="1">
                <a:latin typeface="Tahoma"/>
                <a:cs typeface="Tahoma"/>
              </a:rPr>
              <a:t>del cortocircuito </a:t>
            </a:r>
            <a:r>
              <a:rPr dirty="0" sz="1200" spc="-5">
                <a:latin typeface="Tahoma"/>
                <a:cs typeface="Tahoma"/>
              </a:rPr>
              <a:t>depende principalmente de los dispositivos de protección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desconexión instalados en el sistema. En el caso de interrupciones breves (recierre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automático)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muerto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la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total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(sea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exitosa</a:t>
            </a:r>
            <a:r>
              <a:rPr dirty="0" sz="1200">
                <a:latin typeface="Tahoma"/>
                <a:cs typeface="Tahoma"/>
              </a:rPr>
              <a:t> 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exitosa)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factores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contribuyen al proceso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299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50" spc="-25" i="1">
                <a:latin typeface="Tahoma"/>
                <a:cs typeface="Tahoma"/>
              </a:rPr>
              <a:t>estructura</a:t>
            </a:r>
            <a:r>
              <a:rPr dirty="0" sz="1250" spc="160" i="1">
                <a:latin typeface="Tahoma"/>
                <a:cs typeface="Tahoma"/>
              </a:rPr>
              <a:t> </a:t>
            </a:r>
            <a:r>
              <a:rPr dirty="0" sz="1250" spc="-25" i="1">
                <a:latin typeface="Tahoma"/>
                <a:cs typeface="Tahoma"/>
              </a:rPr>
              <a:t>del</a:t>
            </a:r>
            <a:r>
              <a:rPr dirty="0" sz="1250" spc="165" i="1">
                <a:latin typeface="Tahoma"/>
                <a:cs typeface="Tahoma"/>
              </a:rPr>
              <a:t> </a:t>
            </a:r>
            <a:r>
              <a:rPr dirty="0" sz="1250" spc="-25" i="1">
                <a:latin typeface="Tahoma"/>
                <a:cs typeface="Tahoma"/>
              </a:rPr>
              <a:t>sistema</a:t>
            </a:r>
            <a:r>
              <a:rPr dirty="0" sz="1250" spc="160" i="1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(si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radial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mallada)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define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caminos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falla.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 naturaleza de los elementos de transmisión </a:t>
            </a:r>
            <a:r>
              <a:rPr dirty="0" sz="1200">
                <a:latin typeface="Tahoma"/>
                <a:cs typeface="Tahoma"/>
              </a:rPr>
              <a:t>(línea </a:t>
            </a:r>
            <a:r>
              <a:rPr dirty="0" sz="1200" spc="-5">
                <a:latin typeface="Tahoma"/>
                <a:cs typeface="Tahoma"/>
              </a:rPr>
              <a:t>aéreas, cables, trafos, etc..)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extensión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sistema.</a:t>
            </a:r>
            <a:endParaRPr sz="1200">
              <a:latin typeface="Tahoma"/>
              <a:cs typeface="Tahoma"/>
            </a:endParaRPr>
          </a:p>
          <a:p>
            <a:pPr algn="just" marL="241300" marR="233679" indent="43815">
              <a:lnSpc>
                <a:spcPct val="200800"/>
              </a:lnSpc>
              <a:spcBef>
                <a:spcPts val="15"/>
              </a:spcBef>
            </a:pPr>
            <a:r>
              <a:rPr dirty="0" sz="1200" spc="-5" b="1">
                <a:latin typeface="Tahoma"/>
                <a:cs typeface="Tahoma"/>
              </a:rPr>
              <a:t>Cortocircuito con tensión constante (lejos de los bornes </a:t>
            </a:r>
            <a:r>
              <a:rPr dirty="0" sz="1200" b="1">
                <a:latin typeface="Tahoma"/>
                <a:cs typeface="Tahoma"/>
              </a:rPr>
              <a:t>del </a:t>
            </a:r>
            <a:r>
              <a:rPr dirty="0" sz="1200" spc="-5" b="1">
                <a:latin typeface="Tahoma"/>
                <a:cs typeface="Tahoma"/>
              </a:rPr>
              <a:t>generador) </a:t>
            </a:r>
            <a:r>
              <a:rPr dirty="0" sz="1200" spc="-34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Sistema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monofásico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200" spc="-5" b="1">
                <a:latin typeface="Tahoma"/>
                <a:cs typeface="Tahoma"/>
              </a:rPr>
              <a:t>2.2.2.1</a:t>
            </a:r>
            <a:r>
              <a:rPr dirty="0" sz="1200" spc="-2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Sin</a:t>
            </a:r>
            <a:r>
              <a:rPr dirty="0" sz="1200" spc="-2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carga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1270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2.1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monofásico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carga.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1464" y="832695"/>
            <a:ext cx="2047385" cy="106635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821432" y="2642514"/>
            <a:ext cx="182880" cy="161290"/>
            <a:chOff x="2821432" y="2642514"/>
            <a:chExt cx="182880" cy="161290"/>
          </a:xfrm>
        </p:grpSpPr>
        <p:sp>
          <p:nvSpPr>
            <p:cNvPr id="4" name="object 4"/>
            <p:cNvSpPr/>
            <p:nvPr/>
          </p:nvSpPr>
          <p:spPr>
            <a:xfrm>
              <a:off x="2824607" y="2743326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30">
                  <a:moveTo>
                    <a:pt x="0" y="11112"/>
                  </a:moveTo>
                  <a:lnTo>
                    <a:pt x="19443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844053" y="2746501"/>
              <a:ext cx="28575" cy="50800"/>
            </a:xfrm>
            <a:custGeom>
              <a:avLst/>
              <a:gdLst/>
              <a:ahLst/>
              <a:cxnLst/>
              <a:rect l="l" t="t" r="r" b="b"/>
              <a:pathLst>
                <a:path w="28575" h="50800">
                  <a:moveTo>
                    <a:pt x="0" y="0"/>
                  </a:moveTo>
                  <a:lnTo>
                    <a:pt x="28181" y="508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875407" y="2645689"/>
              <a:ext cx="37465" cy="151765"/>
            </a:xfrm>
            <a:custGeom>
              <a:avLst/>
              <a:gdLst/>
              <a:ahLst/>
              <a:cxnLst/>
              <a:rect l="l" t="t" r="r" b="b"/>
              <a:pathLst>
                <a:path w="37464" h="151764">
                  <a:moveTo>
                    <a:pt x="0" y="151612"/>
                  </a:moveTo>
                  <a:lnTo>
                    <a:pt x="37299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912713" y="2645695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1274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824483" y="2047747"/>
            <a:ext cx="6092825" cy="24269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387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 2.1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monofásico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endParaRPr sz="1200">
              <a:latin typeface="Tahoma"/>
              <a:cs typeface="Tahoma"/>
            </a:endParaRPr>
          </a:p>
          <a:p>
            <a:pPr algn="just" marL="75565" marR="67310">
              <a:lnSpc>
                <a:spcPct val="114500"/>
              </a:lnSpc>
              <a:spcBef>
                <a:spcPts val="1255"/>
              </a:spcBef>
            </a:pPr>
            <a:r>
              <a:rPr dirty="0" sz="1200" spc="-5">
                <a:latin typeface="Tahoma"/>
                <a:cs typeface="Tahoma"/>
              </a:rPr>
              <a:t>El circuito contiene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fuente ideal de tensión (resistencia interna cero) con tensión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sinusoidal</a:t>
            </a:r>
            <a:r>
              <a:rPr dirty="0" sz="1200">
                <a:latin typeface="Tahoma"/>
                <a:cs typeface="Tahoma"/>
              </a:rPr>
              <a:t> (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pico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2</a:t>
            </a:r>
            <a:r>
              <a:rPr dirty="0" sz="1200" spc="-50" i="1">
                <a:latin typeface="Times New Roman"/>
                <a:cs typeface="Times New Roman"/>
              </a:rPr>
              <a:t>U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angular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w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40">
                <a:latin typeface="Times New Roman"/>
                <a:cs typeface="Times New Roman"/>
              </a:rPr>
              <a:t>2</a:t>
            </a:r>
            <a:r>
              <a:rPr dirty="0" sz="1250" spc="-40" i="1">
                <a:latin typeface="Symbol"/>
                <a:cs typeface="Symbol"/>
              </a:rPr>
              <a:t></a:t>
            </a:r>
            <a:r>
              <a:rPr dirty="0" sz="1200" spc="-40" i="1">
                <a:latin typeface="Times New Roman"/>
                <a:cs typeface="Times New Roman"/>
              </a:rPr>
              <a:t>f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constantes).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resistencia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k</a:t>
            </a:r>
            <a:r>
              <a:rPr dirty="0" baseline="-23809" sz="1050" spc="202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inductiva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spc="2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wL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spc="14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constantes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lineales.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endParaRPr sz="1200">
              <a:latin typeface="Tahoma"/>
              <a:cs typeface="Tahoma"/>
            </a:endParaRPr>
          </a:p>
          <a:p>
            <a:pPr algn="just" marL="76200" marR="70485">
              <a:lnSpc>
                <a:spcPct val="100000"/>
              </a:lnSpc>
              <a:spcBef>
                <a:spcPts val="340"/>
              </a:spcBef>
            </a:pPr>
            <a:r>
              <a:rPr dirty="0" sz="1200" spc="-5">
                <a:latin typeface="Tahoma"/>
                <a:cs typeface="Tahoma"/>
              </a:rPr>
              <a:t>cortocircuito se efectúa por medio 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interruptor sin resistencia en el instante t=0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cuando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 pasa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cero.</a:t>
            </a:r>
            <a:endParaRPr sz="1200">
              <a:latin typeface="Tahoma"/>
              <a:cs typeface="Tahoma"/>
            </a:endParaRPr>
          </a:p>
          <a:p>
            <a:pPr algn="just" marL="76200" marR="67310">
              <a:lnSpc>
                <a:spcPct val="125000"/>
              </a:lnSpc>
              <a:spcBef>
                <a:spcPts val="1120"/>
              </a:spcBef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de cortocircuito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k </a:t>
            </a:r>
            <a:r>
              <a:rPr dirty="0" sz="1200" spc="-5">
                <a:latin typeface="Tahoma"/>
                <a:cs typeface="Tahoma"/>
              </a:rPr>
              <a:t>(fig. 2.2) comienza en en el instante t=0 donde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k </a:t>
            </a:r>
            <a:r>
              <a:rPr dirty="0" sz="1200" spc="-10">
                <a:latin typeface="Tahoma"/>
                <a:cs typeface="Tahoma"/>
              </a:rPr>
              <a:t>=0, </a:t>
            </a:r>
            <a:r>
              <a:rPr dirty="0" sz="1200" spc="-5">
                <a:latin typeface="Tahoma"/>
                <a:cs typeface="Tahoma"/>
              </a:rPr>
              <a:t> alcanza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máximo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asimétrico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s</a:t>
            </a:r>
            <a:r>
              <a:rPr dirty="0" baseline="-23809" sz="1050" spc="1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decae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hacia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corriente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i~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estado</a:t>
            </a:r>
            <a:endParaRPr sz="1200">
              <a:latin typeface="Tahoma"/>
              <a:cs typeface="Tahoma"/>
            </a:endParaRPr>
          </a:p>
          <a:p>
            <a:pPr algn="just" marL="76200" marR="69215">
              <a:lnSpc>
                <a:spcPct val="102200"/>
              </a:lnSpc>
              <a:spcBef>
                <a:spcPts val="310"/>
              </a:spcBef>
            </a:pPr>
            <a:r>
              <a:rPr dirty="0" sz="1200" spc="-5">
                <a:latin typeface="Tahoma"/>
                <a:cs typeface="Tahoma"/>
              </a:rPr>
              <a:t>estacionario. Esta corriente tiene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valor de pico constante. Su valor eficaz se designa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permanente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5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spc="89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65287" y="4738167"/>
            <a:ext cx="3950376" cy="258682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262473" y="7405696"/>
            <a:ext cx="2413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3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: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rr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ini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 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ui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18635" y="10505778"/>
            <a:ext cx="1016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34183" y="7495578"/>
            <a:ext cx="4431030" cy="141414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32715">
              <a:lnSpc>
                <a:spcPct val="100000"/>
              </a:lnSpc>
              <a:spcBef>
                <a:spcPts val="190"/>
              </a:spcBef>
            </a:pPr>
            <a:r>
              <a:rPr dirty="0" sz="700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  <a:p>
            <a:pPr marL="66040">
              <a:lnSpc>
                <a:spcPct val="100000"/>
              </a:lnSpc>
              <a:spcBef>
                <a:spcPts val="160"/>
              </a:spcBef>
            </a:pP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s</a:t>
            </a:r>
            <a:r>
              <a:rPr dirty="0" baseline="-23809" sz="1050" spc="142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:</a:t>
            </a:r>
            <a:r>
              <a:rPr dirty="0" sz="1200" spc="-5">
                <a:latin typeface="Tahoma"/>
                <a:cs typeface="Tahoma"/>
              </a:rPr>
              <a:t> 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máxima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asimétrica</a:t>
            </a:r>
            <a:endParaRPr sz="12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340"/>
              </a:spcBef>
            </a:pPr>
            <a:r>
              <a:rPr dirty="0" sz="1200">
                <a:latin typeface="Tahoma"/>
                <a:cs typeface="Tahoma"/>
              </a:rPr>
              <a:t>A: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componente</a:t>
            </a:r>
            <a:r>
              <a:rPr dirty="0" sz="1200" spc="-5">
                <a:latin typeface="Tahoma"/>
                <a:cs typeface="Tahoma"/>
              </a:rPr>
              <a:t> continua</a:t>
            </a:r>
            <a:endParaRPr sz="1200">
              <a:latin typeface="Tahoma"/>
              <a:cs typeface="Tahoma"/>
            </a:endParaRPr>
          </a:p>
          <a:p>
            <a:pPr marL="56515">
              <a:lnSpc>
                <a:spcPct val="100000"/>
              </a:lnSpc>
              <a:spcBef>
                <a:spcPts val="25"/>
              </a:spcBef>
            </a:pPr>
            <a:r>
              <a:rPr dirty="0" sz="1200" spc="30" i="1">
                <a:latin typeface="Times New Roman"/>
                <a:cs typeface="Times New Roman"/>
              </a:rPr>
              <a:t>i</a:t>
            </a:r>
            <a:r>
              <a:rPr dirty="0" baseline="-23809" sz="1050" spc="44" i="1">
                <a:latin typeface="Times New Roman"/>
                <a:cs typeface="Times New Roman"/>
              </a:rPr>
              <a:t>g</a:t>
            </a:r>
            <a:r>
              <a:rPr dirty="0" baseline="-23809" sz="1050" spc="19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:</a:t>
            </a:r>
            <a:r>
              <a:rPr dirty="0" sz="1200" spc="-5">
                <a:latin typeface="Tahoma"/>
                <a:cs typeface="Tahoma"/>
              </a:rPr>
              <a:t> componente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transitoria)</a:t>
            </a:r>
            <a:endParaRPr sz="1200">
              <a:latin typeface="Tahoma"/>
              <a:cs typeface="Tahoma"/>
            </a:endParaRPr>
          </a:p>
          <a:p>
            <a:pPr marL="38100">
              <a:lnSpc>
                <a:spcPts val="1425"/>
              </a:lnSpc>
              <a:spcBef>
                <a:spcPts val="455"/>
              </a:spcBef>
            </a:pPr>
            <a:r>
              <a:rPr dirty="0" sz="1200">
                <a:latin typeface="Tahoma"/>
                <a:cs typeface="Tahoma"/>
              </a:rPr>
              <a:t>i~: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 alterna</a:t>
            </a:r>
            <a:r>
              <a:rPr dirty="0" sz="1200">
                <a:latin typeface="Tahoma"/>
                <a:cs typeface="Tahoma"/>
              </a:rPr>
              <a:t> de</a:t>
            </a:r>
            <a:r>
              <a:rPr dirty="0" sz="1200" spc="-5">
                <a:latin typeface="Tahoma"/>
                <a:cs typeface="Tahoma"/>
              </a:rPr>
              <a:t> cortocircuito</a:t>
            </a:r>
            <a:endParaRPr sz="1200">
              <a:latin typeface="Tahoma"/>
              <a:cs typeface="Tahoma"/>
            </a:endParaRPr>
          </a:p>
          <a:p>
            <a:pPr marL="49530">
              <a:lnSpc>
                <a:spcPts val="1485"/>
              </a:lnSpc>
            </a:pPr>
            <a:r>
              <a:rPr dirty="0" sz="1250" spc="-35" i="1">
                <a:latin typeface="Symbol"/>
                <a:cs typeface="Symbol"/>
              </a:rPr>
              <a:t></a:t>
            </a:r>
            <a:r>
              <a:rPr dirty="0" sz="1250" spc="-20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spc="1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:</a:t>
            </a:r>
            <a:r>
              <a:rPr dirty="0" sz="1200" spc="-5">
                <a:latin typeface="Tahoma"/>
                <a:cs typeface="Tahoma"/>
              </a:rPr>
              <a:t> ángulo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impedancia de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  <a:p>
            <a:pPr marL="66040">
              <a:lnSpc>
                <a:spcPct val="100000"/>
              </a:lnSpc>
              <a:spcBef>
                <a:spcPts val="350"/>
              </a:spcBef>
            </a:pP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5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spc="142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>
                <a:latin typeface="Tahoma"/>
                <a:cs typeface="Tahoma"/>
              </a:rPr>
              <a:t>corriente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permanente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7983" y="9111488"/>
            <a:ext cx="5966460" cy="760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 2.2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Variación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temporal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 </a:t>
            </a:r>
            <a:r>
              <a:rPr dirty="0" sz="1200">
                <a:latin typeface="Tahoma"/>
                <a:cs typeface="Tahoma"/>
              </a:rPr>
              <a:t>u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ik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ctr" marL="12700" marR="5080" indent="-127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grado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asimetría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pico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instante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ocurre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falla,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relativa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onda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5827" y="662680"/>
            <a:ext cx="6067425" cy="280225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algn="just" marL="63500">
              <a:lnSpc>
                <a:spcPct val="100000"/>
              </a:lnSpc>
              <a:spcBef>
                <a:spcPts val="450"/>
              </a:spcBef>
            </a:pP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-180">
                <a:latin typeface="Tahoma"/>
                <a:cs typeface="Tahoma"/>
              </a:rPr>
              <a:t> </a:t>
            </a:r>
            <a:r>
              <a:rPr dirty="0" sz="1200" spc="55" i="1">
                <a:latin typeface="Times New Roman"/>
                <a:cs typeface="Times New Roman"/>
              </a:rPr>
              <a:t>Z</a:t>
            </a:r>
            <a:r>
              <a:rPr dirty="0" baseline="-23809" sz="1050" spc="82" i="1">
                <a:latin typeface="Times New Roman"/>
                <a:cs typeface="Times New Roman"/>
              </a:rPr>
              <a:t>k</a:t>
            </a:r>
            <a:r>
              <a:rPr dirty="0" baseline="-23809" sz="1050" spc="20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k </a:t>
            </a:r>
            <a:r>
              <a:rPr dirty="0" baseline="-23809" sz="1050" spc="15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jX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k</a:t>
            </a:r>
            <a:r>
              <a:rPr dirty="0" baseline="-23809" sz="1050" spc="6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asume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que</a:t>
            </a:r>
            <a:r>
              <a:rPr dirty="0" sz="1200" spc="-175">
                <a:latin typeface="Tahoma"/>
                <a:cs typeface="Tahoma"/>
              </a:rPr>
              <a:t> </a:t>
            </a:r>
            <a:r>
              <a:rPr dirty="0" sz="1200" spc="55" i="1">
                <a:latin typeface="Times New Roman"/>
                <a:cs typeface="Times New Roman"/>
              </a:rPr>
              <a:t>Z</a:t>
            </a:r>
            <a:r>
              <a:rPr dirty="0" baseline="-23809" sz="1050" spc="82" i="1">
                <a:latin typeface="Times New Roman"/>
                <a:cs typeface="Times New Roman"/>
              </a:rPr>
              <a:t>k</a:t>
            </a:r>
            <a:r>
              <a:rPr dirty="0" baseline="-23809" sz="1050" spc="179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tiene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endParaRPr sz="1200">
              <a:latin typeface="Tahoma"/>
              <a:cs typeface="Tahoma"/>
            </a:endParaRPr>
          </a:p>
          <a:p>
            <a:pPr algn="just" marL="63500" marR="55880">
              <a:lnSpc>
                <a:spcPct val="100400"/>
              </a:lnSpc>
              <a:spcBef>
                <a:spcPts val="350"/>
              </a:spcBef>
            </a:pP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inductiva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importante,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>
                <a:latin typeface="Tahoma"/>
                <a:cs typeface="Tahoma"/>
              </a:rPr>
              <a:t> un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grande de fase en atraso respecto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tensión efectiva. Podría parecer por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tanto que 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saltaría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espontáneamente</a:t>
            </a:r>
            <a:r>
              <a:rPr dirty="0" sz="1200">
                <a:latin typeface="Tahoma"/>
                <a:cs typeface="Tahoma"/>
              </a:rPr>
              <a:t> al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instantáneo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t=0;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hecho,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debido</a:t>
            </a:r>
            <a:r>
              <a:rPr dirty="0" sz="1200">
                <a:latin typeface="Tahoma"/>
                <a:cs typeface="Tahoma"/>
              </a:rPr>
              <a:t> a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la </a:t>
            </a:r>
            <a:r>
              <a:rPr dirty="0" sz="1200" spc="-5">
                <a:latin typeface="Tahoma"/>
                <a:cs typeface="Tahoma"/>
              </a:rPr>
              <a:t>inductancia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previene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cambios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repentinos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5">
                <a:latin typeface="Tahoma"/>
                <a:cs typeface="Tahoma"/>
              </a:rPr>
              <a:t> corriente,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inicialmente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ahoma"/>
              <a:cs typeface="Tahoma"/>
            </a:endParaRPr>
          </a:p>
          <a:p>
            <a:pPr algn="just" marL="635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Luego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haber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presente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transitoria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i</a:t>
            </a:r>
            <a:r>
              <a:rPr dirty="0" baseline="-23809" sz="1050" spc="44" i="1">
                <a:latin typeface="Times New Roman"/>
                <a:cs typeface="Times New Roman"/>
              </a:rPr>
              <a:t>g</a:t>
            </a:r>
            <a:r>
              <a:rPr dirty="0" baseline="-23809" sz="1050" spc="18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cuyo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endParaRPr sz="1200">
              <a:latin typeface="Tahoma"/>
              <a:cs typeface="Tahoma"/>
            </a:endParaRPr>
          </a:p>
          <a:p>
            <a:pPr algn="just" marL="63500" marR="56515">
              <a:lnSpc>
                <a:spcPct val="101400"/>
              </a:lnSpc>
              <a:spcBef>
                <a:spcPts val="420"/>
              </a:spcBef>
            </a:pPr>
            <a:r>
              <a:rPr dirty="0" sz="1200" spc="-5">
                <a:latin typeface="Tahoma"/>
                <a:cs typeface="Tahoma"/>
              </a:rPr>
              <a:t>opuesto al valor instantáneo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alterna de cortocircuito </a:t>
            </a:r>
            <a:r>
              <a:rPr dirty="0" sz="1200">
                <a:latin typeface="Tahoma"/>
                <a:cs typeface="Tahoma"/>
              </a:rPr>
              <a:t>i~. La </a:t>
            </a:r>
            <a:r>
              <a:rPr dirty="0" sz="1200" spc="-5">
                <a:latin typeface="Tahoma"/>
                <a:cs typeface="Tahoma"/>
              </a:rPr>
              <a:t>corriente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transitoria es referida como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componente continua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unidireccional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decae desde su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 inicial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 según</a:t>
            </a:r>
            <a:r>
              <a:rPr dirty="0" sz="1200">
                <a:latin typeface="Tahoma"/>
                <a:cs typeface="Tahoma"/>
              </a:rPr>
              <a:t> una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función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exponencial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una</a:t>
            </a:r>
            <a:r>
              <a:rPr dirty="0" sz="1200" spc="-5">
                <a:latin typeface="Tahoma"/>
                <a:cs typeface="Tahoma"/>
              </a:rPr>
              <a:t> constante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T</a:t>
            </a:r>
            <a:r>
              <a:rPr dirty="0" baseline="-23809" sz="1050" spc="7" i="1">
                <a:latin typeface="Times New Roman"/>
                <a:cs typeface="Times New Roman"/>
              </a:rPr>
              <a:t>g</a:t>
            </a:r>
            <a:r>
              <a:rPr dirty="0" baseline="-23809" sz="1050" spc="112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Tahoma"/>
              <a:cs typeface="Tahoma"/>
            </a:endParaRPr>
          </a:p>
          <a:p>
            <a:pPr algn="just" marL="63500" marR="5588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i~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cociente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sistema.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eficaz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comienzo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periodo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04303" y="3557057"/>
            <a:ext cx="64769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1227" y="3455362"/>
            <a:ext cx="60166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denomina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5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73202" y="3797427"/>
            <a:ext cx="6476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6213" y="3696098"/>
            <a:ext cx="57213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17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42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contraste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cerca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(ver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más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adelante),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76011" y="3797722"/>
            <a:ext cx="6540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83951" y="3628344"/>
            <a:ext cx="18669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25462" sz="1800" i="1">
                <a:latin typeface="Times New Roman"/>
                <a:cs typeface="Times New Roman"/>
              </a:rPr>
              <a:t>I</a:t>
            </a:r>
            <a:r>
              <a:rPr dirty="0" baseline="-25462" sz="1800" spc="-179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63838" y="4040058"/>
            <a:ext cx="3879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5280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r>
              <a:rPr dirty="0" sz="700" spc="-5" i="1">
                <a:latin typeface="Times New Roman"/>
                <a:cs typeface="Times New Roman"/>
              </a:rPr>
              <a:t>	</a:t>
            </a: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1227" y="3938596"/>
            <a:ext cx="58724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también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la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permanente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decir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5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38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6627" y="4348987"/>
            <a:ext cx="59651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curvas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envolventes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inclinan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función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temporal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picos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288906" y="4576520"/>
            <a:ext cx="182880" cy="161925"/>
            <a:chOff x="6288906" y="4576520"/>
            <a:chExt cx="182880" cy="161925"/>
          </a:xfrm>
        </p:grpSpPr>
        <p:sp>
          <p:nvSpPr>
            <p:cNvPr id="13" name="object 13"/>
            <p:cNvSpPr/>
            <p:nvPr/>
          </p:nvSpPr>
          <p:spPr>
            <a:xfrm>
              <a:off x="6292088" y="4677573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39"/>
                  </a:moveTo>
                  <a:lnTo>
                    <a:pt x="19465" y="0"/>
                  </a:lnTo>
                </a:path>
              </a:pathLst>
            </a:custGeom>
            <a:ln w="63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311553" y="4680756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5">
                  <a:moveTo>
                    <a:pt x="0" y="0"/>
                  </a:moveTo>
                  <a:lnTo>
                    <a:pt x="28205" y="50924"/>
                  </a:lnTo>
                </a:path>
              </a:pathLst>
            </a:custGeom>
            <a:ln w="12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342937" y="4579703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4" h="152400">
                  <a:moveTo>
                    <a:pt x="0" y="151976"/>
                  </a:moveTo>
                  <a:lnTo>
                    <a:pt x="37342" y="0"/>
                  </a:lnTo>
                </a:path>
              </a:pathLst>
            </a:custGeom>
            <a:ln w="6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380280" y="4579703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1370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6528641" y="4661341"/>
            <a:ext cx="6540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1227" y="4559487"/>
            <a:ext cx="601599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708650" algn="l"/>
              </a:tabLst>
            </a:pP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ui</a:t>
            </a:r>
            <a:r>
              <a:rPr dirty="0" sz="120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nv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ve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sz="1200" spc="-5">
                <a:latin typeface="Tahoma"/>
                <a:cs typeface="Tahoma"/>
              </a:rPr>
              <a:t>p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20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j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v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v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-10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60">
                <a:latin typeface="Times New Roman"/>
                <a:cs typeface="Times New Roman"/>
              </a:rPr>
              <a:t>2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"</a:t>
            </a:r>
            <a:r>
              <a:rPr dirty="0" baseline="43650" sz="105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519484" y="4831138"/>
            <a:ext cx="182880" cy="161925"/>
            <a:chOff x="2519484" y="4831138"/>
            <a:chExt cx="182880" cy="161925"/>
          </a:xfrm>
        </p:grpSpPr>
        <p:sp>
          <p:nvSpPr>
            <p:cNvPr id="20" name="object 20"/>
            <p:cNvSpPr/>
            <p:nvPr/>
          </p:nvSpPr>
          <p:spPr>
            <a:xfrm>
              <a:off x="2522665" y="4932193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39"/>
                  </a:moveTo>
                  <a:lnTo>
                    <a:pt x="19446" y="0"/>
                  </a:lnTo>
                </a:path>
              </a:pathLst>
            </a:custGeom>
            <a:ln w="63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542112" y="4935375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5">
                  <a:moveTo>
                    <a:pt x="0" y="0"/>
                  </a:moveTo>
                  <a:lnTo>
                    <a:pt x="28178" y="50924"/>
                  </a:lnTo>
                </a:path>
              </a:pathLst>
            </a:custGeom>
            <a:ln w="127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573465" y="4834322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4" h="152400">
                  <a:moveTo>
                    <a:pt x="0" y="151976"/>
                  </a:moveTo>
                  <a:lnTo>
                    <a:pt x="3730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610772" y="4834321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1281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/>
          <p:cNvGrpSpPr/>
          <p:nvPr/>
        </p:nvGrpSpPr>
        <p:grpSpPr>
          <a:xfrm>
            <a:off x="6287395" y="4831140"/>
            <a:ext cx="182880" cy="161925"/>
            <a:chOff x="6287395" y="4831140"/>
            <a:chExt cx="182880" cy="161925"/>
          </a:xfrm>
        </p:grpSpPr>
        <p:sp>
          <p:nvSpPr>
            <p:cNvPr id="25" name="object 25"/>
            <p:cNvSpPr/>
            <p:nvPr/>
          </p:nvSpPr>
          <p:spPr>
            <a:xfrm>
              <a:off x="6290576" y="4932193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39"/>
                  </a:moveTo>
                  <a:lnTo>
                    <a:pt x="19465" y="0"/>
                  </a:lnTo>
                </a:path>
              </a:pathLst>
            </a:custGeom>
            <a:ln w="63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310042" y="4935376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5">
                  <a:moveTo>
                    <a:pt x="0" y="0"/>
                  </a:moveTo>
                  <a:lnTo>
                    <a:pt x="28205" y="50924"/>
                  </a:lnTo>
                </a:path>
              </a:pathLst>
            </a:custGeom>
            <a:ln w="12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341426" y="4834323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4" h="152400">
                  <a:moveTo>
                    <a:pt x="0" y="151976"/>
                  </a:moveTo>
                  <a:lnTo>
                    <a:pt x="37342" y="0"/>
                  </a:lnTo>
                </a:path>
              </a:pathLst>
            </a:custGeom>
            <a:ln w="6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378769" y="4834323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0973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630427" y="4814118"/>
            <a:ext cx="6118860" cy="135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8900">
              <a:lnSpc>
                <a:spcPts val="1120"/>
              </a:lnSpc>
              <a:spcBef>
                <a:spcPts val="100"/>
              </a:spcBef>
              <a:tabLst>
                <a:tab pos="1989455" algn="l"/>
                <a:tab pos="5758180" algn="l"/>
              </a:tabLst>
            </a:pPr>
            <a:r>
              <a:rPr dirty="0" sz="1200" spc="-5">
                <a:latin typeface="Tahoma"/>
                <a:cs typeface="Tahoma"/>
              </a:rPr>
              <a:t>p</a:t>
            </a:r>
            <a:r>
              <a:rPr dirty="0" sz="1200" spc="-5">
                <a:latin typeface="Tahoma"/>
                <a:cs typeface="Tahoma"/>
              </a:rPr>
              <a:t>er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á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6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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60">
                <a:latin typeface="Times New Roman"/>
                <a:cs typeface="Times New Roman"/>
              </a:rPr>
              <a:t>2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3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nv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10">
                <a:latin typeface="Tahoma"/>
                <a:cs typeface="Tahoma"/>
              </a:rPr>
              <a:t>v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nf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j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v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n 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-10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55">
                <a:latin typeface="Times New Roman"/>
                <a:cs typeface="Times New Roman"/>
              </a:rPr>
              <a:t>2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"</a:t>
            </a:r>
            <a:r>
              <a:rPr dirty="0" baseline="43650" sz="1050" spc="104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 marL="2140585">
              <a:lnSpc>
                <a:spcPts val="520"/>
              </a:lnSpc>
              <a:tabLst>
                <a:tab pos="5908675" algn="l"/>
              </a:tabLst>
            </a:pPr>
            <a:r>
              <a:rPr dirty="0" sz="700" i="1">
                <a:latin typeface="Times New Roman"/>
                <a:cs typeface="Times New Roman"/>
              </a:rPr>
              <a:t>k	k</a:t>
            </a:r>
            <a:endParaRPr sz="700">
              <a:latin typeface="Times New Roman"/>
              <a:cs typeface="Times New Roman"/>
            </a:endParaRPr>
          </a:p>
          <a:p>
            <a:pPr marL="88900" marR="82550">
              <a:lnSpc>
                <a:spcPct val="100000"/>
              </a:lnSpc>
              <a:spcBef>
                <a:spcPts val="145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curva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envolventes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superior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inferior.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8890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forma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onda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puede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expresarse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entonces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1479550">
              <a:lnSpc>
                <a:spcPct val="100000"/>
              </a:lnSpc>
            </a:pPr>
            <a:r>
              <a:rPr dirty="0" sz="1200" spc="25" i="1">
                <a:latin typeface="Times New Roman"/>
                <a:cs typeface="Times New Roman"/>
              </a:rPr>
              <a:t>i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25" i="1">
                <a:latin typeface="Times New Roman"/>
                <a:cs typeface="Times New Roman"/>
              </a:rPr>
              <a:t>i</a:t>
            </a:r>
            <a:r>
              <a:rPr dirty="0" baseline="-23809" sz="1050">
                <a:latin typeface="Times New Roman"/>
                <a:cs typeface="Times New Roman"/>
              </a:rPr>
              <a:t>~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baseline="-23809" sz="1050" spc="104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 spc="60" i="1">
                <a:latin typeface="Times New Roman"/>
                <a:cs typeface="Times New Roman"/>
              </a:rPr>
              <a:t>i</a:t>
            </a:r>
            <a:r>
              <a:rPr dirty="0" baseline="-23809" sz="1050" i="1">
                <a:latin typeface="Times New Roman"/>
                <a:cs typeface="Times New Roman"/>
              </a:rPr>
              <a:t>g</a:t>
            </a:r>
            <a:r>
              <a:rPr dirty="0" baseline="-23809" sz="1050" i="1">
                <a:latin typeface="Times New Roman"/>
                <a:cs typeface="Times New Roman"/>
              </a:rPr>
              <a:t>   </a:t>
            </a:r>
            <a:r>
              <a:rPr dirty="0" sz="1200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278820" y="6255662"/>
            <a:ext cx="211454" cy="181610"/>
            <a:chOff x="2278820" y="6255662"/>
            <a:chExt cx="211454" cy="181610"/>
          </a:xfrm>
        </p:grpSpPr>
        <p:sp>
          <p:nvSpPr>
            <p:cNvPr id="31" name="object 31"/>
            <p:cNvSpPr/>
            <p:nvPr/>
          </p:nvSpPr>
          <p:spPr>
            <a:xfrm>
              <a:off x="2282412" y="6368973"/>
              <a:ext cx="22860" cy="12700"/>
            </a:xfrm>
            <a:custGeom>
              <a:avLst/>
              <a:gdLst/>
              <a:ahLst/>
              <a:cxnLst/>
              <a:rect l="l" t="t" r="r" b="b"/>
              <a:pathLst>
                <a:path w="22860" h="12700">
                  <a:moveTo>
                    <a:pt x="0" y="12479"/>
                  </a:moveTo>
                  <a:lnTo>
                    <a:pt x="22494" y="0"/>
                  </a:lnTo>
                </a:path>
              </a:pathLst>
            </a:custGeom>
            <a:ln w="7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2304907" y="6372539"/>
              <a:ext cx="33020" cy="57150"/>
            </a:xfrm>
            <a:custGeom>
              <a:avLst/>
              <a:gdLst/>
              <a:ahLst/>
              <a:cxnLst/>
              <a:rect l="l" t="t" r="r" b="b"/>
              <a:pathLst>
                <a:path w="33019" h="57150">
                  <a:moveTo>
                    <a:pt x="0" y="0"/>
                  </a:moveTo>
                  <a:lnTo>
                    <a:pt x="32594" y="57050"/>
                  </a:lnTo>
                </a:path>
              </a:pathLst>
            </a:custGeom>
            <a:ln w="145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341174" y="6259329"/>
              <a:ext cx="43180" cy="170815"/>
            </a:xfrm>
            <a:custGeom>
              <a:avLst/>
              <a:gdLst/>
              <a:ahLst/>
              <a:cxnLst/>
              <a:rect l="l" t="t" r="r" b="b"/>
              <a:pathLst>
                <a:path w="43180" h="170814">
                  <a:moveTo>
                    <a:pt x="0" y="170260"/>
                  </a:moveTo>
                  <a:lnTo>
                    <a:pt x="43153" y="0"/>
                  </a:lnTo>
                </a:path>
              </a:pathLst>
            </a:custGeom>
            <a:ln w="73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2384328" y="6259329"/>
              <a:ext cx="106045" cy="0"/>
            </a:xfrm>
            <a:custGeom>
              <a:avLst/>
              <a:gdLst/>
              <a:ahLst/>
              <a:cxnLst/>
              <a:rect l="l" t="t" r="r" b="b"/>
              <a:pathLst>
                <a:path w="106044" h="0">
                  <a:moveTo>
                    <a:pt x="0" y="0"/>
                  </a:moveTo>
                  <a:lnTo>
                    <a:pt x="105588" y="0"/>
                  </a:lnTo>
                </a:path>
              </a:pathLst>
            </a:custGeom>
            <a:ln w="7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" name="object 35"/>
          <p:cNvGrpSpPr/>
          <p:nvPr/>
        </p:nvGrpSpPr>
        <p:grpSpPr>
          <a:xfrm>
            <a:off x="2264129" y="6797199"/>
            <a:ext cx="211454" cy="181610"/>
            <a:chOff x="2264129" y="6797199"/>
            <a:chExt cx="211454" cy="181610"/>
          </a:xfrm>
        </p:grpSpPr>
        <p:sp>
          <p:nvSpPr>
            <p:cNvPr id="36" name="object 36"/>
            <p:cNvSpPr/>
            <p:nvPr/>
          </p:nvSpPr>
          <p:spPr>
            <a:xfrm>
              <a:off x="2267721" y="6910510"/>
              <a:ext cx="22860" cy="12700"/>
            </a:xfrm>
            <a:custGeom>
              <a:avLst/>
              <a:gdLst/>
              <a:ahLst/>
              <a:cxnLst/>
              <a:rect l="l" t="t" r="r" b="b"/>
              <a:pathLst>
                <a:path w="22860" h="12700">
                  <a:moveTo>
                    <a:pt x="0" y="12479"/>
                  </a:moveTo>
                  <a:lnTo>
                    <a:pt x="22494" y="0"/>
                  </a:lnTo>
                </a:path>
              </a:pathLst>
            </a:custGeom>
            <a:ln w="7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2290216" y="6914075"/>
              <a:ext cx="33020" cy="57150"/>
            </a:xfrm>
            <a:custGeom>
              <a:avLst/>
              <a:gdLst/>
              <a:ahLst/>
              <a:cxnLst/>
              <a:rect l="l" t="t" r="r" b="b"/>
              <a:pathLst>
                <a:path w="33019" h="57150">
                  <a:moveTo>
                    <a:pt x="0" y="0"/>
                  </a:moveTo>
                  <a:lnTo>
                    <a:pt x="32594" y="57050"/>
                  </a:lnTo>
                </a:path>
              </a:pathLst>
            </a:custGeom>
            <a:ln w="145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2326483" y="6800865"/>
              <a:ext cx="43180" cy="170815"/>
            </a:xfrm>
            <a:custGeom>
              <a:avLst/>
              <a:gdLst/>
              <a:ahLst/>
              <a:cxnLst/>
              <a:rect l="l" t="t" r="r" b="b"/>
              <a:pathLst>
                <a:path w="43180" h="170815">
                  <a:moveTo>
                    <a:pt x="0" y="170260"/>
                  </a:moveTo>
                  <a:lnTo>
                    <a:pt x="43153" y="0"/>
                  </a:lnTo>
                </a:path>
              </a:pathLst>
            </a:custGeom>
            <a:ln w="73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2369637" y="6800865"/>
              <a:ext cx="106045" cy="0"/>
            </a:xfrm>
            <a:custGeom>
              <a:avLst/>
              <a:gdLst/>
              <a:ahLst/>
              <a:cxnLst/>
              <a:rect l="l" t="t" r="r" b="b"/>
              <a:pathLst>
                <a:path w="106044" h="0">
                  <a:moveTo>
                    <a:pt x="0" y="0"/>
                  </a:moveTo>
                  <a:lnTo>
                    <a:pt x="105588" y="0"/>
                  </a:lnTo>
                </a:path>
              </a:pathLst>
            </a:custGeom>
            <a:ln w="7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4464551" y="6779347"/>
            <a:ext cx="277495" cy="2311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50" spc="-30">
                <a:latin typeface="Times New Roman"/>
                <a:cs typeface="Times New Roman"/>
              </a:rPr>
              <a:t>sin(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485710" y="6345559"/>
            <a:ext cx="277495" cy="2311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50" spc="-30">
                <a:latin typeface="Times New Roman"/>
                <a:cs typeface="Times New Roman"/>
              </a:rPr>
              <a:t>sin(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551633" y="6773985"/>
            <a:ext cx="67945" cy="1454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50" spc="20">
                <a:latin typeface="Times New Roman"/>
                <a:cs typeface="Times New Roman"/>
              </a:rPr>
              <a:t>"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135795" y="6893417"/>
            <a:ext cx="71120" cy="1454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50" spc="25" i="1">
                <a:latin typeface="Times New Roman"/>
                <a:cs typeface="Times New Roman"/>
              </a:rPr>
              <a:t>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709638" y="6626881"/>
            <a:ext cx="652780" cy="4140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10" i="1">
                <a:latin typeface="Symbol"/>
                <a:cs typeface="Symbol"/>
              </a:rPr>
              <a:t>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350" spc="20">
                <a:latin typeface="Symbol"/>
                <a:cs typeface="Symbol"/>
              </a:rPr>
              <a:t></a:t>
            </a:r>
            <a:r>
              <a:rPr dirty="0" sz="1350" spc="-170">
                <a:latin typeface="Times New Roman"/>
                <a:cs typeface="Times New Roman"/>
              </a:rPr>
              <a:t> </a:t>
            </a:r>
            <a:r>
              <a:rPr dirty="0" sz="1400" spc="-10" i="1">
                <a:latin typeface="Symbol"/>
                <a:cs typeface="Symbol"/>
              </a:rPr>
              <a:t>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350" spc="45">
                <a:latin typeface="Times New Roman"/>
                <a:cs typeface="Times New Roman"/>
              </a:rPr>
              <a:t>)</a:t>
            </a:r>
            <a:r>
              <a:rPr dirty="0" sz="2550" spc="-395">
                <a:latin typeface="Symbol"/>
                <a:cs typeface="Symbol"/>
              </a:rPr>
              <a:t></a:t>
            </a:r>
            <a:endParaRPr sz="25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675602" y="6893417"/>
            <a:ext cx="71120" cy="1454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50" spc="25" i="1">
                <a:latin typeface="Times New Roman"/>
                <a:cs typeface="Times New Roman"/>
              </a:rPr>
              <a:t>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542890" y="6893417"/>
            <a:ext cx="71120" cy="1454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50" spc="25" i="1">
                <a:latin typeface="Times New Roman"/>
                <a:cs typeface="Times New Roman"/>
              </a:rPr>
              <a:t>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696686" y="6459630"/>
            <a:ext cx="1531620" cy="1454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472565" algn="l"/>
              </a:tabLst>
            </a:pPr>
            <a:r>
              <a:rPr dirty="0" sz="750" spc="25" i="1">
                <a:latin typeface="Times New Roman"/>
                <a:cs typeface="Times New Roman"/>
              </a:rPr>
              <a:t>k</a:t>
            </a:r>
            <a:r>
              <a:rPr dirty="0" sz="750" spc="25" i="1">
                <a:latin typeface="Times New Roman"/>
                <a:cs typeface="Times New Roman"/>
              </a:rPr>
              <a:t>	</a:t>
            </a:r>
            <a:r>
              <a:rPr dirty="0" sz="750" spc="25" i="1">
                <a:latin typeface="Times New Roman"/>
                <a:cs typeface="Times New Roman"/>
              </a:rPr>
              <a:t>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455980" y="6593341"/>
            <a:ext cx="71120" cy="1454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50" spc="25" i="1">
                <a:latin typeface="Times New Roman"/>
                <a:cs typeface="Times New Roman"/>
              </a:rPr>
              <a:t>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326735" y="6810105"/>
            <a:ext cx="62230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10" i="1">
                <a:latin typeface="Times New Roman"/>
                <a:cs typeface="Times New Roman"/>
              </a:rPr>
              <a:t>g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347819" y="6376358"/>
            <a:ext cx="62230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10" i="1">
                <a:latin typeface="Times New Roman"/>
                <a:cs typeface="Times New Roman"/>
              </a:rPr>
              <a:t>g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340331" y="6479254"/>
            <a:ext cx="123825" cy="2311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50" spc="20" i="1">
                <a:latin typeface="Times New Roman"/>
                <a:cs typeface="Times New Roman"/>
              </a:rPr>
              <a:t>Z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251349" y="6237711"/>
            <a:ext cx="360045" cy="2311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sng" sz="1350" spc="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350" spc="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350" spc="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350" spc="-9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dirty="0" u="sng" sz="1350" spc="2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654459" y="6769539"/>
            <a:ext cx="142811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350" spc="5">
                <a:latin typeface="Times New Roman"/>
                <a:cs typeface="Times New Roman"/>
              </a:rPr>
              <a:t>s</a:t>
            </a:r>
            <a:r>
              <a:rPr dirty="0" sz="1350" spc="10">
                <a:latin typeface="Times New Roman"/>
                <a:cs typeface="Times New Roman"/>
              </a:rPr>
              <a:t>i</a:t>
            </a:r>
            <a:r>
              <a:rPr dirty="0" sz="1350" spc="15">
                <a:latin typeface="Times New Roman"/>
                <a:cs typeface="Times New Roman"/>
              </a:rPr>
              <a:t>n</a:t>
            </a:r>
            <a:r>
              <a:rPr dirty="0" sz="1350" spc="70">
                <a:latin typeface="Times New Roman"/>
                <a:cs typeface="Times New Roman"/>
              </a:rPr>
              <a:t>(</a:t>
            </a:r>
            <a:r>
              <a:rPr dirty="0" sz="1350" spc="15" i="1">
                <a:latin typeface="Times New Roman"/>
                <a:cs typeface="Times New Roman"/>
              </a:rPr>
              <a:t>wt</a:t>
            </a:r>
            <a:r>
              <a:rPr dirty="0" sz="1350" spc="20" i="1">
                <a:latin typeface="Times New Roman"/>
                <a:cs typeface="Times New Roman"/>
              </a:rPr>
              <a:t> </a:t>
            </a:r>
            <a:r>
              <a:rPr dirty="0" sz="1350" spc="125">
                <a:latin typeface="Symbol"/>
                <a:cs typeface="Symbol"/>
              </a:rPr>
              <a:t></a:t>
            </a:r>
            <a:r>
              <a:rPr dirty="0" sz="1400" spc="-10" i="1">
                <a:latin typeface="Symbol"/>
                <a:cs typeface="Symbol"/>
              </a:rPr>
              <a:t>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350" spc="20">
                <a:latin typeface="Symbol"/>
                <a:cs typeface="Symbol"/>
              </a:rPr>
              <a:t></a:t>
            </a:r>
            <a:r>
              <a:rPr dirty="0" sz="1350" spc="-170">
                <a:latin typeface="Times New Roman"/>
                <a:cs typeface="Times New Roman"/>
              </a:rPr>
              <a:t> </a:t>
            </a:r>
            <a:r>
              <a:rPr dirty="0" sz="1400" spc="-10" i="1">
                <a:latin typeface="Symbol"/>
                <a:cs typeface="Symbol"/>
              </a:rPr>
              <a:t>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)</a:t>
            </a:r>
            <a:r>
              <a:rPr dirty="0" sz="1350" spc="-65">
                <a:latin typeface="Times New Roman"/>
                <a:cs typeface="Times New Roman"/>
              </a:rPr>
              <a:t> </a:t>
            </a:r>
            <a:r>
              <a:rPr dirty="0" sz="1350" spc="20">
                <a:latin typeface="Symbol"/>
                <a:cs typeface="Symbol"/>
              </a:rPr>
              <a:t></a:t>
            </a:r>
            <a:r>
              <a:rPr dirty="0" sz="1350" spc="-80">
                <a:latin typeface="Times New Roman"/>
                <a:cs typeface="Times New Roman"/>
              </a:rPr>
              <a:t> </a:t>
            </a:r>
            <a:r>
              <a:rPr dirty="0" sz="1350" spc="15" i="1">
                <a:latin typeface="Times New Roman"/>
                <a:cs typeface="Times New Roman"/>
              </a:rPr>
              <a:t>e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105779" y="6626881"/>
            <a:ext cx="586740" cy="4140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4955" algn="l"/>
              </a:tabLst>
            </a:pPr>
            <a:r>
              <a:rPr dirty="0" sz="1350" spc="20">
                <a:latin typeface="Symbol"/>
                <a:cs typeface="Symbol"/>
              </a:rPr>
              <a:t></a:t>
            </a:r>
            <a:r>
              <a:rPr dirty="0" sz="1350" spc="20">
                <a:latin typeface="Times New Roman"/>
                <a:cs typeface="Times New Roman"/>
              </a:rPr>
              <a:t>	</a:t>
            </a:r>
            <a:r>
              <a:rPr dirty="0" sz="1350" spc="50">
                <a:latin typeface="Times New Roman"/>
                <a:cs typeface="Times New Roman"/>
              </a:rPr>
              <a:t>2</a:t>
            </a:r>
            <a:r>
              <a:rPr dirty="0" sz="1350" spc="50" i="1">
                <a:latin typeface="Times New Roman"/>
                <a:cs typeface="Times New Roman"/>
              </a:rPr>
              <a:t>I</a:t>
            </a:r>
            <a:r>
              <a:rPr dirty="0" sz="1350" spc="345" i="1">
                <a:latin typeface="Times New Roman"/>
                <a:cs typeface="Times New Roman"/>
              </a:rPr>
              <a:t> </a:t>
            </a:r>
            <a:r>
              <a:rPr dirty="0" sz="2550" spc="-595">
                <a:latin typeface="Symbol"/>
                <a:cs typeface="Symbol"/>
              </a:rPr>
              <a:t></a:t>
            </a:r>
            <a:endParaRPr sz="2550">
              <a:latin typeface="Symbol"/>
              <a:cs typeface="Symbo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675617" y="6335751"/>
            <a:ext cx="142811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350" spc="5">
                <a:latin typeface="Times New Roman"/>
                <a:cs typeface="Times New Roman"/>
              </a:rPr>
              <a:t>s</a:t>
            </a:r>
            <a:r>
              <a:rPr dirty="0" sz="1350" spc="10">
                <a:latin typeface="Times New Roman"/>
                <a:cs typeface="Times New Roman"/>
              </a:rPr>
              <a:t>i</a:t>
            </a:r>
            <a:r>
              <a:rPr dirty="0" sz="1350" spc="15">
                <a:latin typeface="Times New Roman"/>
                <a:cs typeface="Times New Roman"/>
              </a:rPr>
              <a:t>n</a:t>
            </a:r>
            <a:r>
              <a:rPr dirty="0" sz="1350" spc="70">
                <a:latin typeface="Times New Roman"/>
                <a:cs typeface="Times New Roman"/>
              </a:rPr>
              <a:t>(</a:t>
            </a:r>
            <a:r>
              <a:rPr dirty="0" sz="1350" spc="15" i="1">
                <a:latin typeface="Times New Roman"/>
                <a:cs typeface="Times New Roman"/>
              </a:rPr>
              <a:t>wt</a:t>
            </a:r>
            <a:r>
              <a:rPr dirty="0" sz="1350" spc="20" i="1">
                <a:latin typeface="Times New Roman"/>
                <a:cs typeface="Times New Roman"/>
              </a:rPr>
              <a:t> </a:t>
            </a:r>
            <a:r>
              <a:rPr dirty="0" sz="1350" spc="125">
                <a:latin typeface="Symbol"/>
                <a:cs typeface="Symbol"/>
              </a:rPr>
              <a:t></a:t>
            </a:r>
            <a:r>
              <a:rPr dirty="0" sz="1400" spc="-10" i="1">
                <a:latin typeface="Symbol"/>
                <a:cs typeface="Symbol"/>
              </a:rPr>
              <a:t>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350" spc="20">
                <a:latin typeface="Symbol"/>
                <a:cs typeface="Symbol"/>
              </a:rPr>
              <a:t></a:t>
            </a:r>
            <a:r>
              <a:rPr dirty="0" sz="1350" spc="-170">
                <a:latin typeface="Times New Roman"/>
                <a:cs typeface="Times New Roman"/>
              </a:rPr>
              <a:t> </a:t>
            </a:r>
            <a:r>
              <a:rPr dirty="0" sz="1400" spc="-10" i="1">
                <a:latin typeface="Symbol"/>
                <a:cs typeface="Symbol"/>
              </a:rPr>
              <a:t>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)</a:t>
            </a:r>
            <a:r>
              <a:rPr dirty="0" sz="1350" spc="-65">
                <a:latin typeface="Times New Roman"/>
                <a:cs typeface="Times New Roman"/>
              </a:rPr>
              <a:t> </a:t>
            </a:r>
            <a:r>
              <a:rPr dirty="0" sz="1350" spc="20">
                <a:latin typeface="Symbol"/>
                <a:cs typeface="Symbol"/>
              </a:rPr>
              <a:t></a:t>
            </a:r>
            <a:r>
              <a:rPr dirty="0" sz="1350" spc="-80">
                <a:latin typeface="Times New Roman"/>
                <a:cs typeface="Times New Roman"/>
              </a:rPr>
              <a:t> </a:t>
            </a:r>
            <a:r>
              <a:rPr dirty="0" sz="1350" spc="15" i="1">
                <a:latin typeface="Times New Roman"/>
                <a:cs typeface="Times New Roman"/>
              </a:rPr>
              <a:t>e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105779" y="6193092"/>
            <a:ext cx="3277870" cy="4140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49275" algn="l"/>
                <a:tab pos="2637155" algn="l"/>
              </a:tabLst>
            </a:pPr>
            <a:r>
              <a:rPr dirty="0" sz="1350" spc="20">
                <a:latin typeface="Symbol"/>
                <a:cs typeface="Symbol"/>
              </a:rPr>
              <a:t></a:t>
            </a:r>
            <a:r>
              <a:rPr dirty="0" sz="1350" spc="20">
                <a:latin typeface="Times New Roman"/>
                <a:cs typeface="Times New Roman"/>
              </a:rPr>
              <a:t>	</a:t>
            </a:r>
            <a:r>
              <a:rPr dirty="0" sz="2550" spc="-395">
                <a:latin typeface="Symbol"/>
                <a:cs typeface="Symbol"/>
              </a:rPr>
              <a:t></a:t>
            </a:r>
            <a:r>
              <a:rPr dirty="0" sz="2550" spc="-395">
                <a:latin typeface="Times New Roman"/>
                <a:cs typeface="Times New Roman"/>
              </a:rPr>
              <a:t>	</a:t>
            </a:r>
            <a:r>
              <a:rPr dirty="0" sz="1400" spc="-10" i="1">
                <a:latin typeface="Symbol"/>
                <a:cs typeface="Symbol"/>
              </a:rPr>
              <a:t>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350" spc="20">
                <a:latin typeface="Symbol"/>
                <a:cs typeface="Symbol"/>
              </a:rPr>
              <a:t></a:t>
            </a:r>
            <a:r>
              <a:rPr dirty="0" sz="1350" spc="-170">
                <a:latin typeface="Times New Roman"/>
                <a:cs typeface="Times New Roman"/>
              </a:rPr>
              <a:t> </a:t>
            </a:r>
            <a:r>
              <a:rPr dirty="0" sz="1400" spc="-10" i="1">
                <a:latin typeface="Symbol"/>
                <a:cs typeface="Symbol"/>
              </a:rPr>
              <a:t>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350" spc="45">
                <a:latin typeface="Times New Roman"/>
                <a:cs typeface="Times New Roman"/>
              </a:rPr>
              <a:t>)</a:t>
            </a:r>
            <a:r>
              <a:rPr dirty="0" sz="2550" spc="-395">
                <a:latin typeface="Symbol"/>
                <a:cs typeface="Symbol"/>
              </a:rPr>
              <a:t></a:t>
            </a:r>
            <a:endParaRPr sz="2550">
              <a:latin typeface="Symbol"/>
              <a:cs typeface="Symbo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069114" y="6756610"/>
            <a:ext cx="378460" cy="1454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50" spc="80">
                <a:latin typeface="Times New Roman"/>
                <a:cs typeface="Times New Roman"/>
              </a:rPr>
              <a:t>(</a:t>
            </a:r>
            <a:r>
              <a:rPr dirty="0" sz="750" spc="70">
                <a:latin typeface="Symbol"/>
                <a:cs typeface="Symbol"/>
              </a:rPr>
              <a:t></a:t>
            </a:r>
            <a:r>
              <a:rPr dirty="0" sz="750" spc="15" i="1">
                <a:latin typeface="Times New Roman"/>
                <a:cs typeface="Times New Roman"/>
              </a:rPr>
              <a:t>t</a:t>
            </a:r>
            <a:r>
              <a:rPr dirty="0" sz="750" spc="-5" i="1">
                <a:latin typeface="Times New Roman"/>
                <a:cs typeface="Times New Roman"/>
              </a:rPr>
              <a:t> </a:t>
            </a:r>
            <a:r>
              <a:rPr dirty="0" sz="750" spc="15">
                <a:latin typeface="Times New Roman"/>
                <a:cs typeface="Times New Roman"/>
              </a:rPr>
              <a:t>/</a:t>
            </a:r>
            <a:r>
              <a:rPr dirty="0" sz="750" spc="-75">
                <a:latin typeface="Times New Roman"/>
                <a:cs typeface="Times New Roman"/>
              </a:rPr>
              <a:t> </a:t>
            </a:r>
            <a:r>
              <a:rPr dirty="0" sz="750" spc="30" i="1">
                <a:latin typeface="Times New Roman"/>
                <a:cs typeface="Times New Roman"/>
              </a:rPr>
              <a:t>T</a:t>
            </a:r>
            <a:r>
              <a:rPr dirty="0" sz="750" i="1">
                <a:latin typeface="Times New Roman"/>
                <a:cs typeface="Times New Roman"/>
              </a:rPr>
              <a:t>  </a:t>
            </a:r>
            <a:r>
              <a:rPr dirty="0" sz="750" spc="-85" i="1">
                <a:latin typeface="Times New Roman"/>
                <a:cs typeface="Times New Roman"/>
              </a:rPr>
              <a:t> </a:t>
            </a:r>
            <a:r>
              <a:rPr dirty="0" sz="750" spc="15">
                <a:latin typeface="Times New Roman"/>
                <a:cs typeface="Times New Roman"/>
              </a:rPr>
              <a:t>)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090302" y="6322823"/>
            <a:ext cx="378460" cy="1454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50" spc="80">
                <a:latin typeface="Times New Roman"/>
                <a:cs typeface="Times New Roman"/>
              </a:rPr>
              <a:t>(</a:t>
            </a:r>
            <a:r>
              <a:rPr dirty="0" sz="750" spc="70">
                <a:latin typeface="Symbol"/>
                <a:cs typeface="Symbol"/>
              </a:rPr>
              <a:t></a:t>
            </a:r>
            <a:r>
              <a:rPr dirty="0" sz="750" spc="15" i="1">
                <a:latin typeface="Times New Roman"/>
                <a:cs typeface="Times New Roman"/>
              </a:rPr>
              <a:t>t</a:t>
            </a:r>
            <a:r>
              <a:rPr dirty="0" sz="750" i="1">
                <a:latin typeface="Times New Roman"/>
                <a:cs typeface="Times New Roman"/>
              </a:rPr>
              <a:t> </a:t>
            </a:r>
            <a:r>
              <a:rPr dirty="0" sz="750" spc="15">
                <a:latin typeface="Times New Roman"/>
                <a:cs typeface="Times New Roman"/>
              </a:rPr>
              <a:t>/</a:t>
            </a:r>
            <a:r>
              <a:rPr dirty="0" sz="750" spc="-75">
                <a:latin typeface="Times New Roman"/>
                <a:cs typeface="Times New Roman"/>
              </a:rPr>
              <a:t> </a:t>
            </a:r>
            <a:r>
              <a:rPr dirty="0" sz="750" spc="30" i="1">
                <a:latin typeface="Times New Roman"/>
                <a:cs typeface="Times New Roman"/>
              </a:rPr>
              <a:t>T</a:t>
            </a:r>
            <a:r>
              <a:rPr dirty="0" sz="750" i="1">
                <a:latin typeface="Times New Roman"/>
                <a:cs typeface="Times New Roman"/>
              </a:rPr>
              <a:t>  </a:t>
            </a:r>
            <a:r>
              <a:rPr dirty="0" sz="750" spc="-85" i="1">
                <a:latin typeface="Times New Roman"/>
                <a:cs typeface="Times New Roman"/>
              </a:rPr>
              <a:t> </a:t>
            </a:r>
            <a:r>
              <a:rPr dirty="0" sz="750" spc="15">
                <a:latin typeface="Times New Roman"/>
                <a:cs typeface="Times New Roman"/>
              </a:rPr>
              <a:t>)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735828" y="6548119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1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06627" y="7029704"/>
            <a:ext cx="2600325" cy="5784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donde: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ahoma"/>
              <a:cs typeface="Tahoma"/>
            </a:endParaRPr>
          </a:p>
          <a:p>
            <a:pPr marL="37465">
              <a:lnSpc>
                <a:spcPct val="100000"/>
              </a:lnSpc>
            </a:pP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5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eficaz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5">
                <a:latin typeface="Tahoma"/>
                <a:cs typeface="Tahoma"/>
              </a:rPr>
              <a:t> tensión efectiva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32837" y="7641714"/>
            <a:ext cx="34772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42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magnitud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(=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06627" y="7724865"/>
            <a:ext cx="1964689" cy="365125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138430">
              <a:lnSpc>
                <a:spcPct val="100000"/>
              </a:lnSpc>
              <a:spcBef>
                <a:spcPts val="245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1200" spc="-5">
                <a:latin typeface="Tahoma"/>
                <a:cs typeface="Tahoma"/>
              </a:rPr>
              <a:t>w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frecuencia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angular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(2</a:t>
            </a:r>
            <a:r>
              <a:rPr dirty="0" sz="1200" spc="-5">
                <a:latin typeface="Symbol"/>
                <a:cs typeface="Symbol"/>
              </a:rPr>
              <a:t></a:t>
            </a:r>
            <a:r>
              <a:rPr dirty="0" sz="1200" spc="-5">
                <a:latin typeface="Tahoma"/>
                <a:cs typeface="Tahoma"/>
              </a:rPr>
              <a:t>f)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4273363" y="7638407"/>
            <a:ext cx="638810" cy="220345"/>
            <a:chOff x="4273363" y="7638407"/>
            <a:chExt cx="638810" cy="220345"/>
          </a:xfrm>
        </p:grpSpPr>
        <p:sp>
          <p:nvSpPr>
            <p:cNvPr id="64" name="object 64"/>
            <p:cNvSpPr/>
            <p:nvPr/>
          </p:nvSpPr>
          <p:spPr>
            <a:xfrm>
              <a:off x="4276542" y="7775198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34"/>
                  </a:moveTo>
                  <a:lnTo>
                    <a:pt x="19427" y="0"/>
                  </a:lnTo>
                </a:path>
              </a:pathLst>
            </a:custGeom>
            <a:ln w="63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4295970" y="7778380"/>
              <a:ext cx="28575" cy="74295"/>
            </a:xfrm>
            <a:custGeom>
              <a:avLst/>
              <a:gdLst/>
              <a:ahLst/>
              <a:cxnLst/>
              <a:rect l="l" t="t" r="r" b="b"/>
              <a:pathLst>
                <a:path w="28575" h="74295">
                  <a:moveTo>
                    <a:pt x="0" y="0"/>
                  </a:moveTo>
                  <a:lnTo>
                    <a:pt x="28150" y="73962"/>
                  </a:lnTo>
                </a:path>
              </a:pathLst>
            </a:custGeom>
            <a:ln w="126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4327293" y="7641588"/>
              <a:ext cx="37465" cy="210820"/>
            </a:xfrm>
            <a:custGeom>
              <a:avLst/>
              <a:gdLst/>
              <a:ahLst/>
              <a:cxnLst/>
              <a:rect l="l" t="t" r="r" b="b"/>
              <a:pathLst>
                <a:path w="37464" h="210820">
                  <a:moveTo>
                    <a:pt x="0" y="210754"/>
                  </a:moveTo>
                  <a:lnTo>
                    <a:pt x="37269" y="0"/>
                  </a:lnTo>
                </a:path>
              </a:pathLst>
            </a:custGeom>
            <a:ln w="6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4364563" y="7641588"/>
              <a:ext cx="547370" cy="0"/>
            </a:xfrm>
            <a:custGeom>
              <a:avLst/>
              <a:gdLst/>
              <a:ahLst/>
              <a:cxnLst/>
              <a:rect l="l" t="t" r="r" b="b"/>
              <a:pathLst>
                <a:path w="547370" h="0">
                  <a:moveTo>
                    <a:pt x="0" y="0"/>
                  </a:moveTo>
                  <a:lnTo>
                    <a:pt x="547152" y="0"/>
                  </a:lnTo>
                </a:path>
              </a:pathLst>
            </a:custGeom>
            <a:ln w="63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/>
          <p:cNvSpPr txBox="1"/>
          <p:nvPr/>
        </p:nvSpPr>
        <p:spPr>
          <a:xfrm>
            <a:off x="4461637" y="7742338"/>
            <a:ext cx="41783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5125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r>
              <a:rPr dirty="0" sz="700" spc="-5" i="1">
                <a:latin typeface="Times New Roman"/>
                <a:cs typeface="Times New Roman"/>
              </a:rPr>
              <a:t>	</a:t>
            </a: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341039" y="7640556"/>
            <a:ext cx="70104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R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2</a:t>
            </a:r>
            <a:r>
              <a:rPr dirty="0" baseline="43650" sz="1050">
                <a:latin typeface="Times New Roman"/>
                <a:cs typeface="Times New Roman"/>
              </a:rPr>
              <a:t> </a:t>
            </a:r>
            <a:r>
              <a:rPr dirty="0" baseline="43650" sz="1050" spc="6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X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2</a:t>
            </a:r>
            <a:r>
              <a:rPr dirty="0" baseline="43650" sz="1050">
                <a:latin typeface="Times New Roman"/>
                <a:cs typeface="Times New Roman"/>
              </a:rPr>
              <a:t>  </a:t>
            </a:r>
            <a:r>
              <a:rPr dirty="0" baseline="43650" sz="105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24991" y="8672955"/>
            <a:ext cx="654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4992118" y="8697949"/>
            <a:ext cx="213995" cy="0"/>
          </a:xfrm>
          <a:custGeom>
            <a:avLst/>
            <a:gdLst/>
            <a:ahLst/>
            <a:cxnLst/>
            <a:rect l="l" t="t" r="r" b="b"/>
            <a:pathLst>
              <a:path w="213995" h="0">
                <a:moveTo>
                  <a:pt x="0" y="0"/>
                </a:moveTo>
                <a:lnTo>
                  <a:pt x="213727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 txBox="1"/>
          <p:nvPr/>
        </p:nvSpPr>
        <p:spPr>
          <a:xfrm>
            <a:off x="5104606" y="8791842"/>
            <a:ext cx="6540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009255" y="8690098"/>
            <a:ext cx="11874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06627" y="8067547"/>
            <a:ext cx="4542790" cy="610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2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t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endParaRPr sz="1200">
              <a:latin typeface="Tahoma"/>
              <a:cs typeface="Tahoma"/>
            </a:endParaRPr>
          </a:p>
          <a:p>
            <a:pPr marL="14604">
              <a:lnSpc>
                <a:spcPts val="1480"/>
              </a:lnSpc>
            </a:pPr>
            <a:r>
              <a:rPr dirty="0" sz="1250" spc="-35" i="1">
                <a:latin typeface="Symbol"/>
                <a:cs typeface="Symbol"/>
              </a:rPr>
              <a:t></a:t>
            </a:r>
            <a:r>
              <a:rPr dirty="0" sz="1250" spc="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ángulo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cierre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la</a:t>
            </a:r>
            <a:r>
              <a:rPr dirty="0" sz="1200" spc="-5">
                <a:latin typeface="Tahoma"/>
                <a:cs typeface="Tahoma"/>
              </a:rPr>
              <a:t> tensión</a:t>
            </a:r>
            <a:r>
              <a:rPr dirty="0" sz="1200">
                <a:latin typeface="Tahoma"/>
                <a:cs typeface="Tahoma"/>
              </a:rPr>
              <a:t> u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endParaRPr sz="1200">
              <a:latin typeface="Tahoma"/>
              <a:cs typeface="Tahoma"/>
            </a:endParaRPr>
          </a:p>
          <a:p>
            <a:pPr algn="r" marR="133350">
              <a:lnSpc>
                <a:spcPct val="100000"/>
              </a:lnSpc>
              <a:spcBef>
                <a:spcPts val="265"/>
              </a:spcBef>
            </a:pPr>
            <a:r>
              <a:rPr dirty="0" sz="1200" i="1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18629" y="8563111"/>
            <a:ext cx="4144010" cy="2184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250" spc="-35" i="1">
                <a:latin typeface="Symbol"/>
                <a:cs typeface="Symbol"/>
              </a:rPr>
              <a:t></a:t>
            </a:r>
            <a:r>
              <a:rPr dirty="0" sz="1250" spc="37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ángulo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</a:t>
            </a:r>
            <a:r>
              <a:rPr dirty="0" sz="1200">
                <a:latin typeface="Tahoma"/>
                <a:cs typeface="Tahoma"/>
              </a:rPr>
              <a:t>(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4854707" y="8571234"/>
            <a:ext cx="32956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6860" algn="l"/>
              </a:tabLst>
            </a:pPr>
            <a:r>
              <a:rPr dirty="0" baseline="3968" sz="1050" spc="-67">
                <a:latin typeface="Symbol"/>
                <a:cs typeface="Symbol"/>
              </a:rPr>
              <a:t></a:t>
            </a:r>
            <a:r>
              <a:rPr dirty="0" baseline="3968" sz="1050" spc="-7">
                <a:latin typeface="Times New Roman"/>
                <a:cs typeface="Times New Roman"/>
              </a:rPr>
              <a:t>1</a:t>
            </a:r>
            <a:r>
              <a:rPr dirty="0" baseline="3968" sz="1050">
                <a:latin typeface="Times New Roman"/>
                <a:cs typeface="Times New Roman"/>
              </a:rPr>
              <a:t>	</a:t>
            </a: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222240" y="8570467"/>
            <a:ext cx="838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07603" y="9115917"/>
            <a:ext cx="6985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5" i="1">
                <a:latin typeface="Times New Roman"/>
                <a:cs typeface="Times New Roman"/>
              </a:rPr>
              <a:t>g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20914" y="9014183"/>
            <a:ext cx="38569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3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constante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5">
                <a:latin typeface="Tahoma"/>
                <a:cs typeface="Tahoma"/>
              </a:rPr>
              <a:t> componente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(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4640376" y="9141197"/>
            <a:ext cx="285115" cy="0"/>
          </a:xfrm>
          <a:custGeom>
            <a:avLst/>
            <a:gdLst/>
            <a:ahLst/>
            <a:cxnLst/>
            <a:rect l="l" t="t" r="r" b="b"/>
            <a:pathLst>
              <a:path w="285114" h="0">
                <a:moveTo>
                  <a:pt x="0" y="0"/>
                </a:moveTo>
                <a:lnTo>
                  <a:pt x="284678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5096337" y="91411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 h="0">
                <a:moveTo>
                  <a:pt x="0" y="0"/>
                </a:moveTo>
                <a:lnTo>
                  <a:pt x="184763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 txBox="1"/>
          <p:nvPr/>
        </p:nvSpPr>
        <p:spPr>
          <a:xfrm>
            <a:off x="4838130" y="9235074"/>
            <a:ext cx="42100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8300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r>
              <a:rPr dirty="0" sz="700" spc="-5" i="1">
                <a:latin typeface="Times New Roman"/>
                <a:cs typeface="Times New Roman"/>
              </a:rPr>
              <a:t>	</a:t>
            </a: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660399" y="8912797"/>
            <a:ext cx="23241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X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k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640577" y="9133329"/>
            <a:ext cx="5772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0534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wR</a:t>
            </a:r>
            <a:r>
              <a:rPr dirty="0" sz="1200" spc="-5" i="1">
                <a:latin typeface="Times New Roman"/>
                <a:cs typeface="Times New Roman"/>
              </a:rPr>
              <a:t>	</a:t>
            </a:r>
            <a:r>
              <a:rPr dirty="0" sz="1200" spc="-5" i="1">
                <a:latin typeface="Times New Roman"/>
                <a:cs typeface="Times New Roman"/>
              </a:rPr>
              <a:t>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932338" y="9014135"/>
            <a:ext cx="476884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baseline="37037" sz="1800" i="1">
                <a:latin typeface="Times New Roman"/>
                <a:cs typeface="Times New Roman"/>
              </a:rPr>
              <a:t>L</a:t>
            </a:r>
            <a:r>
              <a:rPr dirty="0" baseline="39682" sz="1050" i="1">
                <a:latin typeface="Times New Roman"/>
                <a:cs typeface="Times New Roman"/>
              </a:rPr>
              <a:t>k</a:t>
            </a:r>
            <a:r>
              <a:rPr dirty="0" baseline="39682" sz="1050" spc="262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09120" y="9441601"/>
            <a:ext cx="61594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801593" y="9547646"/>
            <a:ext cx="64769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3277292" y="95730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 h="0">
                <a:moveTo>
                  <a:pt x="0" y="0"/>
                </a:moveTo>
                <a:lnTo>
                  <a:pt x="186867" y="0"/>
                </a:lnTo>
              </a:path>
            </a:pathLst>
          </a:custGeom>
          <a:ln w="63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 txBox="1"/>
          <p:nvPr/>
        </p:nvSpPr>
        <p:spPr>
          <a:xfrm>
            <a:off x="3376376" y="9666593"/>
            <a:ext cx="64769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3638803" y="10505778"/>
            <a:ext cx="1016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3276626" y="9565143"/>
            <a:ext cx="110489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3287266" y="9350423"/>
            <a:ext cx="13525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 i="1">
                <a:latin typeface="Times New Roman"/>
                <a:cs typeface="Times New Roman"/>
              </a:rPr>
              <a:t>U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35191" y="9445949"/>
            <a:ext cx="28276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559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rr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ini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 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ui</a:t>
            </a:r>
            <a:r>
              <a:rPr dirty="0" sz="120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(	)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3818635" y="10505778"/>
            <a:ext cx="1016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62583" y="865781"/>
            <a:ext cx="6017260" cy="88582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0"/>
              </a:spcBef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cantidades</a:t>
            </a:r>
            <a:r>
              <a:rPr dirty="0" sz="1200" spc="-155">
                <a:latin typeface="Tahoma"/>
                <a:cs typeface="Tahoma"/>
              </a:rPr>
              <a:t> </a:t>
            </a:r>
            <a:r>
              <a:rPr dirty="0" sz="1200" spc="55" i="1">
                <a:latin typeface="Times New Roman"/>
                <a:cs typeface="Times New Roman"/>
              </a:rPr>
              <a:t>Z</a:t>
            </a:r>
            <a:r>
              <a:rPr dirty="0" baseline="-23809" sz="1050" spc="82" i="1">
                <a:latin typeface="Times New Roman"/>
                <a:cs typeface="Times New Roman"/>
              </a:rPr>
              <a:t>k</a:t>
            </a:r>
            <a:r>
              <a:rPr dirty="0" baseline="-23809" sz="1050" spc="179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50" spc="-35" i="1">
                <a:latin typeface="Symbol"/>
                <a:cs typeface="Symbol"/>
              </a:rPr>
              <a:t></a:t>
            </a:r>
            <a:r>
              <a:rPr dirty="0" sz="1250" spc="-195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spc="472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T</a:t>
            </a:r>
            <a:r>
              <a:rPr dirty="0" baseline="-23809" sz="1050" spc="7" i="1">
                <a:latin typeface="Times New Roman"/>
                <a:cs typeface="Times New Roman"/>
              </a:rPr>
              <a:t>g</a:t>
            </a:r>
            <a:r>
              <a:rPr dirty="0" baseline="-23809" sz="1050" spc="11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funciones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parámetros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k</a:t>
            </a:r>
            <a:r>
              <a:rPr dirty="0" baseline="-23809" sz="1050" spc="209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11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spc="16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cierre</a:t>
            </a:r>
            <a:endParaRPr sz="1200">
              <a:latin typeface="Tahoma"/>
              <a:cs typeface="Tahoma"/>
            </a:endParaRPr>
          </a:p>
          <a:p>
            <a:pPr marL="40005">
              <a:lnSpc>
                <a:spcPct val="100000"/>
              </a:lnSpc>
              <a:spcBef>
                <a:spcPts val="155"/>
              </a:spcBef>
            </a:pPr>
            <a:r>
              <a:rPr dirty="0" sz="1250" spc="-35" i="1">
                <a:latin typeface="Symbol"/>
                <a:cs typeface="Symbol"/>
              </a:rPr>
              <a:t></a:t>
            </a:r>
            <a:endParaRPr sz="1250">
              <a:latin typeface="Symbol"/>
              <a:cs typeface="Symbol"/>
            </a:endParaRPr>
          </a:p>
          <a:p>
            <a:pPr marL="38100" marR="30480">
              <a:lnSpc>
                <a:spcPts val="178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depende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instante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ocurrencia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falla,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35" i="1">
                <a:latin typeface="Times New Roman"/>
                <a:cs typeface="Times New Roman"/>
              </a:rPr>
              <a:t>t</a:t>
            </a:r>
            <a:r>
              <a:rPr dirty="0" baseline="-23809" sz="1050" spc="52" i="1">
                <a:latin typeface="Times New Roman"/>
                <a:cs typeface="Times New Roman"/>
              </a:rPr>
              <a:t>k</a:t>
            </a:r>
            <a:r>
              <a:rPr dirty="0" baseline="-23809" sz="1050" spc="7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40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cualquiera.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45324" y="2575982"/>
            <a:ext cx="4445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700" i="1">
                <a:latin typeface="Times New Roman"/>
                <a:cs typeface="Times New Roman"/>
              </a:rPr>
              <a:t>o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5283" y="1871472"/>
            <a:ext cx="5991225" cy="9188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 marR="18415">
              <a:lnSpc>
                <a:spcPct val="1236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ec.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k</a:t>
            </a:r>
            <a:r>
              <a:rPr dirty="0" baseline="-23809" sz="1050" spc="15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demostrar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dada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55" i="1">
                <a:latin typeface="Times New Roman"/>
                <a:cs typeface="Times New Roman"/>
              </a:rPr>
              <a:t>Z</a:t>
            </a:r>
            <a:r>
              <a:rPr dirty="0" baseline="-23809" sz="1050" spc="82" i="1">
                <a:latin typeface="Times New Roman"/>
                <a:cs typeface="Times New Roman"/>
              </a:rPr>
              <a:t>k</a:t>
            </a:r>
            <a:r>
              <a:rPr dirty="0" baseline="-23809" sz="1050" spc="18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pico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i~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independiente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endParaRPr sz="1200">
              <a:latin typeface="Tahoma"/>
              <a:cs typeface="Tahoma"/>
            </a:endParaRPr>
          </a:p>
          <a:p>
            <a:pPr marL="36830">
              <a:lnSpc>
                <a:spcPts val="1470"/>
              </a:lnSpc>
            </a:pPr>
            <a:r>
              <a:rPr dirty="0" sz="1250" spc="-35" i="1">
                <a:latin typeface="Symbol"/>
                <a:cs typeface="Symbol"/>
              </a:rPr>
              <a:t></a:t>
            </a:r>
            <a:r>
              <a:rPr dirty="0" sz="1250" spc="-20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   </a:t>
            </a:r>
            <a:r>
              <a:rPr dirty="0" baseline="-23809" sz="1050" spc="12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máxima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unidireccional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i</a:t>
            </a:r>
            <a:r>
              <a:rPr dirty="0" baseline="-23809" sz="1050" spc="44" i="1">
                <a:latin typeface="Times New Roman"/>
                <a:cs typeface="Times New Roman"/>
              </a:rPr>
              <a:t>g</a:t>
            </a:r>
            <a:r>
              <a:rPr dirty="0" baseline="-23809" sz="1050" spc="18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obtiene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endParaRPr sz="120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500"/>
              </a:spcBef>
            </a:pPr>
            <a:r>
              <a:rPr dirty="0" sz="1200" spc="-10">
                <a:latin typeface="Tahoma"/>
                <a:cs typeface="Tahoma"/>
              </a:rPr>
              <a:t>á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g</a:t>
            </a:r>
            <a:r>
              <a:rPr dirty="0" sz="1200">
                <a:latin typeface="Tahoma"/>
                <a:cs typeface="Tahoma"/>
              </a:rPr>
              <a:t>ulo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rr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50" spc="-35" i="1">
                <a:latin typeface="Symbol"/>
                <a:cs typeface="Symbol"/>
              </a:rPr>
              <a:t></a:t>
            </a:r>
            <a:r>
              <a:rPr dirty="0" sz="1250">
                <a:latin typeface="Times New Roman"/>
                <a:cs typeface="Times New Roman"/>
              </a:rPr>
              <a:t> </a:t>
            </a:r>
            <a:r>
              <a:rPr dirty="0" sz="1250" spc="-12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65">
                <a:latin typeface="Times New Roman"/>
                <a:cs typeface="Times New Roman"/>
              </a:rPr>
              <a:t>(</a:t>
            </a:r>
            <a:r>
              <a:rPr dirty="0" sz="1250" spc="-35" i="1">
                <a:latin typeface="Symbol"/>
                <a:cs typeface="Symbol"/>
              </a:rPr>
              <a:t></a:t>
            </a:r>
            <a:r>
              <a:rPr dirty="0" sz="1250" spc="-200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  </a:t>
            </a:r>
            <a:r>
              <a:rPr dirty="0" baseline="-23809" sz="1050" spc="-104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90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-12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7183" y="2957360"/>
            <a:ext cx="6067425" cy="3404870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algn="just" marL="63500" marR="55880">
              <a:lnSpc>
                <a:spcPct val="121600"/>
              </a:lnSpc>
              <a:spcBef>
                <a:spcPts val="70"/>
              </a:spcBef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magnitud de </a:t>
            </a:r>
            <a:r>
              <a:rPr dirty="0" sz="1200" spc="-5" i="1">
                <a:latin typeface="Times New Roman"/>
                <a:cs typeface="Times New Roman"/>
              </a:rPr>
              <a:t>I </a:t>
            </a:r>
            <a:r>
              <a:rPr dirty="0" baseline="-23809" sz="1050" spc="-7" i="1">
                <a:latin typeface="Times New Roman"/>
                <a:cs typeface="Times New Roman"/>
              </a:rPr>
              <a:t>s </a:t>
            </a:r>
            <a:r>
              <a:rPr dirty="0" sz="1200" spc="-5">
                <a:latin typeface="Tahoma"/>
                <a:cs typeface="Tahoma"/>
              </a:rPr>
              <a:t>del </a:t>
            </a:r>
            <a:r>
              <a:rPr dirty="0" sz="1200">
                <a:latin typeface="Tahoma"/>
                <a:cs typeface="Tahoma"/>
              </a:rPr>
              <a:t>primer </a:t>
            </a:r>
            <a:r>
              <a:rPr dirty="0" sz="1200" spc="-5">
                <a:latin typeface="Tahoma"/>
                <a:cs typeface="Tahoma"/>
              </a:rPr>
              <a:t>pico de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de cortocircuito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k </a:t>
            </a:r>
            <a:r>
              <a:rPr dirty="0" sz="1200" spc="-5">
                <a:latin typeface="Tahoma"/>
                <a:cs typeface="Tahoma"/>
              </a:rPr>
              <a:t>depende del ángulo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cierre </a:t>
            </a:r>
            <a:r>
              <a:rPr dirty="0" sz="1250" spc="-35" i="1">
                <a:latin typeface="Symbol"/>
                <a:cs typeface="Symbol"/>
              </a:rPr>
              <a:t></a:t>
            </a:r>
            <a:r>
              <a:rPr dirty="0" sz="1250" spc="2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 ángulo de impedancia </a:t>
            </a:r>
            <a:r>
              <a:rPr dirty="0" sz="1250" spc="-35" i="1">
                <a:latin typeface="Symbol"/>
                <a:cs typeface="Symbol"/>
              </a:rPr>
              <a:t></a:t>
            </a:r>
            <a:r>
              <a:rPr dirty="0" sz="1250" spc="-35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 </a:t>
            </a:r>
            <a:r>
              <a:rPr dirty="0" sz="1200">
                <a:latin typeface="Tahoma"/>
                <a:cs typeface="Tahoma"/>
              </a:rPr>
              <a:t>. </a:t>
            </a: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>
                <a:latin typeface="Tahoma"/>
                <a:cs typeface="Tahoma"/>
              </a:rPr>
              <a:t>valor </a:t>
            </a:r>
            <a:r>
              <a:rPr dirty="0" sz="1200" spc="-5">
                <a:latin typeface="Tahoma"/>
                <a:cs typeface="Tahoma"/>
              </a:rPr>
              <a:t>más alto está </a:t>
            </a:r>
            <a:r>
              <a:rPr dirty="0" sz="1200">
                <a:latin typeface="Tahoma"/>
                <a:cs typeface="Tahoma"/>
              </a:rPr>
              <a:t>siempre </a:t>
            </a:r>
            <a:r>
              <a:rPr dirty="0" sz="1200" spc="-5">
                <a:latin typeface="Tahoma"/>
                <a:cs typeface="Tahoma"/>
              </a:rPr>
              <a:t>asociado </a:t>
            </a:r>
            <a:r>
              <a:rPr dirty="0" sz="1200" spc="-10">
                <a:latin typeface="Tahoma"/>
                <a:cs typeface="Tahoma"/>
              </a:rPr>
              <a:t>con 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ángulo de cierre </a:t>
            </a:r>
            <a:r>
              <a:rPr dirty="0" sz="1250" spc="-35" i="1">
                <a:latin typeface="Symbol"/>
                <a:cs typeface="Symbol"/>
              </a:rPr>
              <a:t></a:t>
            </a:r>
            <a:r>
              <a:rPr dirty="0" sz="1250" spc="-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=0 </a:t>
            </a:r>
            <a:r>
              <a:rPr dirty="0" sz="1200" spc="-5">
                <a:latin typeface="Tahoma"/>
                <a:cs typeface="Tahoma"/>
              </a:rPr>
              <a:t>(fig. 2.3). Si </a:t>
            </a:r>
            <a:r>
              <a:rPr dirty="0" sz="1250" spc="-35" i="1">
                <a:latin typeface="Symbol"/>
                <a:cs typeface="Symbol"/>
              </a:rPr>
              <a:t></a:t>
            </a:r>
            <a:r>
              <a:rPr dirty="0" sz="1250" spc="-35" i="1">
                <a:latin typeface="Times New Roman"/>
                <a:cs typeface="Times New Roman"/>
              </a:rPr>
              <a:t> </a:t>
            </a:r>
            <a:r>
              <a:rPr dirty="0" sz="1200" spc="30">
                <a:latin typeface="Tahoma"/>
                <a:cs typeface="Tahoma"/>
              </a:rPr>
              <a:t>=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sz="1250" spc="3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 </a:t>
            </a:r>
            <a:r>
              <a:rPr dirty="0" sz="1200">
                <a:latin typeface="Tahoma"/>
                <a:cs typeface="Tahoma"/>
              </a:rPr>
              <a:t>, </a:t>
            </a:r>
            <a:r>
              <a:rPr dirty="0" sz="1200" spc="-5">
                <a:latin typeface="Tahoma"/>
                <a:cs typeface="Tahoma"/>
              </a:rPr>
              <a:t>luego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hay componente continua: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k</a:t>
            </a:r>
            <a:r>
              <a:rPr dirty="0" baseline="-23809" sz="1050" spc="15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</a:t>
            </a:r>
            <a:r>
              <a:rPr dirty="0" sz="1200">
                <a:latin typeface="Tahoma"/>
                <a:cs typeface="Tahoma"/>
              </a:rPr>
              <a:t>i~.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ahoma"/>
              <a:cs typeface="Tahoma"/>
            </a:endParaRPr>
          </a:p>
          <a:p>
            <a:pPr algn="just" marL="63500" marR="57150">
              <a:lnSpc>
                <a:spcPct val="1022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Esta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ilustra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onda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dos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relaciones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diferentes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parámetros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k</a:t>
            </a:r>
            <a:r>
              <a:rPr dirty="0" baseline="-23809" sz="1050" spc="7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spc="19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misma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  <a:p>
            <a:pPr algn="just" marL="63500" marR="55880">
              <a:lnSpc>
                <a:spcPct val="120800"/>
              </a:lnSpc>
              <a:spcBef>
                <a:spcPts val="60"/>
              </a:spcBef>
            </a:pP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5" i="1">
                <a:latin typeface="Times New Roman"/>
                <a:cs typeface="Times New Roman"/>
              </a:rPr>
              <a:t>Z</a:t>
            </a:r>
            <a:r>
              <a:rPr dirty="0" baseline="-23809" sz="1050" spc="82" i="1">
                <a:latin typeface="Times New Roman"/>
                <a:cs typeface="Times New Roman"/>
              </a:rPr>
              <a:t>k </a:t>
            </a:r>
            <a:r>
              <a:rPr dirty="0" sz="1200" spc="-5">
                <a:latin typeface="Tahoma"/>
                <a:cs typeface="Tahoma"/>
              </a:rPr>
              <a:t>(fig. </a:t>
            </a:r>
            <a:r>
              <a:rPr dirty="0" sz="1200">
                <a:latin typeface="Tahoma"/>
                <a:cs typeface="Tahoma"/>
              </a:rPr>
              <a:t>2.3a a </a:t>
            </a:r>
            <a:r>
              <a:rPr dirty="0" sz="1200" spc="-5">
                <a:latin typeface="Tahoma"/>
                <a:cs typeface="Tahoma"/>
              </a:rPr>
              <a:t>2.3d). 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k</a:t>
            </a:r>
            <a:r>
              <a:rPr dirty="0" baseline="-23809" sz="1050" spc="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 </a:t>
            </a:r>
            <a:r>
              <a:rPr dirty="0" sz="1200" i="1">
                <a:latin typeface="Times New Roman"/>
                <a:cs typeface="Times New Roman"/>
              </a:rPr>
              <a:t>X </a:t>
            </a:r>
            <a:r>
              <a:rPr dirty="0" baseline="-23809" sz="1050" i="1">
                <a:latin typeface="Times New Roman"/>
                <a:cs typeface="Times New Roman"/>
              </a:rPr>
              <a:t>k </a:t>
            </a:r>
            <a:r>
              <a:rPr dirty="0" sz="1200" spc="-5">
                <a:latin typeface="Tahoma"/>
                <a:cs typeface="Tahoma"/>
              </a:rPr>
              <a:t>=0.03 </a:t>
            </a:r>
            <a:r>
              <a:rPr dirty="0" sz="1200" spc="-10">
                <a:latin typeface="Tahoma"/>
                <a:cs typeface="Tahoma"/>
              </a:rPr>
              <a:t>(ej. </a:t>
            </a:r>
            <a:r>
              <a:rPr dirty="0" sz="1200" spc="-5">
                <a:latin typeface="Tahoma"/>
                <a:cs typeface="Tahoma"/>
              </a:rPr>
              <a:t>con reactores limitadores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corriente) el ángulo de impedancia </a:t>
            </a:r>
            <a:r>
              <a:rPr dirty="0" sz="1250" spc="-35" i="1">
                <a:latin typeface="Symbol"/>
                <a:cs typeface="Symbol"/>
              </a:rPr>
              <a:t></a:t>
            </a:r>
            <a:r>
              <a:rPr dirty="0" sz="1250" spc="-35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 </a:t>
            </a:r>
            <a:r>
              <a:rPr dirty="0" sz="1200">
                <a:latin typeface="Tahoma"/>
                <a:cs typeface="Tahoma"/>
              </a:rPr>
              <a:t>=88.3º </a:t>
            </a:r>
            <a:r>
              <a:rPr dirty="0" sz="1200" spc="-5">
                <a:latin typeface="Tahoma"/>
                <a:cs typeface="Tahoma"/>
              </a:rPr>
              <a:t>(virtualmente 90º).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relación </a:t>
            </a:r>
            <a:r>
              <a:rPr dirty="0" sz="1200" spc="5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k</a:t>
            </a:r>
            <a:r>
              <a:rPr dirty="0" baseline="-23809" sz="1050" spc="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 </a:t>
            </a:r>
            <a:r>
              <a:rPr dirty="0" sz="1200" i="1">
                <a:latin typeface="Times New Roman"/>
                <a:cs typeface="Times New Roman"/>
              </a:rPr>
              <a:t>X </a:t>
            </a:r>
            <a:r>
              <a:rPr dirty="0" baseline="-23809" sz="1050" i="1">
                <a:latin typeface="Times New Roman"/>
                <a:cs typeface="Times New Roman"/>
              </a:rPr>
              <a:t>k </a:t>
            </a:r>
            <a:r>
              <a:rPr dirty="0" sz="1200" spc="-5">
                <a:latin typeface="Tahoma"/>
                <a:cs typeface="Tahoma"/>
              </a:rPr>
              <a:t>=1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25">
                <a:latin typeface="Tahoma"/>
                <a:cs typeface="Tahoma"/>
              </a:rPr>
              <a:t>(</a:t>
            </a:r>
            <a:r>
              <a:rPr dirty="0" sz="1250" spc="25" i="1">
                <a:latin typeface="Symbol"/>
                <a:cs typeface="Symbol"/>
              </a:rPr>
              <a:t></a:t>
            </a:r>
            <a:r>
              <a:rPr dirty="0" sz="1250" spc="-20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spc="12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=45º)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alcanzar</a:t>
            </a:r>
            <a:r>
              <a:rPr dirty="0" sz="1200" spc="-5">
                <a:latin typeface="Tahoma"/>
                <a:cs typeface="Tahoma"/>
              </a:rPr>
              <a:t> 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cables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ahoma"/>
              <a:cs typeface="Tahoma"/>
            </a:endParaRPr>
          </a:p>
          <a:p>
            <a:pPr algn="just" marL="635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2.3a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25">
                <a:latin typeface="Tahoma"/>
                <a:cs typeface="Tahoma"/>
              </a:rPr>
              <a:t>(</a:t>
            </a:r>
            <a:r>
              <a:rPr dirty="0" sz="1250" spc="25" i="1">
                <a:latin typeface="Symbol"/>
                <a:cs typeface="Symbol"/>
              </a:rPr>
              <a:t></a:t>
            </a:r>
            <a:r>
              <a:rPr dirty="0" sz="1250" spc="-195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spc="12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</a:t>
            </a:r>
            <a:r>
              <a:rPr dirty="0" sz="1200" spc="-5">
                <a:latin typeface="Tahoma"/>
                <a:cs typeface="Tahoma"/>
              </a:rPr>
              <a:t>90º)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50" spc="-35" i="1">
                <a:latin typeface="Symbol"/>
                <a:cs typeface="Symbol"/>
              </a:rPr>
              <a:t></a:t>
            </a:r>
            <a:r>
              <a:rPr dirty="0" sz="1250" spc="4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=0,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</a:t>
            </a:r>
            <a:endParaRPr sz="1200">
              <a:latin typeface="Tahoma"/>
              <a:cs typeface="Tahoma"/>
            </a:endParaRPr>
          </a:p>
          <a:p>
            <a:pPr algn="just" marL="63500" marR="55880">
              <a:lnSpc>
                <a:spcPct val="100600"/>
              </a:lnSpc>
              <a:spcBef>
                <a:spcPts val="330"/>
              </a:spcBef>
            </a:pP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primer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pico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aproximadamente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máximos valores posibles.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magnitud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variación temporal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</a:t>
            </a:r>
            <a:r>
              <a:rPr dirty="0" sz="1200" spc="-10">
                <a:latin typeface="Tahoma"/>
                <a:cs typeface="Tahoma"/>
              </a:rPr>
              <a:t>están </a:t>
            </a:r>
            <a:r>
              <a:rPr dirty="0" sz="1200" spc="-5">
                <a:latin typeface="Tahoma"/>
                <a:cs typeface="Tahoma"/>
              </a:rPr>
              <a:t> fuertemente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influenciadas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caída</a:t>
            </a:r>
            <a:r>
              <a:rPr dirty="0" sz="1200">
                <a:latin typeface="Tahoma"/>
                <a:cs typeface="Tahoma"/>
              </a:rPr>
              <a:t> lenta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unidireccional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5795" y="749936"/>
            <a:ext cx="3916441" cy="389086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7727" y="4669027"/>
            <a:ext cx="6144260" cy="4800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43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 2.3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Funciones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temporales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</a:t>
            </a:r>
            <a:r>
              <a:rPr dirty="0" sz="1200">
                <a:latin typeface="Tahoma"/>
                <a:cs typeface="Tahoma"/>
              </a:rPr>
              <a:t> u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corriente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endParaRPr sz="1200">
              <a:latin typeface="Tahoma"/>
              <a:cs typeface="Tahoma"/>
            </a:endParaRPr>
          </a:p>
          <a:p>
            <a:pPr algn="ctr" marR="20320">
              <a:lnSpc>
                <a:spcPts val="1490"/>
              </a:lnSpc>
            </a:pP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k</a:t>
            </a:r>
            <a:r>
              <a:rPr dirty="0" baseline="-23809" sz="1050" spc="15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parámetros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conexión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50" spc="-35" i="1">
                <a:latin typeface="Symbol"/>
                <a:cs typeface="Symbol"/>
              </a:rPr>
              <a:t></a:t>
            </a:r>
            <a:endParaRPr sz="125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Symbol"/>
              <a:cs typeface="Symbol"/>
            </a:endParaRPr>
          </a:p>
          <a:p>
            <a:pPr algn="just" marL="1016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2.3b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(</a:t>
            </a:r>
            <a:r>
              <a:rPr dirty="0" sz="1200" spc="-275">
                <a:latin typeface="Tahoma"/>
                <a:cs typeface="Tahoma"/>
              </a:rPr>
              <a:t> </a:t>
            </a:r>
            <a:r>
              <a:rPr dirty="0" sz="1250" spc="-35" i="1">
                <a:latin typeface="Symbol"/>
                <a:cs typeface="Symbol"/>
              </a:rPr>
              <a:t></a:t>
            </a:r>
            <a:r>
              <a:rPr dirty="0" sz="1250" spc="-20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spc="12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</a:t>
            </a:r>
            <a:r>
              <a:rPr dirty="0" sz="1200" spc="-5">
                <a:latin typeface="Tahoma"/>
                <a:cs typeface="Tahoma"/>
              </a:rPr>
              <a:t>45º),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50" spc="-35" i="1">
                <a:latin typeface="Symbol"/>
                <a:cs typeface="Symbol"/>
              </a:rPr>
              <a:t></a:t>
            </a:r>
            <a:r>
              <a:rPr dirty="0" sz="1250" spc="4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=0,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primer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pico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nuevamente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su</a:t>
            </a:r>
            <a:endParaRPr sz="1200">
              <a:latin typeface="Tahoma"/>
              <a:cs typeface="Tahoma"/>
            </a:endParaRPr>
          </a:p>
          <a:p>
            <a:pPr algn="just" marL="101600" marR="93980">
              <a:lnSpc>
                <a:spcPct val="100800"/>
              </a:lnSpc>
              <a:spcBef>
                <a:spcPts val="310"/>
              </a:spcBef>
            </a:pPr>
            <a:r>
              <a:rPr dirty="0" sz="1200" spc="-5">
                <a:latin typeface="Tahoma"/>
                <a:cs typeface="Tahoma"/>
              </a:rPr>
              <a:t>máximo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valor,</a:t>
            </a:r>
            <a:r>
              <a:rPr dirty="0" sz="1200">
                <a:latin typeface="Tahoma"/>
                <a:cs typeface="Tahoma"/>
              </a:rPr>
              <a:t> a pesar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la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</a:t>
            </a:r>
            <a:r>
              <a:rPr dirty="0" sz="1200">
                <a:latin typeface="Tahoma"/>
                <a:cs typeface="Tahoma"/>
              </a:rPr>
              <a:t> no </a:t>
            </a:r>
            <a:r>
              <a:rPr dirty="0" sz="1200" spc="-5">
                <a:latin typeface="Tahoma"/>
                <a:cs typeface="Tahoma"/>
              </a:rPr>
              <a:t>comienza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máximo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Tahoma"/>
              <a:cs typeface="Tahoma"/>
            </a:endParaRPr>
          </a:p>
          <a:p>
            <a:pPr algn="just" marL="101600" marR="95250">
              <a:lnSpc>
                <a:spcPct val="107100"/>
              </a:lnSpc>
            </a:pPr>
            <a:r>
              <a:rPr dirty="0" sz="1200" spc="-5">
                <a:latin typeface="Tahoma"/>
                <a:cs typeface="Tahoma"/>
              </a:rPr>
              <a:t>Si el ángulo de conexión </a:t>
            </a:r>
            <a:r>
              <a:rPr dirty="0" sz="1250" spc="-35" i="1">
                <a:latin typeface="Symbol"/>
                <a:cs typeface="Symbol"/>
              </a:rPr>
              <a:t></a:t>
            </a:r>
            <a:r>
              <a:rPr dirty="0" sz="1250" spc="-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-45º (línea punteada), el valor inicial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componente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 en el instante del cortocircuito </a:t>
            </a:r>
            <a:r>
              <a:rPr dirty="0" sz="1200">
                <a:latin typeface="Tahoma"/>
                <a:cs typeface="Tahoma"/>
              </a:rPr>
              <a:t>tiene </a:t>
            </a:r>
            <a:r>
              <a:rPr dirty="0" sz="1200" spc="-5">
                <a:latin typeface="Tahoma"/>
                <a:cs typeface="Tahoma"/>
              </a:rPr>
              <a:t>su valor máximo. El primer pico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corriente, sin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embargo,</a:t>
            </a:r>
            <a:r>
              <a:rPr dirty="0" sz="1200">
                <a:latin typeface="Tahoma"/>
                <a:cs typeface="Tahoma"/>
              </a:rPr>
              <a:t> no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alcanza 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obtenido con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50" spc="-35" i="1">
                <a:latin typeface="Symbol"/>
                <a:cs typeface="Symbol"/>
              </a:rPr>
              <a:t></a:t>
            </a:r>
            <a:r>
              <a:rPr dirty="0" sz="1250" spc="5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=0,</a:t>
            </a:r>
            <a:r>
              <a:rPr dirty="0" sz="1200" spc="-5">
                <a:latin typeface="Tahoma"/>
                <a:cs typeface="Tahoma"/>
              </a:rPr>
              <a:t> dado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componente</a:t>
            </a:r>
            <a:endParaRPr sz="1200">
              <a:latin typeface="Tahoma"/>
              <a:cs typeface="Tahoma"/>
            </a:endParaRPr>
          </a:p>
          <a:p>
            <a:pPr algn="just" marL="101600">
              <a:lnSpc>
                <a:spcPct val="100000"/>
              </a:lnSpc>
              <a:spcBef>
                <a:spcPts val="245"/>
              </a:spcBef>
            </a:pPr>
            <a:r>
              <a:rPr dirty="0" sz="1200" spc="-5">
                <a:latin typeface="Tahoma"/>
                <a:cs typeface="Tahoma"/>
              </a:rPr>
              <a:t>continua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caído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prácticamente</a:t>
            </a:r>
            <a:r>
              <a:rPr dirty="0" sz="1200">
                <a:latin typeface="Tahoma"/>
                <a:cs typeface="Tahoma"/>
              </a:rPr>
              <a:t> a </a:t>
            </a:r>
            <a:r>
              <a:rPr dirty="0" sz="1200" spc="-5">
                <a:latin typeface="Tahoma"/>
                <a:cs typeface="Tahoma"/>
              </a:rPr>
              <a:t>cero.</a:t>
            </a:r>
            <a:endParaRPr sz="1200">
              <a:latin typeface="Tahoma"/>
              <a:cs typeface="Tahoma"/>
            </a:endParaRPr>
          </a:p>
          <a:p>
            <a:pPr algn="just" marL="101600" marR="93980">
              <a:lnSpc>
                <a:spcPct val="121700"/>
              </a:lnSpc>
              <a:spcBef>
                <a:spcPts val="1100"/>
              </a:spcBef>
            </a:pP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2.3c </a:t>
            </a:r>
            <a:r>
              <a:rPr dirty="0" sz="1200">
                <a:latin typeface="Tahoma"/>
                <a:cs typeface="Tahoma"/>
              </a:rPr>
              <a:t>y d ( </a:t>
            </a:r>
            <a:r>
              <a:rPr dirty="0" sz="1250" spc="-35" i="1">
                <a:latin typeface="Symbol"/>
                <a:cs typeface="Symbol"/>
              </a:rPr>
              <a:t></a:t>
            </a:r>
            <a:r>
              <a:rPr dirty="0" sz="1250" spc="-35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 </a:t>
            </a:r>
            <a:r>
              <a:rPr dirty="0" sz="1200">
                <a:latin typeface="Symbol"/>
                <a:cs typeface="Symbol"/>
              </a:rPr>
              <a:t></a:t>
            </a:r>
            <a:r>
              <a:rPr dirty="0" sz="1200">
                <a:latin typeface="Tahoma"/>
                <a:cs typeface="Tahoma"/>
              </a:rPr>
              <a:t>90º y </a:t>
            </a:r>
            <a:r>
              <a:rPr dirty="0" sz="1250" spc="-35" i="1">
                <a:latin typeface="Symbol"/>
                <a:cs typeface="Symbol"/>
              </a:rPr>
              <a:t></a:t>
            </a:r>
            <a:r>
              <a:rPr dirty="0" sz="1250" spc="-35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 </a:t>
            </a:r>
            <a:r>
              <a:rPr dirty="0" sz="1200" spc="-5">
                <a:latin typeface="Tahoma"/>
                <a:cs typeface="Tahoma"/>
              </a:rPr>
              <a:t>=45º), con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ángulo de conexión </a:t>
            </a:r>
            <a:r>
              <a:rPr dirty="0" sz="1250" spc="-35" i="1">
                <a:latin typeface="Symbol"/>
                <a:cs typeface="Symbol"/>
              </a:rPr>
              <a:t></a:t>
            </a:r>
            <a:r>
              <a:rPr dirty="0" sz="1250" spc="-35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 </a:t>
            </a:r>
            <a:r>
              <a:rPr dirty="0" sz="1200" spc="-10">
                <a:latin typeface="Tahoma"/>
                <a:cs typeface="Tahoma"/>
              </a:rPr>
              <a:t>=</a:t>
            </a:r>
            <a:r>
              <a:rPr dirty="0" sz="1250" spc="-10" i="1">
                <a:latin typeface="Symbol"/>
                <a:cs typeface="Symbol"/>
              </a:rPr>
              <a:t></a:t>
            </a:r>
            <a:r>
              <a:rPr dirty="0" sz="1250" spc="-1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 no </a:t>
            </a:r>
            <a:r>
              <a:rPr dirty="0" sz="1200" spc="-5">
                <a:latin typeface="Tahoma"/>
                <a:cs typeface="Tahoma"/>
              </a:rPr>
              <a:t>hay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alterna.</a:t>
            </a:r>
            <a:endParaRPr sz="1200">
              <a:latin typeface="Tahoma"/>
              <a:cs typeface="Tahoma"/>
            </a:endParaRPr>
          </a:p>
          <a:p>
            <a:pPr algn="just" marL="101600" marR="94615">
              <a:lnSpc>
                <a:spcPct val="131500"/>
              </a:lnSpc>
              <a:spcBef>
                <a:spcPts val="1030"/>
              </a:spcBef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dependencia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constante de tiempo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T</a:t>
            </a:r>
            <a:r>
              <a:rPr dirty="0" baseline="-23809" sz="1050" spc="7" i="1">
                <a:latin typeface="Times New Roman"/>
                <a:cs typeface="Times New Roman"/>
              </a:rPr>
              <a:t>g 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k  </a:t>
            </a:r>
            <a:r>
              <a:rPr dirty="0" sz="1200">
                <a:latin typeface="Times New Roman"/>
                <a:cs typeface="Times New Roman"/>
              </a:rPr>
              <a:t>/ </a:t>
            </a:r>
            <a:r>
              <a:rPr dirty="0" sz="1200" i="1">
                <a:latin typeface="Times New Roman"/>
                <a:cs typeface="Times New Roman"/>
              </a:rPr>
              <a:t>X 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spc="26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 representada en </a:t>
            </a:r>
            <a:r>
              <a:rPr dirty="0" sz="1200">
                <a:latin typeface="Tahoma"/>
                <a:cs typeface="Tahoma"/>
              </a:rPr>
              <a:t> la </a:t>
            </a:r>
            <a:r>
              <a:rPr dirty="0" sz="1200" spc="-5">
                <a:latin typeface="Tahoma"/>
                <a:cs typeface="Tahoma"/>
              </a:rPr>
              <a:t>fig. 2.4a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b. El diagrama </a:t>
            </a:r>
            <a:r>
              <a:rPr dirty="0" sz="1200">
                <a:latin typeface="Tahoma"/>
                <a:cs typeface="Tahoma"/>
              </a:rPr>
              <a:t>b </a:t>
            </a:r>
            <a:r>
              <a:rPr dirty="0" sz="1200" spc="-5">
                <a:latin typeface="Tahoma"/>
                <a:cs typeface="Tahoma"/>
              </a:rPr>
              <a:t>muestra </a:t>
            </a:r>
            <a:r>
              <a:rPr dirty="0" sz="120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k</a:t>
            </a:r>
            <a:r>
              <a:rPr dirty="0" baseline="-23809" sz="1050" spc="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 </a:t>
            </a:r>
            <a:r>
              <a:rPr dirty="0" sz="1200" i="1">
                <a:latin typeface="Times New Roman"/>
                <a:cs typeface="Times New Roman"/>
              </a:rPr>
              <a:t>X </a:t>
            </a:r>
            <a:r>
              <a:rPr dirty="0" baseline="-23809" sz="1050" i="1">
                <a:latin typeface="Times New Roman"/>
                <a:cs typeface="Times New Roman"/>
              </a:rPr>
              <a:t>k </a:t>
            </a:r>
            <a:r>
              <a:rPr dirty="0" sz="1200" spc="-5">
                <a:latin typeface="Tahoma"/>
                <a:cs typeface="Tahoma"/>
              </a:rPr>
              <a:t>&lt;0.1 el valor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T</a:t>
            </a:r>
            <a:r>
              <a:rPr dirty="0" baseline="-23809" sz="1050" spc="7" i="1">
                <a:latin typeface="Times New Roman"/>
                <a:cs typeface="Times New Roman"/>
              </a:rPr>
              <a:t>g </a:t>
            </a:r>
            <a:r>
              <a:rPr dirty="0" sz="1200" spc="-5">
                <a:latin typeface="Tahoma"/>
                <a:cs typeface="Tahoma"/>
              </a:rPr>
              <a:t>crece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rápidamente.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algn="just" marL="1016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límites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teóricos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ahoma"/>
              <a:cs typeface="Tahoma"/>
            </a:endParaRPr>
          </a:p>
          <a:p>
            <a:pPr marL="330200" indent="-228600">
              <a:lnSpc>
                <a:spcPct val="100000"/>
              </a:lnSpc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425">
                <a:latin typeface="Tahoma"/>
                <a:cs typeface="Tahoma"/>
              </a:rPr>
              <a:t> </a:t>
            </a:r>
            <a:r>
              <a:rPr dirty="0" sz="1200" spc="55" i="1">
                <a:latin typeface="Times New Roman"/>
                <a:cs typeface="Times New Roman"/>
              </a:rPr>
              <a:t>Z</a:t>
            </a:r>
            <a:r>
              <a:rPr dirty="0" baseline="-23809" sz="1050" spc="82" i="1">
                <a:latin typeface="Times New Roman"/>
                <a:cs typeface="Times New Roman"/>
              </a:rPr>
              <a:t>k </a:t>
            </a:r>
            <a:r>
              <a:rPr dirty="0" baseline="-23809" sz="1050" spc="19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jX</a:t>
            </a:r>
            <a:r>
              <a:rPr dirty="0" sz="1200" spc="-11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k</a:t>
            </a:r>
            <a:r>
              <a:rPr dirty="0" baseline="-23809" sz="1050" spc="179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(reactancia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inductiva),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con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frecuencia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suministro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50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Hz,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endParaRPr sz="1200">
              <a:latin typeface="Tahoma"/>
              <a:cs typeface="Tahoma"/>
            </a:endParaRPr>
          </a:p>
          <a:p>
            <a:pPr marL="330200" marR="95250">
              <a:lnSpc>
                <a:spcPct val="100800"/>
              </a:lnSpc>
              <a:spcBef>
                <a:spcPts val="340"/>
              </a:spcBef>
            </a:pP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pico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elevada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ocurre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0.01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iniciación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pasaje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tensión.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504693" y="9487958"/>
            <a:ext cx="182245" cy="161925"/>
            <a:chOff x="3504693" y="9487958"/>
            <a:chExt cx="182245" cy="161925"/>
          </a:xfrm>
        </p:grpSpPr>
        <p:sp>
          <p:nvSpPr>
            <p:cNvPr id="5" name="object 5"/>
            <p:cNvSpPr/>
            <p:nvPr/>
          </p:nvSpPr>
          <p:spPr>
            <a:xfrm>
              <a:off x="3507872" y="9589010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39"/>
                  </a:moveTo>
                  <a:lnTo>
                    <a:pt x="19408" y="0"/>
                  </a:lnTo>
                </a:path>
              </a:pathLst>
            </a:custGeom>
            <a:ln w="63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527281" y="9592192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4">
                  <a:moveTo>
                    <a:pt x="0" y="0"/>
                  </a:moveTo>
                  <a:lnTo>
                    <a:pt x="28123" y="50924"/>
                  </a:lnTo>
                </a:path>
              </a:pathLst>
            </a:custGeom>
            <a:ln w="126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558572" y="9491140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4" h="152400">
                  <a:moveTo>
                    <a:pt x="0" y="151976"/>
                  </a:moveTo>
                  <a:lnTo>
                    <a:pt x="37233" y="0"/>
                  </a:lnTo>
                </a:path>
              </a:pathLst>
            </a:custGeom>
            <a:ln w="63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595806" y="9491140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1103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3743747" y="9573069"/>
            <a:ext cx="6540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38803" y="10505778"/>
            <a:ext cx="1016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9827" y="9471214"/>
            <a:ext cx="580009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695575" algn="l"/>
              </a:tabLst>
            </a:pPr>
            <a:r>
              <a:rPr dirty="0" sz="1200">
                <a:latin typeface="Tahoma"/>
                <a:cs typeface="Tahoma"/>
              </a:rPr>
              <a:t>v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m</a:t>
            </a:r>
            <a:r>
              <a:rPr dirty="0" sz="1200" spc="5">
                <a:latin typeface="Tahoma"/>
                <a:cs typeface="Tahoma"/>
              </a:rPr>
              <a:t>p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na	</a:t>
            </a:r>
            <a:r>
              <a:rPr dirty="0" sz="1200" spc="55">
                <a:latin typeface="Times New Roman"/>
                <a:cs typeface="Times New Roman"/>
              </a:rPr>
              <a:t>2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>
                <a:latin typeface="Times New Roman"/>
                <a:cs typeface="Times New Roman"/>
              </a:rPr>
              <a:t> </a:t>
            </a:r>
            <a:r>
              <a:rPr dirty="0" baseline="43650" sz="1050" spc="-12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c</a:t>
            </a:r>
            <a:r>
              <a:rPr dirty="0" sz="1200" spc="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m</a:t>
            </a:r>
            <a:r>
              <a:rPr dirty="0" sz="1200" spc="-5">
                <a:latin typeface="Tahoma"/>
                <a:cs typeface="Tahoma"/>
              </a:rPr>
              <a:t>po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inua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d</a:t>
            </a:r>
            <a:r>
              <a:rPr dirty="0" sz="1200">
                <a:latin typeface="Tahoma"/>
                <a:cs typeface="Tahoma"/>
              </a:rPr>
              <a:t>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9827" y="9699983"/>
            <a:ext cx="37953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tiempo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T</a:t>
            </a:r>
            <a:r>
              <a:rPr dirty="0" baseline="-23809" sz="1050" spc="7" i="1">
                <a:latin typeface="Times New Roman"/>
                <a:cs typeface="Times New Roman"/>
              </a:rPr>
              <a:t>g</a:t>
            </a:r>
            <a:r>
              <a:rPr dirty="0" baseline="-23809" sz="1050" spc="254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</a:t>
            </a:r>
            <a:r>
              <a:rPr dirty="0" sz="1200" spc="-9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2583" y="846581"/>
            <a:ext cx="6040755" cy="481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6065" marR="55880" indent="-228600">
              <a:lnSpc>
                <a:spcPct val="124700"/>
              </a:lnSpc>
              <a:spcBef>
                <a:spcPts val="100"/>
              </a:spcBef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509">
                <a:latin typeface="Tahoma"/>
                <a:cs typeface="Tahoma"/>
              </a:rPr>
              <a:t> </a:t>
            </a:r>
            <a:r>
              <a:rPr dirty="0" sz="1200" spc="55" i="1">
                <a:latin typeface="Times New Roman"/>
                <a:cs typeface="Times New Roman"/>
              </a:rPr>
              <a:t>Z</a:t>
            </a:r>
            <a:r>
              <a:rPr dirty="0" baseline="-23809" sz="1050" spc="82" i="1">
                <a:latin typeface="Times New Roman"/>
                <a:cs typeface="Times New Roman"/>
              </a:rPr>
              <a:t>k </a:t>
            </a:r>
            <a:r>
              <a:rPr dirty="0" baseline="-23809" sz="1050" spc="19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k    </a:t>
            </a:r>
            <a:r>
              <a:rPr dirty="0" baseline="-23809" sz="1050" spc="12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(resistencia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pura),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hay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continua,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k</a:t>
            </a:r>
            <a:r>
              <a:rPr dirty="0" baseline="-23809" sz="1050" spc="150" i="1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ahoma"/>
                <a:cs typeface="Tahoma"/>
              </a:rPr>
              <a:t>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simplemente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2480" y="1749367"/>
            <a:ext cx="2052630" cy="233075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655064" y="4090795"/>
            <a:ext cx="43980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2.4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T</a:t>
            </a:r>
            <a:r>
              <a:rPr dirty="0" baseline="-23809" sz="1050" spc="7" i="1">
                <a:latin typeface="Times New Roman"/>
                <a:cs typeface="Times New Roman"/>
              </a:rPr>
              <a:t>g</a:t>
            </a:r>
            <a:r>
              <a:rPr dirty="0" baseline="-23809" sz="1050" spc="11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función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k</a:t>
            </a:r>
            <a:r>
              <a:rPr dirty="0" baseline="-23809" sz="1050" spc="82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endParaRPr baseline="-23809" sz="105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47971" y="4587111"/>
            <a:ext cx="2252400" cy="2402876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2336683" y="7022382"/>
            <a:ext cx="182880" cy="161925"/>
            <a:chOff x="2336683" y="7022382"/>
            <a:chExt cx="182880" cy="161925"/>
          </a:xfrm>
        </p:grpSpPr>
        <p:sp>
          <p:nvSpPr>
            <p:cNvPr id="7" name="object 7"/>
            <p:cNvSpPr/>
            <p:nvPr/>
          </p:nvSpPr>
          <p:spPr>
            <a:xfrm>
              <a:off x="2339864" y="7123435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39"/>
                  </a:moveTo>
                  <a:lnTo>
                    <a:pt x="19446" y="0"/>
                  </a:lnTo>
                </a:path>
              </a:pathLst>
            </a:custGeom>
            <a:ln w="63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359311" y="7126618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4">
                  <a:moveTo>
                    <a:pt x="0" y="0"/>
                  </a:moveTo>
                  <a:lnTo>
                    <a:pt x="28178" y="50924"/>
                  </a:lnTo>
                </a:path>
              </a:pathLst>
            </a:custGeom>
            <a:ln w="127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390665" y="7025565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4" h="152400">
                  <a:moveTo>
                    <a:pt x="0" y="151976"/>
                  </a:moveTo>
                  <a:lnTo>
                    <a:pt x="3730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427971" y="7025564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1281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2171559" y="7107360"/>
            <a:ext cx="46926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6559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s</a:t>
            </a:r>
            <a:r>
              <a:rPr dirty="0" sz="700" spc="-5" i="1">
                <a:latin typeface="Times New Roman"/>
                <a:cs typeface="Times New Roman"/>
              </a:rPr>
              <a:t>	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18635" y="10505778"/>
            <a:ext cx="1016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6967" y="7005506"/>
            <a:ext cx="596455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550035" algn="l"/>
              </a:tabLst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2.5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47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	</a:t>
            </a:r>
            <a:r>
              <a:rPr dirty="0" sz="1200" spc="30">
                <a:latin typeface="Times New Roman"/>
                <a:cs typeface="Times New Roman"/>
              </a:rPr>
              <a:t>2</a:t>
            </a:r>
            <a:r>
              <a:rPr dirty="0" sz="1200" spc="30" i="1">
                <a:latin typeface="Times New Roman"/>
                <a:cs typeface="Times New Roman"/>
              </a:rPr>
              <a:t>I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38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(corriente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asimétrica máxima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respecto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9883" y="7199447"/>
            <a:ext cx="6042025" cy="1653539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2266315" marR="175260" indent="-2085339">
              <a:lnSpc>
                <a:spcPct val="121000"/>
              </a:lnSpc>
              <a:spcBef>
                <a:spcPts val="75"/>
              </a:spcBef>
            </a:pPr>
            <a:r>
              <a:rPr dirty="0" sz="1200" spc="-5">
                <a:latin typeface="Tahoma"/>
                <a:cs typeface="Tahoma"/>
              </a:rPr>
              <a:t>valor pico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alterna inicial de cortocircuito) como función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k</a:t>
            </a:r>
            <a:r>
              <a:rPr dirty="0" baseline="-23809" sz="1050" spc="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 </a:t>
            </a:r>
            <a:r>
              <a:rPr dirty="0" sz="1200" i="1">
                <a:latin typeface="Times New Roman"/>
                <a:cs typeface="Times New Roman"/>
              </a:rPr>
              <a:t>X </a:t>
            </a:r>
            <a:r>
              <a:rPr dirty="0" baseline="-23809" sz="1050" i="1">
                <a:latin typeface="Times New Roman"/>
                <a:cs typeface="Times New Roman"/>
              </a:rPr>
              <a:t>k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conexión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50" spc="-35" i="1">
                <a:latin typeface="Symbol"/>
                <a:cs typeface="Symbol"/>
              </a:rPr>
              <a:t></a:t>
            </a:r>
            <a:endParaRPr sz="125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>
              <a:latin typeface="Symbol"/>
              <a:cs typeface="Symbol"/>
            </a:endParaRPr>
          </a:p>
          <a:p>
            <a:pPr marL="508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2.2.1.2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Con</a:t>
            </a:r>
            <a:r>
              <a:rPr dirty="0" sz="1200" spc="-2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carga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ahoma"/>
              <a:cs typeface="Tahoma"/>
            </a:endParaRPr>
          </a:p>
          <a:p>
            <a:pPr marL="50800" marR="43180">
              <a:lnSpc>
                <a:spcPct val="102099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2.4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monofásico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cargado.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representada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45" i="1">
                <a:latin typeface="Times New Roman"/>
                <a:cs typeface="Times New Roman"/>
              </a:rPr>
              <a:t>Z</a:t>
            </a:r>
            <a:r>
              <a:rPr dirty="0" baseline="-23809" sz="1050" spc="67" i="1">
                <a:latin typeface="Times New Roman"/>
                <a:cs typeface="Times New Roman"/>
              </a:rPr>
              <a:t>b</a:t>
            </a:r>
            <a:r>
              <a:rPr dirty="0" baseline="-23809" sz="1050" spc="14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R</a:t>
            </a:r>
            <a:r>
              <a:rPr dirty="0" baseline="-23809" sz="1050" spc="-7" i="1">
                <a:latin typeface="Times New Roman"/>
                <a:cs typeface="Times New Roman"/>
              </a:rPr>
              <a:t>b</a:t>
            </a:r>
            <a:r>
              <a:rPr dirty="0" baseline="-23809" sz="1050" spc="9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jX</a:t>
            </a:r>
            <a:r>
              <a:rPr dirty="0" sz="1200" spc="-135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b</a:t>
            </a:r>
            <a:r>
              <a:rPr dirty="0" baseline="-23809" sz="1050" spc="14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transporta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360"/>
              </a:spcBef>
            </a:pP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i</a:t>
            </a:r>
            <a:r>
              <a:rPr dirty="0" baseline="-23809" sz="1050" spc="7" i="1">
                <a:latin typeface="Times New Roman"/>
                <a:cs typeface="Times New Roman"/>
              </a:rPr>
              <a:t>b</a:t>
            </a:r>
            <a:r>
              <a:rPr dirty="0" baseline="-23809" sz="1050" spc="12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-5">
                <a:latin typeface="Tahoma"/>
                <a:cs typeface="Tahoma"/>
              </a:rPr>
              <a:t> En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condición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10" i="1">
                <a:latin typeface="Times New Roman"/>
                <a:cs typeface="Times New Roman"/>
              </a:rPr>
              <a:t>i</a:t>
            </a:r>
            <a:r>
              <a:rPr dirty="0" baseline="-23809" sz="1050" spc="15" i="1">
                <a:latin typeface="Times New Roman"/>
                <a:cs typeface="Times New Roman"/>
              </a:rPr>
              <a:t>k</a:t>
            </a:r>
            <a:r>
              <a:rPr dirty="0" baseline="-23809" sz="1050" spc="27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baseline="-23809" sz="1050" i="1">
                <a:latin typeface="Times New Roman"/>
                <a:cs typeface="Times New Roman"/>
              </a:rPr>
              <a:t>b</a:t>
            </a:r>
            <a:r>
              <a:rPr dirty="0" baseline="-23809" sz="1050" spc="6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3796" y="830341"/>
            <a:ext cx="2112476" cy="96374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3127" y="1867915"/>
            <a:ext cx="6092190" cy="2410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2.6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 carga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ahoma"/>
              <a:cs typeface="Tahoma"/>
            </a:endParaRPr>
          </a:p>
          <a:p>
            <a:pPr marL="76200" marR="68580">
              <a:lnSpc>
                <a:spcPct val="102200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la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2.7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(basado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datos</a:t>
            </a:r>
            <a:r>
              <a:rPr dirty="0" sz="1200" spc="-5">
                <a:latin typeface="Tahoma"/>
                <a:cs typeface="Tahoma"/>
              </a:rPr>
              <a:t> de</a:t>
            </a:r>
            <a:r>
              <a:rPr dirty="0" sz="1200">
                <a:latin typeface="Tahoma"/>
                <a:cs typeface="Tahoma"/>
              </a:rPr>
              <a:t> la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>
                <a:latin typeface="Tahoma"/>
                <a:cs typeface="Tahoma"/>
              </a:rPr>
              <a:t> 2.3)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ilustran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situaciones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con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parámetros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particular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k</a:t>
            </a:r>
            <a:r>
              <a:rPr dirty="0" baseline="-23809" sz="1050" spc="82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spc="104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R</a:t>
            </a:r>
            <a:r>
              <a:rPr dirty="0" baseline="-23809" sz="1050" spc="-7" i="1">
                <a:latin typeface="Times New Roman"/>
                <a:cs typeface="Times New Roman"/>
              </a:rPr>
              <a:t>b</a:t>
            </a:r>
            <a:r>
              <a:rPr dirty="0" baseline="-23809" sz="1050" spc="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 </a:t>
            </a:r>
            <a:r>
              <a:rPr dirty="0" sz="1200" spc="80" i="1">
                <a:latin typeface="Times New Roman"/>
                <a:cs typeface="Times New Roman"/>
              </a:rPr>
              <a:t>X</a:t>
            </a:r>
            <a:r>
              <a:rPr dirty="0" baseline="-23809" sz="1050" spc="120" i="1">
                <a:latin typeface="Times New Roman"/>
                <a:cs typeface="Times New Roman"/>
              </a:rPr>
              <a:t>b</a:t>
            </a:r>
            <a:r>
              <a:rPr dirty="0" baseline="-23809" sz="1050" spc="12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 marL="76200" marR="67310">
              <a:lnSpc>
                <a:spcPct val="123300"/>
              </a:lnSpc>
              <a:spcBef>
                <a:spcPts val="1410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2.7a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condición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k</a:t>
            </a:r>
            <a:r>
              <a:rPr dirty="0" baseline="-23809" sz="1050" spc="7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spc="104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R</a:t>
            </a:r>
            <a:r>
              <a:rPr dirty="0" baseline="-23809" sz="1050" spc="-7" i="1">
                <a:latin typeface="Times New Roman"/>
                <a:cs typeface="Times New Roman"/>
              </a:rPr>
              <a:t>b</a:t>
            </a:r>
            <a:r>
              <a:rPr dirty="0" baseline="-23809" sz="1050" spc="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 </a:t>
            </a:r>
            <a:r>
              <a:rPr dirty="0" sz="1200" spc="80" i="1">
                <a:latin typeface="Times New Roman"/>
                <a:cs typeface="Times New Roman"/>
              </a:rPr>
              <a:t>X</a:t>
            </a:r>
            <a:r>
              <a:rPr dirty="0" baseline="-23809" sz="1050" spc="120" i="1">
                <a:latin typeface="Times New Roman"/>
                <a:cs typeface="Times New Roman"/>
              </a:rPr>
              <a:t>b</a:t>
            </a:r>
            <a:r>
              <a:rPr dirty="0" baseline="-23809" sz="1050" spc="13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=0.03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20">
                <a:latin typeface="Tahoma"/>
                <a:cs typeface="Tahoma"/>
              </a:rPr>
              <a:t>(</a:t>
            </a:r>
            <a:r>
              <a:rPr dirty="0" sz="1250" spc="20" i="1">
                <a:latin typeface="Symbol"/>
                <a:cs typeface="Symbol"/>
              </a:rPr>
              <a:t></a:t>
            </a:r>
            <a:r>
              <a:rPr dirty="0" sz="1250" spc="-20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k</a:t>
            </a:r>
            <a:r>
              <a:rPr dirty="0" baseline="-23809" sz="1050" spc="3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50" spc="25" i="1">
                <a:latin typeface="Symbol"/>
                <a:cs typeface="Symbol"/>
              </a:rPr>
              <a:t></a:t>
            </a:r>
            <a:r>
              <a:rPr dirty="0" baseline="-23809" sz="1050" spc="37" i="1">
                <a:latin typeface="Times New Roman"/>
                <a:cs typeface="Times New Roman"/>
              </a:rPr>
              <a:t>b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).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i</a:t>
            </a:r>
            <a:r>
              <a:rPr dirty="0" baseline="-23809" sz="1050" spc="7" i="1">
                <a:latin typeface="Times New Roman"/>
                <a:cs typeface="Times New Roman"/>
              </a:rPr>
              <a:t>b</a:t>
            </a:r>
            <a:r>
              <a:rPr dirty="0" baseline="-23809" sz="1050" spc="12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atrasa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respecto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88.3º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ocurrencia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una</a:t>
            </a:r>
            <a:endParaRPr sz="1200">
              <a:latin typeface="Tahoma"/>
              <a:cs typeface="Tahoma"/>
            </a:endParaRPr>
          </a:p>
          <a:p>
            <a:pPr marL="76200" marR="68580">
              <a:lnSpc>
                <a:spcPct val="100800"/>
              </a:lnSpc>
              <a:spcBef>
                <a:spcPts val="334"/>
              </a:spcBef>
            </a:pP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cuando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pasa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t=0,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aprox.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pico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negativo.</a:t>
            </a:r>
            <a:endParaRPr sz="1200">
              <a:latin typeface="Tahoma"/>
              <a:cs typeface="Tahoma"/>
            </a:endParaRPr>
          </a:p>
          <a:p>
            <a:pPr marL="76200" marR="68580">
              <a:lnSpc>
                <a:spcPct val="123800"/>
              </a:lnSpc>
              <a:spcBef>
                <a:spcPts val="1125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2.7b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donde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k</a:t>
            </a:r>
            <a:r>
              <a:rPr dirty="0" baseline="-23809" sz="1050" spc="7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spc="9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R</a:t>
            </a:r>
            <a:r>
              <a:rPr dirty="0" baseline="-23809" sz="1050" spc="-7" i="1">
                <a:latin typeface="Times New Roman"/>
                <a:cs typeface="Times New Roman"/>
              </a:rPr>
              <a:t>b</a:t>
            </a:r>
            <a:r>
              <a:rPr dirty="0" baseline="-23809" sz="1050" spc="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80" i="1">
                <a:latin typeface="Times New Roman"/>
                <a:cs typeface="Times New Roman"/>
              </a:rPr>
              <a:t>X</a:t>
            </a:r>
            <a:r>
              <a:rPr dirty="0" baseline="-23809" sz="1050" spc="120" i="1">
                <a:latin typeface="Times New Roman"/>
                <a:cs typeface="Times New Roman"/>
              </a:rPr>
              <a:t>b</a:t>
            </a:r>
            <a:r>
              <a:rPr dirty="0" baseline="-23809" sz="1050" spc="12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=1.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atrasa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respecto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 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sz="1200" spc="-5">
                <a:latin typeface="Tahoma"/>
                <a:cs typeface="Tahoma"/>
              </a:rPr>
              <a:t> en 45º.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63317" y="4608392"/>
            <a:ext cx="4518673" cy="221219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55827" y="6868159"/>
            <a:ext cx="6068060" cy="2595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 2.7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Funciones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temporales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</a:t>
            </a:r>
            <a:r>
              <a:rPr dirty="0" sz="1200">
                <a:latin typeface="Tahoma"/>
                <a:cs typeface="Tahoma"/>
              </a:rPr>
              <a:t> u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corriente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endParaRPr sz="1200">
              <a:latin typeface="Tahoma"/>
              <a:cs typeface="Tahoma"/>
            </a:endParaRPr>
          </a:p>
          <a:p>
            <a:pPr algn="ctr" marL="14604">
              <a:lnSpc>
                <a:spcPct val="100000"/>
              </a:lnSpc>
              <a:spcBef>
                <a:spcPts val="30"/>
              </a:spcBef>
            </a:pP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k</a:t>
            </a:r>
            <a:r>
              <a:rPr dirty="0" baseline="-23809" sz="1050" spc="14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diferentes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parámetros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teniendo 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cuenta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carga</a:t>
            </a:r>
            <a:endParaRPr sz="1200">
              <a:latin typeface="Tahoma"/>
              <a:cs typeface="Tahoma"/>
            </a:endParaRPr>
          </a:p>
          <a:p>
            <a:pPr marL="63500" marR="55880">
              <a:lnSpc>
                <a:spcPct val="125699"/>
              </a:lnSpc>
              <a:spcBef>
                <a:spcPts val="1430"/>
              </a:spcBef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ambos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corriente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k</a:t>
            </a:r>
            <a:r>
              <a:rPr dirty="0" baseline="-23809" sz="1050" spc="15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debe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comenzar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instantáneo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4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carga</a:t>
            </a:r>
            <a:r>
              <a:rPr dirty="0" sz="1200" spc="555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i</a:t>
            </a:r>
            <a:r>
              <a:rPr dirty="0" baseline="-23809" sz="1050" spc="7" i="1">
                <a:latin typeface="Times New Roman"/>
                <a:cs typeface="Times New Roman"/>
              </a:rPr>
              <a:t>b</a:t>
            </a:r>
            <a:r>
              <a:rPr dirty="0" baseline="-23809" sz="1050" spc="12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satisfacer</a:t>
            </a:r>
            <a:r>
              <a:rPr dirty="0" sz="1200" spc="3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condición,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3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3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endParaRPr sz="1200">
              <a:latin typeface="Tahoma"/>
              <a:cs typeface="Tahoma"/>
            </a:endParaRPr>
          </a:p>
          <a:p>
            <a:pPr marL="63500" marR="56515">
              <a:lnSpc>
                <a:spcPct val="101200"/>
              </a:lnSpc>
              <a:spcBef>
                <a:spcPts val="325"/>
              </a:spcBef>
            </a:pP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unidireccional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debe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opuesta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diferencia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instantáneos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(i~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-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i</a:t>
            </a:r>
            <a:r>
              <a:rPr dirty="0" baseline="-23809" sz="1050" spc="7" i="1">
                <a:latin typeface="Times New Roman"/>
                <a:cs typeface="Times New Roman"/>
              </a:rPr>
              <a:t>b</a:t>
            </a:r>
            <a:r>
              <a:rPr dirty="0" baseline="-23809" sz="1050" spc="12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).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En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2.7b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endParaRPr sz="12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  <a:spcBef>
                <a:spcPts val="345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magnitud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primer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pico 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muy </a:t>
            </a:r>
            <a:r>
              <a:rPr dirty="0" sz="1200" spc="-5">
                <a:latin typeface="Tahoma"/>
                <a:cs typeface="Tahoma"/>
              </a:rPr>
              <a:t>pequeño debido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decae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muy </a:t>
            </a:r>
            <a:r>
              <a:rPr dirty="0" sz="1200" spc="-5">
                <a:latin typeface="Tahoma"/>
                <a:cs typeface="Tahoma"/>
              </a:rPr>
              <a:t>rápidamente.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63500" marR="56515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Comprando las fig. </a:t>
            </a:r>
            <a:r>
              <a:rPr dirty="0" sz="1200" spc="-10">
                <a:latin typeface="Tahoma"/>
                <a:cs typeface="Tahoma"/>
              </a:rPr>
              <a:t>2.3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2.7 se nota que </a:t>
            </a:r>
            <a:r>
              <a:rPr dirty="0" sz="1200" spc="-1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correspondientes corrientes alternas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idénticas,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mientras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los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iniciales</a:t>
            </a:r>
            <a:r>
              <a:rPr dirty="0" sz="1200">
                <a:latin typeface="Tahoma"/>
                <a:cs typeface="Tahoma"/>
              </a:rPr>
              <a:t>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continuas,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tanto los valores picos máximos de las corrientes de cortocircuito, se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reducen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10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9883" y="705103"/>
            <a:ext cx="6042660" cy="154432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algn="just" marL="50800" marR="43815">
              <a:lnSpc>
                <a:spcPct val="101299"/>
              </a:lnSpc>
              <a:spcBef>
                <a:spcPts val="80"/>
              </a:spcBef>
            </a:pPr>
            <a:r>
              <a:rPr dirty="0" sz="1200" spc="-5">
                <a:latin typeface="Tahoma"/>
                <a:cs typeface="Tahoma"/>
              </a:rPr>
              <a:t>En contraposición con los valores de corriente elegidos con el propósito de ilustración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gráfica en las figs.,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práctica las corrientes de cortocircuito </a:t>
            </a:r>
            <a:r>
              <a:rPr dirty="0" sz="1200">
                <a:latin typeface="Tahoma"/>
                <a:cs typeface="Tahoma"/>
              </a:rPr>
              <a:t>son </a:t>
            </a:r>
            <a:r>
              <a:rPr dirty="0" sz="1200" spc="-5">
                <a:latin typeface="Tahoma"/>
                <a:cs typeface="Tahoma"/>
              </a:rPr>
              <a:t>en muchos casos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considerablemente </a:t>
            </a:r>
            <a:r>
              <a:rPr dirty="0" sz="1200" spc="-10">
                <a:latin typeface="Tahoma"/>
                <a:cs typeface="Tahoma"/>
              </a:rPr>
              <a:t>más </a:t>
            </a:r>
            <a:r>
              <a:rPr dirty="0" sz="1200" spc="-5">
                <a:latin typeface="Tahoma"/>
                <a:cs typeface="Tahoma"/>
              </a:rPr>
              <a:t>elevados que las corrientes de </a:t>
            </a:r>
            <a:r>
              <a:rPr dirty="0" sz="1200" spc="-10">
                <a:latin typeface="Tahoma"/>
                <a:cs typeface="Tahoma"/>
              </a:rPr>
              <a:t>carga. </a:t>
            </a:r>
            <a:r>
              <a:rPr dirty="0" sz="1200" spc="-5">
                <a:latin typeface="Tahoma"/>
                <a:cs typeface="Tahoma"/>
              </a:rPr>
              <a:t>Las relaciones R/X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55" i="1">
                <a:latin typeface="Times New Roman"/>
                <a:cs typeface="Times New Roman"/>
              </a:rPr>
              <a:t>Z</a:t>
            </a:r>
            <a:r>
              <a:rPr dirty="0" baseline="-23809" sz="1050" spc="82" i="1">
                <a:latin typeface="Times New Roman"/>
                <a:cs typeface="Times New Roman"/>
              </a:rPr>
              <a:t>k</a:t>
            </a:r>
            <a:r>
              <a:rPr dirty="0" baseline="-23809" sz="1050" spc="17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difieren marcadamente.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Tahoma"/>
              <a:cs typeface="Tahoma"/>
            </a:endParaRPr>
          </a:p>
          <a:p>
            <a:pPr algn="just" marL="50800" marR="4318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variación temporal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de cortocircuito en el sistema cargado puede ser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descrito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extendida:</a:t>
            </a:r>
            <a:endParaRPr sz="1200">
              <a:latin typeface="Tahoma"/>
              <a:cs typeface="Tahoma"/>
            </a:endParaRPr>
          </a:p>
          <a:p>
            <a:pPr marL="1440815">
              <a:lnSpc>
                <a:spcPct val="100000"/>
              </a:lnSpc>
              <a:spcBef>
                <a:spcPts val="30"/>
              </a:spcBef>
            </a:pPr>
            <a:r>
              <a:rPr dirty="0" sz="1200" spc="25" i="1">
                <a:latin typeface="Times New Roman"/>
                <a:cs typeface="Times New Roman"/>
              </a:rPr>
              <a:t>i</a:t>
            </a:r>
            <a:r>
              <a:rPr dirty="0" baseline="-23809" sz="1050" i="1">
                <a:latin typeface="Times New Roman"/>
                <a:cs typeface="Times New Roman"/>
              </a:rPr>
              <a:t>k  </a:t>
            </a:r>
            <a:r>
              <a:rPr dirty="0" baseline="-23809" sz="1050" spc="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i</a:t>
            </a:r>
            <a:r>
              <a:rPr dirty="0" baseline="-23809" sz="1050">
                <a:latin typeface="Times New Roman"/>
                <a:cs typeface="Times New Roman"/>
              </a:rPr>
              <a:t>~ </a:t>
            </a:r>
            <a:r>
              <a:rPr dirty="0" baseline="-23809" sz="1050" spc="104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 spc="60" i="1">
                <a:latin typeface="Times New Roman"/>
                <a:cs typeface="Times New Roman"/>
              </a:rPr>
              <a:t>i</a:t>
            </a:r>
            <a:r>
              <a:rPr dirty="0" baseline="-23809" sz="1050" i="1">
                <a:latin typeface="Times New Roman"/>
                <a:cs typeface="Times New Roman"/>
              </a:rPr>
              <a:t>g  </a:t>
            </a:r>
            <a:r>
              <a:rPr dirty="0" baseline="-23809" sz="1050" spc="-11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i</a:t>
            </a:r>
            <a:r>
              <a:rPr dirty="0" baseline="-23809" sz="1050" i="1">
                <a:latin typeface="Times New Roman"/>
                <a:cs typeface="Times New Roman"/>
              </a:rPr>
              <a:t>b  </a:t>
            </a:r>
            <a:r>
              <a:rPr dirty="0" baseline="-23809" sz="1050" spc="-6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15750" y="2384928"/>
            <a:ext cx="194945" cy="173355"/>
            <a:chOff x="1715750" y="2384928"/>
            <a:chExt cx="194945" cy="173355"/>
          </a:xfrm>
        </p:grpSpPr>
        <p:sp>
          <p:nvSpPr>
            <p:cNvPr id="4" name="object 4"/>
            <p:cNvSpPr/>
            <p:nvPr/>
          </p:nvSpPr>
          <p:spPr>
            <a:xfrm>
              <a:off x="1719159" y="2493413"/>
              <a:ext cx="20955" cy="12065"/>
            </a:xfrm>
            <a:custGeom>
              <a:avLst/>
              <a:gdLst/>
              <a:ahLst/>
              <a:cxnLst/>
              <a:rect l="l" t="t" r="r" b="b"/>
              <a:pathLst>
                <a:path w="20955" h="12064">
                  <a:moveTo>
                    <a:pt x="0" y="11958"/>
                  </a:moveTo>
                  <a:lnTo>
                    <a:pt x="20728" y="0"/>
                  </a:lnTo>
                </a:path>
              </a:pathLst>
            </a:custGeom>
            <a:ln w="68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739888" y="2496829"/>
              <a:ext cx="30480" cy="55244"/>
            </a:xfrm>
            <a:custGeom>
              <a:avLst/>
              <a:gdLst/>
              <a:ahLst/>
              <a:cxnLst/>
              <a:rect l="l" t="t" r="r" b="b"/>
              <a:pathLst>
                <a:path w="30480" h="55244">
                  <a:moveTo>
                    <a:pt x="0" y="0"/>
                  </a:moveTo>
                  <a:lnTo>
                    <a:pt x="30035" y="54669"/>
                  </a:lnTo>
                </a:path>
              </a:pathLst>
            </a:custGeom>
            <a:ln w="135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773308" y="2388344"/>
              <a:ext cx="40005" cy="163195"/>
            </a:xfrm>
            <a:custGeom>
              <a:avLst/>
              <a:gdLst/>
              <a:ahLst/>
              <a:cxnLst/>
              <a:rect l="l" t="t" r="r" b="b"/>
              <a:pathLst>
                <a:path w="40005" h="163194">
                  <a:moveTo>
                    <a:pt x="0" y="163154"/>
                  </a:moveTo>
                  <a:lnTo>
                    <a:pt x="39765" y="0"/>
                  </a:lnTo>
                </a:path>
              </a:pathLst>
            </a:custGeom>
            <a:ln w="67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13073" y="2388344"/>
              <a:ext cx="97790" cy="0"/>
            </a:xfrm>
            <a:custGeom>
              <a:avLst/>
              <a:gdLst/>
              <a:ahLst/>
              <a:cxnLst/>
              <a:rect l="l" t="t" r="r" b="b"/>
              <a:pathLst>
                <a:path w="97789" h="0">
                  <a:moveTo>
                    <a:pt x="0" y="0"/>
                  </a:moveTo>
                  <a:lnTo>
                    <a:pt x="97298" y="0"/>
                  </a:lnTo>
                </a:path>
              </a:pathLst>
            </a:custGeom>
            <a:ln w="68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1702238" y="2607023"/>
            <a:ext cx="335915" cy="0"/>
          </a:xfrm>
          <a:custGeom>
            <a:avLst/>
            <a:gdLst/>
            <a:ahLst/>
            <a:cxnLst/>
            <a:rect l="l" t="t" r="r" b="b"/>
            <a:pathLst>
              <a:path w="335914" h="0">
                <a:moveTo>
                  <a:pt x="0" y="0"/>
                </a:moveTo>
                <a:lnTo>
                  <a:pt x="335890" y="0"/>
                </a:lnTo>
              </a:path>
            </a:pathLst>
          </a:custGeom>
          <a:ln w="683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1702213" y="3120404"/>
            <a:ext cx="194945" cy="173355"/>
            <a:chOff x="1702213" y="3120404"/>
            <a:chExt cx="194945" cy="173355"/>
          </a:xfrm>
        </p:grpSpPr>
        <p:sp>
          <p:nvSpPr>
            <p:cNvPr id="10" name="object 10"/>
            <p:cNvSpPr/>
            <p:nvPr/>
          </p:nvSpPr>
          <p:spPr>
            <a:xfrm>
              <a:off x="1705622" y="3228889"/>
              <a:ext cx="20955" cy="12065"/>
            </a:xfrm>
            <a:custGeom>
              <a:avLst/>
              <a:gdLst/>
              <a:ahLst/>
              <a:cxnLst/>
              <a:rect l="l" t="t" r="r" b="b"/>
              <a:pathLst>
                <a:path w="20955" h="12064">
                  <a:moveTo>
                    <a:pt x="0" y="11958"/>
                  </a:moveTo>
                  <a:lnTo>
                    <a:pt x="20728" y="0"/>
                  </a:lnTo>
                </a:path>
              </a:pathLst>
            </a:custGeom>
            <a:ln w="68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726351" y="3232306"/>
              <a:ext cx="30480" cy="55244"/>
            </a:xfrm>
            <a:custGeom>
              <a:avLst/>
              <a:gdLst/>
              <a:ahLst/>
              <a:cxnLst/>
              <a:rect l="l" t="t" r="r" b="b"/>
              <a:pathLst>
                <a:path w="30480" h="55245">
                  <a:moveTo>
                    <a:pt x="0" y="0"/>
                  </a:moveTo>
                  <a:lnTo>
                    <a:pt x="30035" y="54669"/>
                  </a:lnTo>
                </a:path>
              </a:pathLst>
            </a:custGeom>
            <a:ln w="135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759771" y="3123821"/>
              <a:ext cx="40005" cy="163195"/>
            </a:xfrm>
            <a:custGeom>
              <a:avLst/>
              <a:gdLst/>
              <a:ahLst/>
              <a:cxnLst/>
              <a:rect l="l" t="t" r="r" b="b"/>
              <a:pathLst>
                <a:path w="40005" h="163195">
                  <a:moveTo>
                    <a:pt x="0" y="163154"/>
                  </a:moveTo>
                  <a:lnTo>
                    <a:pt x="39765" y="0"/>
                  </a:lnTo>
                </a:path>
              </a:pathLst>
            </a:custGeom>
            <a:ln w="67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799536" y="3123821"/>
              <a:ext cx="97790" cy="0"/>
            </a:xfrm>
            <a:custGeom>
              <a:avLst/>
              <a:gdLst/>
              <a:ahLst/>
              <a:cxnLst/>
              <a:rect l="l" t="t" r="r" b="b"/>
              <a:pathLst>
                <a:path w="97789" h="0">
                  <a:moveTo>
                    <a:pt x="0" y="0"/>
                  </a:moveTo>
                  <a:lnTo>
                    <a:pt x="97298" y="0"/>
                  </a:lnTo>
                </a:path>
              </a:pathLst>
            </a:custGeom>
            <a:ln w="68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/>
          <p:nvPr/>
        </p:nvSpPr>
        <p:spPr>
          <a:xfrm>
            <a:off x="3348693" y="3239140"/>
            <a:ext cx="200025" cy="0"/>
          </a:xfrm>
          <a:custGeom>
            <a:avLst/>
            <a:gdLst/>
            <a:ahLst/>
            <a:cxnLst/>
            <a:rect l="l" t="t" r="r" b="b"/>
            <a:pathLst>
              <a:path w="200025" h="0">
                <a:moveTo>
                  <a:pt x="0" y="0"/>
                </a:moveTo>
                <a:lnTo>
                  <a:pt x="199672" y="0"/>
                </a:lnTo>
              </a:path>
            </a:pathLst>
          </a:custGeom>
          <a:ln w="683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515905" y="3089226"/>
            <a:ext cx="107314" cy="0"/>
          </a:xfrm>
          <a:custGeom>
            <a:avLst/>
            <a:gdLst/>
            <a:ahLst/>
            <a:cxnLst/>
            <a:rect l="l" t="t" r="r" b="b"/>
            <a:pathLst>
              <a:path w="107314" h="0">
                <a:moveTo>
                  <a:pt x="0" y="0"/>
                </a:moveTo>
                <a:lnTo>
                  <a:pt x="107028" y="0"/>
                </a:lnTo>
              </a:path>
            </a:pathLst>
          </a:custGeom>
          <a:ln w="34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940343" y="2938765"/>
            <a:ext cx="224790" cy="2997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06045">
              <a:lnSpc>
                <a:spcPts val="1415"/>
              </a:lnSpc>
              <a:spcBef>
                <a:spcPts val="90"/>
              </a:spcBef>
            </a:pPr>
            <a:r>
              <a:rPr dirty="0" sz="1300" spc="-330">
                <a:latin typeface="Symbol"/>
                <a:cs typeface="Symbol"/>
              </a:rPr>
              <a:t></a:t>
            </a:r>
            <a:r>
              <a:rPr dirty="0" baseline="-23504" sz="1950" spc="-494">
                <a:latin typeface="Symbol"/>
                <a:cs typeface="Symbol"/>
              </a:rPr>
              <a:t></a:t>
            </a:r>
            <a:endParaRPr baseline="-23504" sz="1950">
              <a:latin typeface="Symbol"/>
              <a:cs typeface="Symbol"/>
            </a:endParaRPr>
          </a:p>
          <a:p>
            <a:pPr marL="38100">
              <a:lnSpc>
                <a:spcPts val="755"/>
              </a:lnSpc>
            </a:pPr>
            <a:r>
              <a:rPr dirty="0" sz="750" spc="-5">
                <a:latin typeface="Times New Roman"/>
                <a:cs typeface="Times New Roman"/>
              </a:rPr>
              <a:t>"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32225" y="3212741"/>
            <a:ext cx="233045" cy="2863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695"/>
              </a:lnSpc>
              <a:spcBef>
                <a:spcPts val="100"/>
              </a:spcBef>
            </a:pPr>
            <a:r>
              <a:rPr dirty="0" sz="750" spc="-5" i="1">
                <a:latin typeface="Times New Roman"/>
                <a:cs typeface="Times New Roman"/>
              </a:rPr>
              <a:t>k</a:t>
            </a:r>
            <a:endParaRPr sz="750">
              <a:latin typeface="Times New Roman"/>
              <a:cs typeface="Times New Roman"/>
            </a:endParaRPr>
          </a:p>
          <a:p>
            <a:pPr marL="114300">
              <a:lnSpc>
                <a:spcPts val="1355"/>
              </a:lnSpc>
            </a:pPr>
            <a:r>
              <a:rPr dirty="0" sz="1300" spc="-330">
                <a:latin typeface="Symbol"/>
                <a:cs typeface="Symbol"/>
              </a:rPr>
              <a:t></a:t>
            </a:r>
            <a:r>
              <a:rPr dirty="0" baseline="-17094" sz="1950" spc="-494">
                <a:latin typeface="Symbol"/>
                <a:cs typeface="Symbol"/>
              </a:rPr>
              <a:t></a:t>
            </a:r>
            <a:endParaRPr baseline="-17094" sz="19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06202" y="3163766"/>
            <a:ext cx="139065" cy="222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300" spc="-260">
                <a:latin typeface="Symbol"/>
                <a:cs typeface="Symbol"/>
              </a:rPr>
              <a:t></a:t>
            </a:r>
            <a:r>
              <a:rPr dirty="0" baseline="-32051" sz="1950" spc="-390">
                <a:latin typeface="Symbol"/>
                <a:cs typeface="Symbol"/>
              </a:rPr>
              <a:t></a:t>
            </a:r>
            <a:endParaRPr baseline="-32051" sz="19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31602" y="3006660"/>
            <a:ext cx="88265" cy="222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300" spc="-10">
                <a:latin typeface="Symbol"/>
                <a:cs typeface="Symbol"/>
              </a:rPr>
              <a:t>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06985" y="2938601"/>
            <a:ext cx="365125" cy="222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10">
                <a:latin typeface="Symbol"/>
                <a:cs typeface="Symbol"/>
              </a:rPr>
              <a:t></a:t>
            </a:r>
            <a:r>
              <a:rPr dirty="0" sz="750" spc="10">
                <a:latin typeface="Times New Roman"/>
                <a:cs typeface="Times New Roman"/>
              </a:rPr>
              <a:t>(    </a:t>
            </a:r>
            <a:r>
              <a:rPr dirty="0" sz="750" spc="15">
                <a:latin typeface="Times New Roman"/>
                <a:cs typeface="Times New Roman"/>
              </a:rPr>
              <a:t> </a:t>
            </a:r>
            <a:r>
              <a:rPr dirty="0" sz="750" spc="-5">
                <a:latin typeface="Times New Roman"/>
                <a:cs typeface="Times New Roman"/>
              </a:rPr>
              <a:t>)</a:t>
            </a:r>
            <a:r>
              <a:rPr dirty="0" sz="750" spc="-20">
                <a:latin typeface="Times New Roman"/>
                <a:cs typeface="Times New Roman"/>
              </a:rPr>
              <a:t> </a:t>
            </a:r>
            <a:r>
              <a:rPr dirty="0" sz="1300" spc="-650">
                <a:latin typeface="Symbol"/>
                <a:cs typeface="Symbol"/>
              </a:rPr>
              <a:t>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31351" y="2994377"/>
            <a:ext cx="278765" cy="50482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25"/>
              </a:spcBef>
            </a:pPr>
            <a:r>
              <a:rPr dirty="0" sz="500" spc="15" i="1">
                <a:latin typeface="Times New Roman"/>
                <a:cs typeface="Times New Roman"/>
              </a:rPr>
              <a:t>g   </a:t>
            </a:r>
            <a:r>
              <a:rPr dirty="0" sz="500" spc="145" i="1">
                <a:latin typeface="Times New Roman"/>
                <a:cs typeface="Times New Roman"/>
              </a:rPr>
              <a:t> </a:t>
            </a:r>
            <a:r>
              <a:rPr dirty="0" baseline="-32051" sz="1950" spc="-22">
                <a:latin typeface="Symbol"/>
                <a:cs typeface="Symbol"/>
              </a:rPr>
              <a:t></a:t>
            </a:r>
            <a:endParaRPr baseline="-32051" sz="1950">
              <a:latin typeface="Symbol"/>
              <a:cs typeface="Symbol"/>
            </a:endParaRPr>
          </a:p>
          <a:p>
            <a:pPr marL="159385">
              <a:lnSpc>
                <a:spcPct val="100000"/>
              </a:lnSpc>
              <a:spcBef>
                <a:spcPts val="330"/>
              </a:spcBef>
            </a:pPr>
            <a:r>
              <a:rPr dirty="0" sz="1300" spc="-330">
                <a:latin typeface="Symbol"/>
                <a:cs typeface="Symbol"/>
              </a:rPr>
              <a:t></a:t>
            </a:r>
            <a:r>
              <a:rPr dirty="0" baseline="-17094" sz="1950" spc="-494">
                <a:latin typeface="Symbol"/>
                <a:cs typeface="Symbol"/>
              </a:rPr>
              <a:t></a:t>
            </a:r>
            <a:endParaRPr baseline="-17094" sz="19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503868" y="3013255"/>
            <a:ext cx="280670" cy="222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" i="1">
                <a:latin typeface="Times New Roman"/>
                <a:cs typeface="Times New Roman"/>
              </a:rPr>
              <a:t>T</a:t>
            </a:r>
            <a:r>
              <a:rPr dirty="0" sz="750" spc="-5" i="1">
                <a:latin typeface="Times New Roman"/>
                <a:cs typeface="Times New Roman"/>
              </a:rPr>
              <a:t>    </a:t>
            </a:r>
            <a:r>
              <a:rPr dirty="0" sz="750" spc="20" i="1">
                <a:latin typeface="Times New Roman"/>
                <a:cs typeface="Times New Roman"/>
              </a:rPr>
              <a:t> </a:t>
            </a:r>
            <a:r>
              <a:rPr dirty="0" baseline="2136" sz="1950" spc="-22">
                <a:latin typeface="Symbol"/>
                <a:cs typeface="Symbol"/>
              </a:rPr>
              <a:t></a:t>
            </a:r>
            <a:endParaRPr baseline="2136" sz="19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242184" y="3006660"/>
            <a:ext cx="307340" cy="3797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ts val="1400"/>
              </a:lnSpc>
              <a:spcBef>
                <a:spcPts val="90"/>
              </a:spcBef>
            </a:pPr>
            <a:r>
              <a:rPr dirty="0" sz="1300" spc="-10">
                <a:latin typeface="Symbol"/>
                <a:cs typeface="Symbol"/>
              </a:rPr>
              <a:t></a:t>
            </a:r>
            <a:r>
              <a:rPr dirty="0" sz="1300" spc="-175">
                <a:latin typeface="Times New Roman"/>
                <a:cs typeface="Times New Roman"/>
              </a:rPr>
              <a:t> </a:t>
            </a:r>
            <a:r>
              <a:rPr dirty="0" baseline="4273" sz="1950" spc="165" i="1">
                <a:latin typeface="Times New Roman"/>
                <a:cs typeface="Times New Roman"/>
              </a:rPr>
              <a:t>Z</a:t>
            </a:r>
            <a:r>
              <a:rPr dirty="0" baseline="-18518" sz="1125" spc="-7" i="1">
                <a:latin typeface="Times New Roman"/>
                <a:cs typeface="Times New Roman"/>
              </a:rPr>
              <a:t>k</a:t>
            </a:r>
            <a:endParaRPr baseline="-18518" sz="1125">
              <a:latin typeface="Times New Roman"/>
              <a:cs typeface="Times New Roman"/>
            </a:endParaRPr>
          </a:p>
          <a:p>
            <a:pPr marL="38100">
              <a:lnSpc>
                <a:spcPts val="1400"/>
              </a:lnSpc>
            </a:pPr>
            <a:r>
              <a:rPr dirty="0" sz="1300" spc="-505">
                <a:latin typeface="Symbol"/>
                <a:cs typeface="Symbol"/>
              </a:rPr>
              <a:t></a:t>
            </a:r>
            <a:r>
              <a:rPr dirty="0" baseline="-32051" sz="1950" spc="-15">
                <a:latin typeface="Symbol"/>
                <a:cs typeface="Symbol"/>
              </a:rPr>
              <a:t></a:t>
            </a:r>
            <a:r>
              <a:rPr dirty="0" baseline="-32051" sz="1950" spc="157">
                <a:latin typeface="Times New Roman"/>
                <a:cs typeface="Times New Roman"/>
              </a:rPr>
              <a:t> </a:t>
            </a:r>
            <a:r>
              <a:rPr dirty="0" baseline="-23504" sz="1950" spc="-22" i="1">
                <a:latin typeface="Times New Roman"/>
                <a:cs typeface="Times New Roman"/>
              </a:rPr>
              <a:t>Z</a:t>
            </a:r>
            <a:endParaRPr baseline="-23504" sz="19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29736" y="3094871"/>
            <a:ext cx="1764030" cy="2330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280035" algn="l"/>
              </a:tabLst>
            </a:pPr>
            <a:r>
              <a:rPr dirty="0" sz="1300" spc="-15">
                <a:latin typeface="Symbol"/>
                <a:cs typeface="Symbol"/>
              </a:rPr>
              <a:t></a:t>
            </a:r>
            <a:r>
              <a:rPr dirty="0" sz="1300" spc="-15">
                <a:latin typeface="Times New Roman"/>
                <a:cs typeface="Times New Roman"/>
              </a:rPr>
              <a:t>	</a:t>
            </a:r>
            <a:r>
              <a:rPr dirty="0" sz="1300" spc="50">
                <a:latin typeface="Times New Roman"/>
                <a:cs typeface="Times New Roman"/>
              </a:rPr>
              <a:t>2</a:t>
            </a:r>
            <a:r>
              <a:rPr dirty="0" sz="1300" spc="-10" i="1">
                <a:latin typeface="Times New Roman"/>
                <a:cs typeface="Times New Roman"/>
              </a:rPr>
              <a:t>I</a:t>
            </a:r>
            <a:r>
              <a:rPr dirty="0" sz="1300" i="1">
                <a:latin typeface="Times New Roman"/>
                <a:cs typeface="Times New Roman"/>
              </a:rPr>
              <a:t> </a:t>
            </a:r>
            <a:r>
              <a:rPr dirty="0" sz="1300" spc="80" i="1">
                <a:latin typeface="Times New Roman"/>
                <a:cs typeface="Times New Roman"/>
              </a:rPr>
              <a:t> </a:t>
            </a:r>
            <a:r>
              <a:rPr dirty="0" baseline="-8547" sz="1950" spc="-75">
                <a:latin typeface="Symbol"/>
                <a:cs typeface="Symbol"/>
              </a:rPr>
              <a:t></a:t>
            </a:r>
            <a:r>
              <a:rPr dirty="0" sz="1300" spc="-15">
                <a:latin typeface="Times New Roman"/>
                <a:cs typeface="Times New Roman"/>
              </a:rPr>
              <a:t>s</a:t>
            </a:r>
            <a:r>
              <a:rPr dirty="0" sz="1300" spc="-10">
                <a:latin typeface="Times New Roman"/>
                <a:cs typeface="Times New Roman"/>
              </a:rPr>
              <a:t>i</a:t>
            </a:r>
            <a:r>
              <a:rPr dirty="0" sz="1300" spc="-15">
                <a:latin typeface="Times New Roman"/>
                <a:cs typeface="Times New Roman"/>
              </a:rPr>
              <a:t>n</a:t>
            </a:r>
            <a:r>
              <a:rPr dirty="0" sz="1300" spc="45">
                <a:latin typeface="Times New Roman"/>
                <a:cs typeface="Times New Roman"/>
              </a:rPr>
              <a:t>(</a:t>
            </a:r>
            <a:r>
              <a:rPr dirty="0" sz="1300" spc="-10" i="1">
                <a:latin typeface="Times New Roman"/>
                <a:cs typeface="Times New Roman"/>
              </a:rPr>
              <a:t>wt</a:t>
            </a:r>
            <a:r>
              <a:rPr dirty="0" sz="1300" spc="5" i="1">
                <a:latin typeface="Times New Roman"/>
                <a:cs typeface="Times New Roman"/>
              </a:rPr>
              <a:t> </a:t>
            </a:r>
            <a:r>
              <a:rPr dirty="0" sz="1300" spc="80">
                <a:latin typeface="Symbol"/>
                <a:cs typeface="Symbol"/>
              </a:rPr>
              <a:t></a:t>
            </a:r>
            <a:r>
              <a:rPr dirty="0" sz="1350" spc="-50" i="1">
                <a:latin typeface="Symbol"/>
                <a:cs typeface="Symbol"/>
              </a:rPr>
              <a:t>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Symbol"/>
                <a:cs typeface="Symbol"/>
              </a:rPr>
              <a:t></a:t>
            </a:r>
            <a:r>
              <a:rPr dirty="0" sz="1300" spc="-155">
                <a:latin typeface="Times New Roman"/>
                <a:cs typeface="Times New Roman"/>
              </a:rPr>
              <a:t> </a:t>
            </a:r>
            <a:r>
              <a:rPr dirty="0" sz="1350" spc="-45" i="1">
                <a:latin typeface="Symbol"/>
                <a:cs typeface="Symbol"/>
              </a:rPr>
              <a:t></a:t>
            </a:r>
            <a:r>
              <a:rPr dirty="0" sz="1350" spc="-21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)</a:t>
            </a:r>
            <a:r>
              <a:rPr dirty="0" sz="1300" spc="-75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Symbol"/>
                <a:cs typeface="Symbol"/>
              </a:rPr>
              <a:t>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72848" y="2644887"/>
            <a:ext cx="156845" cy="222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300" spc="-330">
                <a:latin typeface="Symbol"/>
                <a:cs typeface="Symbol"/>
              </a:rPr>
              <a:t></a:t>
            </a:r>
            <a:r>
              <a:rPr dirty="0" baseline="-17094" sz="1950" spc="-494">
                <a:latin typeface="Symbol"/>
                <a:cs typeface="Symbol"/>
              </a:rPr>
              <a:t></a:t>
            </a:r>
            <a:endParaRPr baseline="-17094" sz="19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25859" y="2531893"/>
            <a:ext cx="139065" cy="222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300" spc="-260">
                <a:latin typeface="Symbol"/>
                <a:cs typeface="Symbol"/>
              </a:rPr>
              <a:t></a:t>
            </a:r>
            <a:r>
              <a:rPr dirty="0" baseline="-32051" sz="1950" spc="-390">
                <a:latin typeface="Symbol"/>
                <a:cs typeface="Symbol"/>
              </a:rPr>
              <a:t></a:t>
            </a:r>
            <a:endParaRPr baseline="-32051" sz="19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125859" y="2381203"/>
            <a:ext cx="703580" cy="22732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ts val="1275"/>
              </a:lnSpc>
              <a:spcBef>
                <a:spcPts val="90"/>
              </a:spcBef>
              <a:tabLst>
                <a:tab pos="409575" algn="l"/>
              </a:tabLst>
            </a:pPr>
            <a:r>
              <a:rPr dirty="0" baseline="2136" sz="1950" spc="-15">
                <a:latin typeface="Symbol"/>
                <a:cs typeface="Symbol"/>
              </a:rPr>
              <a:t></a:t>
            </a:r>
            <a:r>
              <a:rPr dirty="0" baseline="2136" sz="1950" spc="-15">
                <a:latin typeface="Times New Roman"/>
                <a:cs typeface="Times New Roman"/>
              </a:rPr>
              <a:t>	</a:t>
            </a:r>
            <a:r>
              <a:rPr dirty="0" sz="750" spc="-5" i="1">
                <a:latin typeface="Times New Roman"/>
                <a:cs typeface="Times New Roman"/>
              </a:rPr>
              <a:t>T</a:t>
            </a:r>
            <a:r>
              <a:rPr dirty="0" sz="750" spc="295" i="1">
                <a:latin typeface="Times New Roman"/>
                <a:cs typeface="Times New Roman"/>
              </a:rPr>
              <a:t> </a:t>
            </a:r>
            <a:r>
              <a:rPr dirty="0" sz="750" spc="295" i="1">
                <a:latin typeface="Times New Roman"/>
                <a:cs typeface="Times New Roman"/>
              </a:rPr>
              <a:t> </a:t>
            </a:r>
            <a:r>
              <a:rPr dirty="0" baseline="-40598" sz="1950" spc="-22">
                <a:latin typeface="Symbol"/>
                <a:cs typeface="Symbol"/>
              </a:rPr>
              <a:t></a:t>
            </a:r>
            <a:endParaRPr baseline="-40598" sz="1950">
              <a:latin typeface="Symbol"/>
              <a:cs typeface="Symbol"/>
            </a:endParaRPr>
          </a:p>
          <a:p>
            <a:pPr marL="462915">
              <a:lnSpc>
                <a:spcPts val="315"/>
              </a:lnSpc>
            </a:pPr>
            <a:r>
              <a:rPr dirty="0" sz="500" spc="15" i="1">
                <a:latin typeface="Times New Roman"/>
                <a:cs typeface="Times New Roman"/>
              </a:rPr>
              <a:t>g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401012" y="2306728"/>
            <a:ext cx="428625" cy="222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750" spc="10">
                <a:latin typeface="Symbol"/>
                <a:cs typeface="Symbol"/>
              </a:rPr>
              <a:t></a:t>
            </a:r>
            <a:r>
              <a:rPr dirty="0" sz="750" spc="10">
                <a:latin typeface="Times New Roman"/>
                <a:cs typeface="Times New Roman"/>
              </a:rPr>
              <a:t>(</a:t>
            </a:r>
            <a:r>
              <a:rPr dirty="0" u="sng" baseline="37037" sz="1125" spc="21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7037" sz="1125" spc="-7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</a:t>
            </a:r>
            <a:r>
              <a:rPr dirty="0" baseline="37037" sz="1125" spc="307" i="1">
                <a:latin typeface="Times New Roman"/>
                <a:cs typeface="Times New Roman"/>
              </a:rPr>
              <a:t> </a:t>
            </a:r>
            <a:r>
              <a:rPr dirty="0" sz="750" spc="-5">
                <a:latin typeface="Times New Roman"/>
                <a:cs typeface="Times New Roman"/>
              </a:rPr>
              <a:t>)</a:t>
            </a:r>
            <a:r>
              <a:rPr dirty="0" sz="750" spc="10">
                <a:latin typeface="Times New Roman"/>
                <a:cs typeface="Times New Roman"/>
              </a:rPr>
              <a:t> </a:t>
            </a:r>
            <a:r>
              <a:rPr dirty="0" sz="1300" spc="-330">
                <a:latin typeface="Symbol"/>
                <a:cs typeface="Symbol"/>
              </a:rPr>
              <a:t></a:t>
            </a:r>
            <a:r>
              <a:rPr dirty="0" baseline="-23504" sz="1950" spc="-494">
                <a:latin typeface="Symbol"/>
                <a:cs typeface="Symbol"/>
              </a:rPr>
              <a:t></a:t>
            </a:r>
            <a:endParaRPr baseline="-23504" sz="195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55461" y="2471707"/>
            <a:ext cx="114935" cy="222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300" spc="-15">
                <a:latin typeface="Symbol"/>
                <a:cs typeface="Symbol"/>
              </a:rPr>
              <a:t>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40638" y="2942394"/>
            <a:ext cx="52069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5" i="1">
                <a:latin typeface="Times New Roman"/>
                <a:cs typeface="Times New Roman"/>
              </a:rPr>
              <a:t>t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999523" y="3212741"/>
            <a:ext cx="6794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5" i="1">
                <a:latin typeface="Times New Roman"/>
                <a:cs typeface="Times New Roman"/>
              </a:rPr>
              <a:t>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558655" y="3094871"/>
            <a:ext cx="1861185" cy="2330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300" spc="-15">
                <a:latin typeface="Times New Roman"/>
                <a:cs typeface="Times New Roman"/>
              </a:rPr>
              <a:t>s</a:t>
            </a:r>
            <a:r>
              <a:rPr dirty="0" sz="1300" spc="-10">
                <a:latin typeface="Times New Roman"/>
                <a:cs typeface="Times New Roman"/>
              </a:rPr>
              <a:t>i</a:t>
            </a:r>
            <a:r>
              <a:rPr dirty="0" sz="1300" spc="-15">
                <a:latin typeface="Times New Roman"/>
                <a:cs typeface="Times New Roman"/>
              </a:rPr>
              <a:t>n</a:t>
            </a:r>
            <a:r>
              <a:rPr dirty="0" sz="1300" spc="-155">
                <a:latin typeface="Times New Roman"/>
                <a:cs typeface="Times New Roman"/>
              </a:rPr>
              <a:t>(</a:t>
            </a:r>
            <a:r>
              <a:rPr dirty="0" sz="1350" spc="-50" i="1">
                <a:latin typeface="Symbol"/>
                <a:cs typeface="Symbol"/>
              </a:rPr>
              <a:t>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Symbol"/>
                <a:cs typeface="Symbol"/>
              </a:rPr>
              <a:t></a:t>
            </a:r>
            <a:r>
              <a:rPr dirty="0" sz="1300" spc="-170">
                <a:latin typeface="Times New Roman"/>
                <a:cs typeface="Times New Roman"/>
              </a:rPr>
              <a:t> </a:t>
            </a:r>
            <a:r>
              <a:rPr dirty="0" sz="1350" spc="-45" i="1">
                <a:latin typeface="Symbol"/>
                <a:cs typeface="Symbol"/>
              </a:rPr>
              <a:t></a:t>
            </a:r>
            <a:r>
              <a:rPr dirty="0" sz="1350" spc="-21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)</a:t>
            </a:r>
            <a:r>
              <a:rPr dirty="0" sz="1300" spc="-75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Symbol"/>
                <a:cs typeface="Symbol"/>
              </a:rPr>
              <a:t></a:t>
            </a:r>
            <a:r>
              <a:rPr dirty="0" sz="1300" spc="-110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Times New Roman"/>
                <a:cs typeface="Times New Roman"/>
              </a:rPr>
              <a:t>s</a:t>
            </a:r>
            <a:r>
              <a:rPr dirty="0" sz="1300" spc="-10">
                <a:latin typeface="Times New Roman"/>
                <a:cs typeface="Times New Roman"/>
              </a:rPr>
              <a:t>i</a:t>
            </a:r>
            <a:r>
              <a:rPr dirty="0" sz="1300" spc="-15">
                <a:latin typeface="Times New Roman"/>
                <a:cs typeface="Times New Roman"/>
              </a:rPr>
              <a:t>n</a:t>
            </a:r>
            <a:r>
              <a:rPr dirty="0" sz="1300" spc="-155">
                <a:latin typeface="Times New Roman"/>
                <a:cs typeface="Times New Roman"/>
              </a:rPr>
              <a:t>(</a:t>
            </a:r>
            <a:r>
              <a:rPr dirty="0" sz="1350" spc="-50" i="1">
                <a:latin typeface="Symbol"/>
                <a:cs typeface="Symbol"/>
              </a:rPr>
              <a:t>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Symbol"/>
                <a:cs typeface="Symbol"/>
              </a:rPr>
              <a:t></a:t>
            </a:r>
            <a:r>
              <a:rPr dirty="0" sz="1300" spc="-170">
                <a:latin typeface="Times New Roman"/>
                <a:cs typeface="Times New Roman"/>
              </a:rPr>
              <a:t> </a:t>
            </a:r>
            <a:r>
              <a:rPr dirty="0" sz="1350" spc="-45" i="1">
                <a:latin typeface="Symbol"/>
                <a:cs typeface="Symbol"/>
              </a:rPr>
              <a:t>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2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)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80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Times New Roman"/>
                <a:cs typeface="Times New Roman"/>
              </a:rPr>
              <a:t>*</a:t>
            </a:r>
            <a:r>
              <a:rPr dirty="0" sz="1300" spc="-170">
                <a:latin typeface="Times New Roman"/>
                <a:cs typeface="Times New Roman"/>
              </a:rPr>
              <a:t> </a:t>
            </a:r>
            <a:r>
              <a:rPr dirty="0" sz="1300" spc="-10" i="1">
                <a:latin typeface="Times New Roman"/>
                <a:cs typeface="Times New Roman"/>
              </a:rPr>
              <a:t>e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018855" y="2580689"/>
            <a:ext cx="6794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5" i="1">
                <a:latin typeface="Times New Roman"/>
                <a:cs typeface="Times New Roman"/>
              </a:rPr>
              <a:t>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852148" y="2645050"/>
            <a:ext cx="332740" cy="222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213995" algn="l"/>
              </a:tabLst>
            </a:pPr>
            <a:r>
              <a:rPr dirty="0" baseline="3703" sz="1125" spc="-7" i="1">
                <a:latin typeface="Times New Roman"/>
                <a:cs typeface="Times New Roman"/>
              </a:rPr>
              <a:t>k	</a:t>
            </a:r>
            <a:r>
              <a:rPr dirty="0" sz="1300" spc="-330">
                <a:latin typeface="Symbol"/>
                <a:cs typeface="Symbol"/>
              </a:rPr>
              <a:t></a:t>
            </a:r>
            <a:r>
              <a:rPr dirty="0" baseline="-17094" sz="1950" spc="-494">
                <a:latin typeface="Symbol"/>
                <a:cs typeface="Symbol"/>
              </a:rPr>
              <a:t></a:t>
            </a:r>
            <a:endParaRPr baseline="-17094" sz="195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61841" y="2531893"/>
            <a:ext cx="284480" cy="222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300" spc="-505">
                <a:latin typeface="Symbol"/>
                <a:cs typeface="Symbol"/>
              </a:rPr>
              <a:t></a:t>
            </a:r>
            <a:r>
              <a:rPr dirty="0" baseline="-32051" sz="1950" spc="-15">
                <a:latin typeface="Symbol"/>
                <a:cs typeface="Symbol"/>
              </a:rPr>
              <a:t></a:t>
            </a:r>
            <a:r>
              <a:rPr dirty="0" baseline="-32051" sz="1950" spc="157">
                <a:latin typeface="Times New Roman"/>
                <a:cs typeface="Times New Roman"/>
              </a:rPr>
              <a:t> </a:t>
            </a:r>
            <a:r>
              <a:rPr dirty="0" baseline="-23504" sz="1950" spc="-22" i="1">
                <a:latin typeface="Times New Roman"/>
                <a:cs typeface="Times New Roman"/>
              </a:rPr>
              <a:t>Z</a:t>
            </a:r>
            <a:endParaRPr baseline="-23504" sz="19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771155" y="2599410"/>
            <a:ext cx="116205" cy="222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300" spc="-15" i="1">
                <a:latin typeface="Times New Roman"/>
                <a:cs typeface="Times New Roman"/>
              </a:rPr>
              <a:t>Z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772692" y="2376918"/>
            <a:ext cx="1737995" cy="222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1527175" algn="l"/>
              </a:tabLst>
            </a:pPr>
            <a:r>
              <a:rPr dirty="0" baseline="2136" sz="1950" spc="-172">
                <a:latin typeface="Times New Roman"/>
                <a:cs typeface="Times New Roman"/>
              </a:rPr>
              <a:t>2</a:t>
            </a:r>
            <a:r>
              <a:rPr dirty="0" baseline="2136" sz="1950" spc="-30" i="1">
                <a:latin typeface="Times New Roman"/>
                <a:cs typeface="Times New Roman"/>
              </a:rPr>
              <a:t>U</a:t>
            </a:r>
            <a:r>
              <a:rPr dirty="0" baseline="2136" sz="1950" spc="172" i="1">
                <a:latin typeface="Times New Roman"/>
                <a:cs typeface="Times New Roman"/>
              </a:rPr>
              <a:t> </a:t>
            </a:r>
            <a:r>
              <a:rPr dirty="0" baseline="23504" sz="1950" spc="-975">
                <a:latin typeface="Symbol"/>
                <a:cs typeface="Symbol"/>
              </a:rPr>
              <a:t></a:t>
            </a:r>
            <a:r>
              <a:rPr dirty="0" sz="1300" spc="-15">
                <a:latin typeface="Symbol"/>
                <a:cs typeface="Symbol"/>
              </a:rPr>
              <a:t></a:t>
            </a:r>
            <a:r>
              <a:rPr dirty="0" sz="1300">
                <a:latin typeface="Times New Roman"/>
                <a:cs typeface="Times New Roman"/>
              </a:rPr>
              <a:t>	</a:t>
            </a:r>
            <a:r>
              <a:rPr dirty="0" sz="1300" spc="-10">
                <a:latin typeface="Symbol"/>
                <a:cs typeface="Symbol"/>
              </a:rPr>
              <a:t></a:t>
            </a:r>
            <a:r>
              <a:rPr dirty="0" sz="1300" spc="-175">
                <a:latin typeface="Times New Roman"/>
                <a:cs typeface="Times New Roman"/>
              </a:rPr>
              <a:t> </a:t>
            </a:r>
            <a:r>
              <a:rPr dirty="0" baseline="4273" sz="1950" spc="-22" i="1">
                <a:latin typeface="Times New Roman"/>
                <a:cs typeface="Times New Roman"/>
              </a:rPr>
              <a:t>Z</a:t>
            </a:r>
            <a:endParaRPr baseline="4273" sz="19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028151" y="2462998"/>
            <a:ext cx="3436620" cy="2330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8547" sz="1950" spc="-75">
                <a:latin typeface="Symbol"/>
                <a:cs typeface="Symbol"/>
              </a:rPr>
              <a:t></a:t>
            </a:r>
            <a:r>
              <a:rPr dirty="0" sz="1300" spc="-15">
                <a:latin typeface="Times New Roman"/>
                <a:cs typeface="Times New Roman"/>
              </a:rPr>
              <a:t>s</a:t>
            </a:r>
            <a:r>
              <a:rPr dirty="0" sz="1300" spc="-10">
                <a:latin typeface="Times New Roman"/>
                <a:cs typeface="Times New Roman"/>
              </a:rPr>
              <a:t>i</a:t>
            </a:r>
            <a:r>
              <a:rPr dirty="0" sz="1300" spc="-15">
                <a:latin typeface="Times New Roman"/>
                <a:cs typeface="Times New Roman"/>
              </a:rPr>
              <a:t>n</a:t>
            </a:r>
            <a:r>
              <a:rPr dirty="0" sz="1300" spc="45">
                <a:latin typeface="Times New Roman"/>
                <a:cs typeface="Times New Roman"/>
              </a:rPr>
              <a:t>(</a:t>
            </a:r>
            <a:r>
              <a:rPr dirty="0" sz="1300" spc="-10" i="1">
                <a:latin typeface="Times New Roman"/>
                <a:cs typeface="Times New Roman"/>
              </a:rPr>
              <a:t>wt</a:t>
            </a:r>
            <a:r>
              <a:rPr dirty="0" sz="1300" spc="5" i="1">
                <a:latin typeface="Times New Roman"/>
                <a:cs typeface="Times New Roman"/>
              </a:rPr>
              <a:t> </a:t>
            </a:r>
            <a:r>
              <a:rPr dirty="0" sz="1300" spc="75">
                <a:latin typeface="Symbol"/>
                <a:cs typeface="Symbol"/>
              </a:rPr>
              <a:t></a:t>
            </a:r>
            <a:r>
              <a:rPr dirty="0" sz="1350" spc="-50" i="1">
                <a:latin typeface="Symbol"/>
                <a:cs typeface="Symbol"/>
              </a:rPr>
              <a:t>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Symbol"/>
                <a:cs typeface="Symbol"/>
              </a:rPr>
              <a:t></a:t>
            </a:r>
            <a:r>
              <a:rPr dirty="0" sz="1300" spc="-155">
                <a:latin typeface="Times New Roman"/>
                <a:cs typeface="Times New Roman"/>
              </a:rPr>
              <a:t> </a:t>
            </a:r>
            <a:r>
              <a:rPr dirty="0" sz="1350" spc="-45" i="1">
                <a:latin typeface="Symbol"/>
                <a:cs typeface="Symbol"/>
              </a:rPr>
              <a:t></a:t>
            </a:r>
            <a:r>
              <a:rPr dirty="0" sz="1350" spc="-21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)</a:t>
            </a:r>
            <a:r>
              <a:rPr dirty="0" sz="1300" spc="-75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Symbol"/>
                <a:cs typeface="Symbol"/>
              </a:rPr>
              <a:t></a:t>
            </a:r>
            <a:r>
              <a:rPr dirty="0" sz="1300">
                <a:latin typeface="Times New Roman"/>
                <a:cs typeface="Times New Roman"/>
              </a:rPr>
              <a:t>  </a:t>
            </a:r>
            <a:r>
              <a:rPr dirty="0" sz="1300" spc="-145">
                <a:latin typeface="Times New Roman"/>
                <a:cs typeface="Times New Roman"/>
              </a:rPr>
              <a:t> </a:t>
            </a:r>
            <a:r>
              <a:rPr dirty="0" u="sng" baseline="40740" sz="1125" spc="-7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0740" sz="112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</a:t>
            </a:r>
            <a:r>
              <a:rPr dirty="0" u="sng" baseline="40740" sz="1125" spc="7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0740" sz="1125" spc="-7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</a:t>
            </a:r>
            <a:r>
              <a:rPr dirty="0" u="sng" baseline="40740" sz="112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0740" sz="1125" spc="-12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baseline="40740" sz="1125" spc="-7" i="1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Times New Roman"/>
                <a:cs typeface="Times New Roman"/>
              </a:rPr>
              <a:t>s</a:t>
            </a:r>
            <a:r>
              <a:rPr dirty="0" sz="1300" spc="-10">
                <a:latin typeface="Times New Roman"/>
                <a:cs typeface="Times New Roman"/>
              </a:rPr>
              <a:t>i</a:t>
            </a:r>
            <a:r>
              <a:rPr dirty="0" sz="1300" spc="-15">
                <a:latin typeface="Times New Roman"/>
                <a:cs typeface="Times New Roman"/>
              </a:rPr>
              <a:t>n</a:t>
            </a:r>
            <a:r>
              <a:rPr dirty="0" sz="1300" spc="-155">
                <a:latin typeface="Times New Roman"/>
                <a:cs typeface="Times New Roman"/>
              </a:rPr>
              <a:t>(</a:t>
            </a:r>
            <a:r>
              <a:rPr dirty="0" sz="1350" spc="-50" i="1">
                <a:latin typeface="Symbol"/>
                <a:cs typeface="Symbol"/>
              </a:rPr>
              <a:t>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Symbol"/>
                <a:cs typeface="Symbol"/>
              </a:rPr>
              <a:t></a:t>
            </a:r>
            <a:r>
              <a:rPr dirty="0" sz="1300" spc="-175">
                <a:latin typeface="Times New Roman"/>
                <a:cs typeface="Times New Roman"/>
              </a:rPr>
              <a:t> </a:t>
            </a:r>
            <a:r>
              <a:rPr dirty="0" sz="1350" spc="-45" i="1">
                <a:latin typeface="Symbol"/>
                <a:cs typeface="Symbol"/>
              </a:rPr>
              <a:t></a:t>
            </a:r>
            <a:r>
              <a:rPr dirty="0" sz="1350" spc="-21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)</a:t>
            </a:r>
            <a:r>
              <a:rPr dirty="0" sz="1300" spc="-75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Symbol"/>
                <a:cs typeface="Symbol"/>
              </a:rPr>
              <a:t></a:t>
            </a:r>
            <a:r>
              <a:rPr dirty="0" sz="1300" spc="-110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Times New Roman"/>
                <a:cs typeface="Times New Roman"/>
              </a:rPr>
              <a:t>s</a:t>
            </a:r>
            <a:r>
              <a:rPr dirty="0" sz="1300" spc="-10">
                <a:latin typeface="Times New Roman"/>
                <a:cs typeface="Times New Roman"/>
              </a:rPr>
              <a:t>i</a:t>
            </a:r>
            <a:r>
              <a:rPr dirty="0" sz="1300" spc="-15">
                <a:latin typeface="Times New Roman"/>
                <a:cs typeface="Times New Roman"/>
              </a:rPr>
              <a:t>n</a:t>
            </a:r>
            <a:r>
              <a:rPr dirty="0" sz="1300" spc="-155">
                <a:latin typeface="Times New Roman"/>
                <a:cs typeface="Times New Roman"/>
              </a:rPr>
              <a:t>(</a:t>
            </a:r>
            <a:r>
              <a:rPr dirty="0" sz="1350" spc="-50" i="1">
                <a:latin typeface="Symbol"/>
                <a:cs typeface="Symbol"/>
              </a:rPr>
              <a:t>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Symbol"/>
                <a:cs typeface="Symbol"/>
              </a:rPr>
              <a:t></a:t>
            </a:r>
            <a:r>
              <a:rPr dirty="0" sz="1300" spc="-170">
                <a:latin typeface="Times New Roman"/>
                <a:cs typeface="Times New Roman"/>
              </a:rPr>
              <a:t> </a:t>
            </a:r>
            <a:r>
              <a:rPr dirty="0" sz="1350" spc="-45" i="1">
                <a:latin typeface="Symbol"/>
                <a:cs typeface="Symbol"/>
              </a:rPr>
              <a:t>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2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)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80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Times New Roman"/>
                <a:cs typeface="Times New Roman"/>
              </a:rPr>
              <a:t>*</a:t>
            </a:r>
            <a:r>
              <a:rPr dirty="0" sz="1300" spc="-170">
                <a:latin typeface="Times New Roman"/>
                <a:cs typeface="Times New Roman"/>
              </a:rPr>
              <a:t> </a:t>
            </a:r>
            <a:r>
              <a:rPr dirty="0" sz="1300" spc="-10" i="1">
                <a:latin typeface="Times New Roman"/>
                <a:cs typeface="Times New Roman"/>
              </a:rPr>
              <a:t>e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854700" y="2840227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2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87983" y="3721100"/>
            <a:ext cx="4953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do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d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62583" y="3995671"/>
            <a:ext cx="4194175" cy="812165"/>
          </a:xfrm>
          <a:prstGeom prst="rect">
            <a:avLst/>
          </a:prstGeom>
        </p:spPr>
        <p:txBody>
          <a:bodyPr wrap="square" lIns="0" tIns="10795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850"/>
              </a:spcBef>
            </a:pPr>
            <a:r>
              <a:rPr dirty="0" sz="1200" spc="45" i="1">
                <a:latin typeface="Times New Roman"/>
                <a:cs typeface="Times New Roman"/>
              </a:rPr>
              <a:t>Z</a:t>
            </a:r>
            <a:r>
              <a:rPr dirty="0" baseline="-23809" sz="1050" spc="67" i="1">
                <a:latin typeface="Times New Roman"/>
                <a:cs typeface="Times New Roman"/>
              </a:rPr>
              <a:t>b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: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impedancia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endParaRPr sz="12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745"/>
              </a:spcBef>
            </a:pPr>
            <a:r>
              <a:rPr dirty="0" sz="1200" spc="-5">
                <a:latin typeface="Tahoma"/>
                <a:cs typeface="Tahoma"/>
              </a:rPr>
              <a:t>Z=</a:t>
            </a:r>
            <a:r>
              <a:rPr dirty="0" sz="1200" spc="4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</a:t>
            </a:r>
            <a:r>
              <a:rPr dirty="0" sz="1200" spc="4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4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3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3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completo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(=</a:t>
            </a:r>
            <a:endParaRPr sz="1200">
              <a:latin typeface="Tahoma"/>
              <a:cs typeface="Tahoma"/>
            </a:endParaRPr>
          </a:p>
          <a:p>
            <a:pPr marL="73025">
              <a:lnSpc>
                <a:spcPct val="100000"/>
              </a:lnSpc>
              <a:spcBef>
                <a:spcPts val="380"/>
              </a:spcBef>
            </a:pPr>
            <a:r>
              <a:rPr dirty="0" sz="1200" spc="-5" i="1">
                <a:latin typeface="Times New Roman"/>
                <a:cs typeface="Times New Roman"/>
              </a:rPr>
              <a:t>X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spc="-10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X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k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104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155" i="1">
                <a:latin typeface="Times New Roman"/>
                <a:cs typeface="Times New Roman"/>
              </a:rPr>
              <a:t>X</a:t>
            </a:r>
            <a:r>
              <a:rPr dirty="0" baseline="-23809" sz="1050" spc="-7" i="1">
                <a:latin typeface="Times New Roman"/>
                <a:cs typeface="Times New Roman"/>
              </a:rPr>
              <a:t>b</a:t>
            </a:r>
            <a:endParaRPr baseline="-23809" sz="1050">
              <a:latin typeface="Times New Roman"/>
              <a:cs typeface="Times New Roman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5145510" y="4367328"/>
            <a:ext cx="638810" cy="180340"/>
            <a:chOff x="5145510" y="4367328"/>
            <a:chExt cx="638810" cy="180340"/>
          </a:xfrm>
        </p:grpSpPr>
        <p:sp>
          <p:nvSpPr>
            <p:cNvPr id="43" name="object 43"/>
            <p:cNvSpPr/>
            <p:nvPr/>
          </p:nvSpPr>
          <p:spPr>
            <a:xfrm>
              <a:off x="5148678" y="4479769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085"/>
                  </a:moveTo>
                  <a:lnTo>
                    <a:pt x="19427" y="0"/>
                  </a:lnTo>
                </a:path>
              </a:pathLst>
            </a:custGeom>
            <a:ln w="6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5168106" y="4482936"/>
              <a:ext cx="28575" cy="58419"/>
            </a:xfrm>
            <a:custGeom>
              <a:avLst/>
              <a:gdLst/>
              <a:ahLst/>
              <a:cxnLst/>
              <a:rect l="l" t="t" r="r" b="b"/>
              <a:pathLst>
                <a:path w="28575" h="58420">
                  <a:moveTo>
                    <a:pt x="0" y="0"/>
                  </a:moveTo>
                  <a:lnTo>
                    <a:pt x="28150" y="58198"/>
                  </a:lnTo>
                </a:path>
              </a:pathLst>
            </a:custGeom>
            <a:ln w="126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5199428" y="4370500"/>
              <a:ext cx="37465" cy="170815"/>
            </a:xfrm>
            <a:custGeom>
              <a:avLst/>
              <a:gdLst/>
              <a:ahLst/>
              <a:cxnLst/>
              <a:rect l="l" t="t" r="r" b="b"/>
              <a:pathLst>
                <a:path w="37464" h="170814">
                  <a:moveTo>
                    <a:pt x="0" y="170635"/>
                  </a:moveTo>
                  <a:lnTo>
                    <a:pt x="37269" y="0"/>
                  </a:lnTo>
                </a:path>
              </a:pathLst>
            </a:custGeom>
            <a:ln w="63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5236697" y="4370500"/>
              <a:ext cx="547370" cy="0"/>
            </a:xfrm>
            <a:custGeom>
              <a:avLst/>
              <a:gdLst/>
              <a:ahLst/>
              <a:cxnLst/>
              <a:rect l="l" t="t" r="r" b="b"/>
              <a:pathLst>
                <a:path w="547370" h="0">
                  <a:moveTo>
                    <a:pt x="0" y="0"/>
                  </a:moveTo>
                  <a:lnTo>
                    <a:pt x="547152" y="0"/>
                  </a:lnTo>
                </a:path>
              </a:pathLst>
            </a:custGeom>
            <a:ln w="63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5212890" y="4369664"/>
            <a:ext cx="1665605" cy="2336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1120"/>
              </a:lnSpc>
              <a:spcBef>
                <a:spcPts val="100"/>
              </a:spcBef>
              <a:tabLst>
                <a:tab pos="835025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R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2</a:t>
            </a:r>
            <a:r>
              <a:rPr dirty="0" baseline="43650" sz="1050" spc="33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X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2</a:t>
            </a:r>
            <a:r>
              <a:rPr dirty="0" baseline="43650" sz="1050" spc="45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),	</a:t>
            </a:r>
            <a:r>
              <a:rPr dirty="0" sz="1200" spc="-5" i="1">
                <a:latin typeface="Times New Roman"/>
                <a:cs typeface="Times New Roman"/>
              </a:rPr>
              <a:t>R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R</a:t>
            </a:r>
            <a:r>
              <a:rPr dirty="0" sz="1200" spc="46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R</a:t>
            </a:r>
            <a:r>
              <a:rPr dirty="0" sz="1200" spc="26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endParaRPr sz="1200">
              <a:latin typeface="Tahoma"/>
              <a:cs typeface="Tahoma"/>
            </a:endParaRPr>
          </a:p>
          <a:p>
            <a:pPr algn="r" marR="107950">
              <a:lnSpc>
                <a:spcPts val="520"/>
              </a:lnSpc>
              <a:tabLst>
                <a:tab pos="311150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k	b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37183" y="5023611"/>
            <a:ext cx="6066790" cy="1800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635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Symbol"/>
                <a:cs typeface="Symbol"/>
              </a:rPr>
              <a:t></a:t>
            </a:r>
            <a:r>
              <a:rPr dirty="0" sz="1200" spc="-5">
                <a:latin typeface="Tahoma"/>
                <a:cs typeface="Tahoma"/>
              </a:rPr>
              <a:t>=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 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completo (=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tan</a:t>
            </a:r>
            <a:r>
              <a:rPr dirty="0" sz="1200" spc="-165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Symbol"/>
                <a:cs typeface="Symbol"/>
              </a:rPr>
              <a:t></a:t>
            </a:r>
            <a:r>
              <a:rPr dirty="0" baseline="43650" sz="1050" spc="-7">
                <a:latin typeface="Times New Roman"/>
                <a:cs typeface="Times New Roman"/>
              </a:rPr>
              <a:t>1</a:t>
            </a:r>
            <a:r>
              <a:rPr dirty="0" baseline="43650" sz="1050" spc="37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R</a:t>
            </a:r>
            <a:r>
              <a:rPr dirty="0" sz="1200" spc="1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algn="just" marL="63500" marR="55880">
              <a:lnSpc>
                <a:spcPct val="100899"/>
              </a:lnSpc>
            </a:pPr>
            <a:r>
              <a:rPr dirty="0" sz="1200" spc="-5">
                <a:latin typeface="Tahoma"/>
                <a:cs typeface="Tahoma"/>
              </a:rPr>
              <a:t>El primer término de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ecuación corresponde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corriente de cortocircuito de estado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estacionario. El segundo término</a:t>
            </a:r>
            <a:r>
              <a:rPr dirty="0" sz="1200" spc="7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 el valor instantáneo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 en t=0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 tercer término es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componente continua: los dos últimos términos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decaen con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T</a:t>
            </a:r>
            <a:r>
              <a:rPr dirty="0" baseline="-23809" sz="1050" spc="7" i="1">
                <a:latin typeface="Times New Roman"/>
                <a:cs typeface="Times New Roman"/>
              </a:rPr>
              <a:t>g</a:t>
            </a:r>
            <a:r>
              <a:rPr dirty="0" baseline="-23809" sz="1050" spc="104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(ver 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2.4).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Tahoma"/>
              <a:cs typeface="Tahoma"/>
            </a:endParaRPr>
          </a:p>
          <a:p>
            <a:pPr algn="just" marL="63500" marR="55244">
              <a:lnSpc>
                <a:spcPct val="116100"/>
              </a:lnSpc>
            </a:pPr>
            <a:r>
              <a:rPr dirty="0" sz="1200" spc="-5">
                <a:latin typeface="Tahoma"/>
                <a:cs typeface="Tahoma"/>
              </a:rPr>
              <a:t>El ángulo de </a:t>
            </a:r>
            <a:r>
              <a:rPr dirty="0" sz="1200">
                <a:latin typeface="Tahoma"/>
                <a:cs typeface="Tahoma"/>
              </a:rPr>
              <a:t>conexión </a:t>
            </a:r>
            <a:r>
              <a:rPr dirty="0" sz="1250" spc="-35" i="1">
                <a:latin typeface="Symbol"/>
                <a:cs typeface="Symbol"/>
              </a:rPr>
              <a:t></a:t>
            </a:r>
            <a:r>
              <a:rPr dirty="0" sz="1250" spc="52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en el cual ocurre </a:t>
            </a:r>
            <a:r>
              <a:rPr dirty="0" sz="1200">
                <a:latin typeface="Tahoma"/>
                <a:cs typeface="Tahoma"/>
              </a:rPr>
              <a:t>la falla, </a:t>
            </a:r>
            <a:r>
              <a:rPr dirty="0" sz="1200" spc="-5">
                <a:latin typeface="Tahoma"/>
                <a:cs typeface="Tahoma"/>
              </a:rPr>
              <a:t>el cual </a:t>
            </a:r>
            <a:r>
              <a:rPr dirty="0" sz="1200">
                <a:latin typeface="Tahoma"/>
                <a:cs typeface="Tahoma"/>
              </a:rPr>
              <a:t>provoca la </a:t>
            </a:r>
            <a:r>
              <a:rPr dirty="0" sz="1200" spc="-5">
                <a:latin typeface="Tahoma"/>
                <a:cs typeface="Tahoma"/>
              </a:rPr>
              <a:t>máxima corriente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de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pico</a:t>
            </a:r>
            <a:r>
              <a:rPr dirty="0" sz="1200" spc="-5">
                <a:latin typeface="Tahoma"/>
                <a:cs typeface="Tahoma"/>
              </a:rPr>
              <a:t> Is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(dependiendo de</a:t>
            </a:r>
            <a:r>
              <a:rPr dirty="0" sz="1200" spc="5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carga), puede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calculada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ec.: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3313642" y="7213261"/>
            <a:ext cx="1235710" cy="0"/>
          </a:xfrm>
          <a:custGeom>
            <a:avLst/>
            <a:gdLst/>
            <a:ahLst/>
            <a:cxnLst/>
            <a:rect l="l" t="t" r="r" b="b"/>
            <a:pathLst>
              <a:path w="1235710" h="0">
                <a:moveTo>
                  <a:pt x="0" y="0"/>
                </a:moveTo>
                <a:lnTo>
                  <a:pt x="123567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3548829" y="6976581"/>
            <a:ext cx="762635" cy="2184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55">
                <a:latin typeface="Times New Roman"/>
                <a:cs typeface="Times New Roman"/>
              </a:rPr>
              <a:t>(</a:t>
            </a:r>
            <a:r>
              <a:rPr dirty="0" sz="1250" spc="-30" i="1">
                <a:latin typeface="Symbol"/>
                <a:cs typeface="Symbol"/>
              </a:rPr>
              <a:t></a:t>
            </a:r>
            <a:r>
              <a:rPr dirty="0" sz="1250" spc="-200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k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104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50" spc="-30" i="1">
                <a:latin typeface="Symbol"/>
                <a:cs typeface="Symbol"/>
              </a:rPr>
              <a:t></a:t>
            </a:r>
            <a:r>
              <a:rPr dirty="0" sz="1250" spc="-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11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651129" y="7077919"/>
            <a:ext cx="664210" cy="2184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1250" spc="-35" i="1">
                <a:latin typeface="Symbol"/>
                <a:cs typeface="Symbol"/>
              </a:rPr>
              <a:t></a:t>
            </a:r>
            <a:r>
              <a:rPr dirty="0" sz="1250" spc="-35">
                <a:latin typeface="Times New Roman"/>
                <a:cs typeface="Times New Roman"/>
              </a:rPr>
              <a:t> </a:t>
            </a:r>
            <a:r>
              <a:rPr dirty="0" sz="1250" spc="-12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165">
                <a:latin typeface="Times New Roman"/>
                <a:cs typeface="Times New Roman"/>
              </a:rPr>
              <a:t> </a:t>
            </a:r>
            <a:r>
              <a:rPr dirty="0" baseline="43650" sz="1050" spc="-67">
                <a:latin typeface="Symbol"/>
                <a:cs typeface="Symbol"/>
              </a:rPr>
              <a:t></a:t>
            </a:r>
            <a:r>
              <a:rPr dirty="0" baseline="43650" sz="1050" spc="-7">
                <a:latin typeface="Times New Roman"/>
                <a:cs typeface="Times New Roman"/>
              </a:rPr>
              <a:t>1</a:t>
            </a:r>
            <a:endParaRPr baseline="43650" sz="105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277362" y="7200012"/>
            <a:ext cx="1315085" cy="24257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50800">
              <a:lnSpc>
                <a:spcPts val="1175"/>
              </a:lnSpc>
              <a:spcBef>
                <a:spcPts val="114"/>
              </a:spcBef>
            </a:pP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>
                <a:latin typeface="Times New Roman"/>
                <a:cs typeface="Times New Roman"/>
              </a:rPr>
              <a:t> </a:t>
            </a:r>
            <a:r>
              <a:rPr dirty="0" baseline="43650" sz="1050" spc="2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 spc="-65">
                <a:latin typeface="Times New Roman"/>
                <a:cs typeface="Times New Roman"/>
              </a:rPr>
              <a:t>(</a:t>
            </a:r>
            <a:r>
              <a:rPr dirty="0" sz="1250" spc="-30" i="1">
                <a:latin typeface="Symbol"/>
                <a:cs typeface="Symbol"/>
              </a:rPr>
              <a:t></a:t>
            </a:r>
            <a:r>
              <a:rPr dirty="0" sz="1250">
                <a:latin typeface="Times New Roman"/>
                <a:cs typeface="Times New Roman"/>
              </a:rPr>
              <a:t>  </a:t>
            </a:r>
            <a:r>
              <a:rPr dirty="0" sz="125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50" spc="-30" i="1">
                <a:latin typeface="Symbol"/>
                <a:cs typeface="Symbol"/>
              </a:rPr>
              <a:t></a:t>
            </a:r>
            <a:r>
              <a:rPr dirty="0" sz="1250" spc="-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117475">
              <a:lnSpc>
                <a:spcPts val="515"/>
              </a:lnSpc>
              <a:tabLst>
                <a:tab pos="345440" algn="l"/>
                <a:tab pos="905510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k	b	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708652" y="7086091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3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87983" y="7611871"/>
            <a:ext cx="5965825" cy="1127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5115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Sistema</a:t>
            </a:r>
            <a:r>
              <a:rPr dirty="0" sz="1200" spc="-3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trifásico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Los sistema trifásicos equilibrados pueden representarse por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equivalente como </a:t>
            </a:r>
            <a:r>
              <a:rPr dirty="0" sz="1200" spc="-1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 mostrado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3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2.8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(Esta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simplificación</a:t>
            </a:r>
            <a:r>
              <a:rPr dirty="0" sz="1200" spc="3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también</a:t>
            </a:r>
            <a:r>
              <a:rPr dirty="0" sz="1200" spc="3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válida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3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3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propósito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calcular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variación temporal de las corrientes de cortocircuito para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cortocircuito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trifásico).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6616" y="728624"/>
            <a:ext cx="3167286" cy="177649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6627" y="2564383"/>
            <a:ext cx="5038090" cy="575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3599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 2.8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 equivalente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 trifásico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asumen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fuentes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ideales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(sin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resistencia interna):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02408" y="3348763"/>
            <a:ext cx="182880" cy="161290"/>
            <a:chOff x="3002408" y="3348763"/>
            <a:chExt cx="182880" cy="161290"/>
          </a:xfrm>
        </p:grpSpPr>
        <p:sp>
          <p:nvSpPr>
            <p:cNvPr id="5" name="object 5"/>
            <p:cNvSpPr/>
            <p:nvPr/>
          </p:nvSpPr>
          <p:spPr>
            <a:xfrm>
              <a:off x="3005581" y="3449474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01"/>
                  </a:moveTo>
                  <a:lnTo>
                    <a:pt x="19446" y="0"/>
                  </a:lnTo>
                </a:path>
              </a:pathLst>
            </a:custGeom>
            <a:ln w="63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025028" y="3452646"/>
              <a:ext cx="28575" cy="50800"/>
            </a:xfrm>
            <a:custGeom>
              <a:avLst/>
              <a:gdLst/>
              <a:ahLst/>
              <a:cxnLst/>
              <a:rect l="l" t="t" r="r" b="b"/>
              <a:pathLst>
                <a:path w="28575" h="50800">
                  <a:moveTo>
                    <a:pt x="0" y="0"/>
                  </a:moveTo>
                  <a:lnTo>
                    <a:pt x="28178" y="50750"/>
                  </a:lnTo>
                </a:path>
              </a:pathLst>
            </a:custGeom>
            <a:ln w="12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056381" y="3351938"/>
              <a:ext cx="37465" cy="151765"/>
            </a:xfrm>
            <a:custGeom>
              <a:avLst/>
              <a:gdLst/>
              <a:ahLst/>
              <a:cxnLst/>
              <a:rect l="l" t="t" r="r" b="b"/>
              <a:pathLst>
                <a:path w="37464" h="151764">
                  <a:moveTo>
                    <a:pt x="0" y="151458"/>
                  </a:moveTo>
                  <a:lnTo>
                    <a:pt x="37306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093688" y="3351938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1281" y="0"/>
                  </a:lnTo>
                </a:path>
              </a:pathLst>
            </a:custGeom>
            <a:ln w="63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3000822" y="3611238"/>
            <a:ext cx="182880" cy="161290"/>
            <a:chOff x="3000822" y="3611238"/>
            <a:chExt cx="182880" cy="161290"/>
          </a:xfrm>
        </p:grpSpPr>
        <p:sp>
          <p:nvSpPr>
            <p:cNvPr id="10" name="object 10"/>
            <p:cNvSpPr/>
            <p:nvPr/>
          </p:nvSpPr>
          <p:spPr>
            <a:xfrm>
              <a:off x="3003994" y="3711948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01"/>
                  </a:moveTo>
                  <a:lnTo>
                    <a:pt x="19446" y="0"/>
                  </a:lnTo>
                </a:path>
              </a:pathLst>
            </a:custGeom>
            <a:ln w="63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023441" y="3715120"/>
              <a:ext cx="28575" cy="50800"/>
            </a:xfrm>
            <a:custGeom>
              <a:avLst/>
              <a:gdLst/>
              <a:ahLst/>
              <a:cxnLst/>
              <a:rect l="l" t="t" r="r" b="b"/>
              <a:pathLst>
                <a:path w="28575" h="50800">
                  <a:moveTo>
                    <a:pt x="0" y="0"/>
                  </a:moveTo>
                  <a:lnTo>
                    <a:pt x="28178" y="50750"/>
                  </a:lnTo>
                </a:path>
              </a:pathLst>
            </a:custGeom>
            <a:ln w="12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054795" y="3614412"/>
              <a:ext cx="37465" cy="151765"/>
            </a:xfrm>
            <a:custGeom>
              <a:avLst/>
              <a:gdLst/>
              <a:ahLst/>
              <a:cxnLst/>
              <a:rect l="l" t="t" r="r" b="b"/>
              <a:pathLst>
                <a:path w="37464" h="151764">
                  <a:moveTo>
                    <a:pt x="0" y="151458"/>
                  </a:moveTo>
                  <a:lnTo>
                    <a:pt x="37306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092101" y="3614412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1281" y="0"/>
                  </a:lnTo>
                </a:path>
              </a:pathLst>
            </a:custGeom>
            <a:ln w="63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2989710" y="3874902"/>
            <a:ext cx="182880" cy="161290"/>
            <a:chOff x="2989710" y="3874902"/>
            <a:chExt cx="182880" cy="161290"/>
          </a:xfrm>
        </p:grpSpPr>
        <p:sp>
          <p:nvSpPr>
            <p:cNvPr id="15" name="object 15"/>
            <p:cNvSpPr/>
            <p:nvPr/>
          </p:nvSpPr>
          <p:spPr>
            <a:xfrm>
              <a:off x="2992883" y="3975613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01"/>
                  </a:moveTo>
                  <a:lnTo>
                    <a:pt x="19446" y="0"/>
                  </a:lnTo>
                </a:path>
              </a:pathLst>
            </a:custGeom>
            <a:ln w="63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012330" y="3978784"/>
              <a:ext cx="28575" cy="50800"/>
            </a:xfrm>
            <a:custGeom>
              <a:avLst/>
              <a:gdLst/>
              <a:ahLst/>
              <a:cxnLst/>
              <a:rect l="l" t="t" r="r" b="b"/>
              <a:pathLst>
                <a:path w="28575" h="50800">
                  <a:moveTo>
                    <a:pt x="0" y="0"/>
                  </a:moveTo>
                  <a:lnTo>
                    <a:pt x="28178" y="50750"/>
                  </a:lnTo>
                </a:path>
              </a:pathLst>
            </a:custGeom>
            <a:ln w="12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043683" y="3878077"/>
              <a:ext cx="37465" cy="151765"/>
            </a:xfrm>
            <a:custGeom>
              <a:avLst/>
              <a:gdLst/>
              <a:ahLst/>
              <a:cxnLst/>
              <a:rect l="l" t="t" r="r" b="b"/>
              <a:pathLst>
                <a:path w="37464" h="151764">
                  <a:moveTo>
                    <a:pt x="0" y="151458"/>
                  </a:moveTo>
                  <a:lnTo>
                    <a:pt x="37306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080989" y="3878077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1281" y="0"/>
                  </a:lnTo>
                </a:path>
              </a:pathLst>
            </a:custGeom>
            <a:ln w="63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2639678" y="3252268"/>
            <a:ext cx="1615440" cy="814705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725"/>
              </a:spcBef>
              <a:tabLst>
                <a:tab pos="463550" algn="l"/>
              </a:tabLst>
            </a:pPr>
            <a:r>
              <a:rPr dirty="0" sz="1200" spc="7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r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90">
                <a:latin typeface="Times New Roman"/>
                <a:cs typeface="Times New Roman"/>
              </a:rPr>
              <a:t>2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wt</a:t>
            </a:r>
            <a:endParaRPr sz="1200">
              <a:latin typeface="Times New Roman"/>
              <a:cs typeface="Times New Roman"/>
            </a:endParaRPr>
          </a:p>
          <a:p>
            <a:pPr marL="50800">
              <a:lnSpc>
                <a:spcPts val="390"/>
              </a:lnSpc>
              <a:spcBef>
                <a:spcPts val="630"/>
              </a:spcBef>
              <a:tabLst>
                <a:tab pos="461645" algn="l"/>
              </a:tabLst>
            </a:pPr>
            <a:r>
              <a:rPr dirty="0" sz="1200" spc="8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s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44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90">
                <a:latin typeface="Times New Roman"/>
                <a:cs typeface="Times New Roman"/>
              </a:rPr>
              <a:t>2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55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wt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240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1445260">
              <a:lnSpc>
                <a:spcPts val="415"/>
              </a:lnSpc>
            </a:pPr>
            <a:r>
              <a:rPr dirty="0" sz="700" i="1">
                <a:latin typeface="Times New Roman"/>
                <a:cs typeface="Times New Roman"/>
              </a:rPr>
              <a:t>o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marL="50800">
              <a:lnSpc>
                <a:spcPts val="390"/>
              </a:lnSpc>
              <a:spcBef>
                <a:spcPts val="465"/>
              </a:spcBef>
              <a:tabLst>
                <a:tab pos="450850" algn="l"/>
              </a:tabLst>
            </a:pPr>
            <a:r>
              <a:rPr dirty="0" sz="1200" spc="45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t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90">
                <a:latin typeface="Times New Roman"/>
                <a:cs typeface="Times New Roman"/>
              </a:rPr>
              <a:t>2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55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wt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120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1417955">
              <a:lnSpc>
                <a:spcPts val="415"/>
              </a:lnSpc>
            </a:pPr>
            <a:r>
              <a:rPr dirty="0" sz="700" i="1">
                <a:latin typeface="Times New Roman"/>
                <a:cs typeface="Times New Roman"/>
              </a:rPr>
              <a:t>o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62703" y="3593083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4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6627" y="4284979"/>
            <a:ext cx="844550" cy="39751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pico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120º.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614289" y="4301861"/>
            <a:ext cx="182880" cy="161925"/>
            <a:chOff x="1614289" y="4301861"/>
            <a:chExt cx="182880" cy="161925"/>
          </a:xfrm>
        </p:grpSpPr>
        <p:sp>
          <p:nvSpPr>
            <p:cNvPr id="23" name="object 23"/>
            <p:cNvSpPr/>
            <p:nvPr/>
          </p:nvSpPr>
          <p:spPr>
            <a:xfrm>
              <a:off x="1617471" y="4402962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45"/>
                  </a:moveTo>
                  <a:lnTo>
                    <a:pt x="19446" y="0"/>
                  </a:lnTo>
                </a:path>
              </a:pathLst>
            </a:custGeom>
            <a:ln w="63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636918" y="4406147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5">
                  <a:moveTo>
                    <a:pt x="0" y="0"/>
                  </a:moveTo>
                  <a:lnTo>
                    <a:pt x="28178" y="50948"/>
                  </a:lnTo>
                </a:path>
              </a:pathLst>
            </a:custGeom>
            <a:ln w="12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668271" y="4305045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4" h="152400">
                  <a:moveTo>
                    <a:pt x="0" y="152050"/>
                  </a:moveTo>
                  <a:lnTo>
                    <a:pt x="37306" y="0"/>
                  </a:lnTo>
                </a:path>
              </a:pathLst>
            </a:custGeom>
            <a:ln w="63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705578" y="4305045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1281" y="0"/>
                  </a:lnTo>
                </a:path>
              </a:pathLst>
            </a:custGeom>
            <a:ln w="63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1702415" y="4285180"/>
            <a:ext cx="496760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2</a:t>
            </a:r>
            <a:r>
              <a:rPr dirty="0" sz="1200" spc="-50" i="1">
                <a:latin typeface="Times New Roman"/>
                <a:cs typeface="Times New Roman"/>
              </a:rPr>
              <a:t>U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frecuencia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angular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w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constante: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desplazamiento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55827" y="4799581"/>
            <a:ext cx="6067425" cy="2179320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445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 spc="55" i="1">
                <a:latin typeface="Times New Roman"/>
                <a:cs typeface="Times New Roman"/>
              </a:rPr>
              <a:t>Z</a:t>
            </a:r>
            <a:r>
              <a:rPr dirty="0" baseline="-23809" sz="1050" spc="82" i="1">
                <a:latin typeface="Times New Roman"/>
                <a:cs typeface="Times New Roman"/>
              </a:rPr>
              <a:t>k </a:t>
            </a:r>
            <a:r>
              <a:rPr dirty="0" baseline="-23809" sz="1050" spc="19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k </a:t>
            </a:r>
            <a:r>
              <a:rPr dirty="0" baseline="-23809" sz="1050" spc="15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jX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k</a:t>
            </a:r>
            <a:r>
              <a:rPr dirty="0" baseline="-23809" sz="1050" spc="262" i="1">
                <a:latin typeface="Times New Roman"/>
                <a:cs typeface="Times New Roman"/>
              </a:rPr>
              <a:t> </a:t>
            </a:r>
            <a:r>
              <a:rPr dirty="0" baseline="-23809" sz="1050" spc="27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misma,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fase,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es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lineal</a:t>
            </a:r>
            <a:endParaRPr sz="1200">
              <a:latin typeface="Tahoma"/>
              <a:cs typeface="Tahoma"/>
            </a:endParaRPr>
          </a:p>
          <a:p>
            <a:pPr marL="63500" marR="55880">
              <a:lnSpc>
                <a:spcPct val="102200"/>
              </a:lnSpc>
              <a:spcBef>
                <a:spcPts val="310"/>
              </a:spcBef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todas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R,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T.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Hasta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ocurrencia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t=0,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cumple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que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10" i="1">
                <a:latin typeface="Times New Roman"/>
                <a:cs typeface="Times New Roman"/>
              </a:rPr>
              <a:t>i</a:t>
            </a:r>
            <a:r>
              <a:rPr dirty="0" baseline="-23809" sz="1050" spc="15" i="1">
                <a:latin typeface="Times New Roman"/>
                <a:cs typeface="Times New Roman"/>
              </a:rPr>
              <a:t>Rk </a:t>
            </a:r>
            <a:r>
              <a:rPr dirty="0" baseline="-23809" sz="1050" spc="26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 i="1">
                <a:latin typeface="Times New Roman"/>
                <a:cs typeface="Times New Roman"/>
              </a:rPr>
              <a:t>i</a:t>
            </a:r>
            <a:r>
              <a:rPr dirty="0" baseline="-23809" sz="1050" spc="15" i="1">
                <a:latin typeface="Times New Roman"/>
                <a:cs typeface="Times New Roman"/>
              </a:rPr>
              <a:t>Sk </a:t>
            </a:r>
            <a:r>
              <a:rPr dirty="0" baseline="-23809" sz="1050" spc="27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i</a:t>
            </a:r>
            <a:r>
              <a:rPr dirty="0" baseline="-23809" sz="1050" spc="-15" i="1">
                <a:latin typeface="Times New Roman"/>
                <a:cs typeface="Times New Roman"/>
              </a:rPr>
              <a:t>Tk</a:t>
            </a:r>
            <a:r>
              <a:rPr dirty="0" baseline="-23809" sz="1050" spc="55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0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produce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simultáneamente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endParaRPr sz="12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  <a:spcBef>
                <a:spcPts val="340"/>
              </a:spcBef>
            </a:pPr>
            <a:r>
              <a:rPr dirty="0" sz="1200" spc="-5">
                <a:latin typeface="Tahoma"/>
                <a:cs typeface="Tahoma"/>
              </a:rPr>
              <a:t>fases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medio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interruptores, sin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resistencia.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63500" marR="55244">
              <a:lnSpc>
                <a:spcPct val="1006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simetría cíclica.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centros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 tienen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mismo potencial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siempre,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pueden ser vinculados sin afectar el flujo de corriente. Para establecer 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ecuaciones para las </a:t>
            </a:r>
            <a:r>
              <a:rPr dirty="0" sz="1200">
                <a:latin typeface="Tahoma"/>
                <a:cs typeface="Tahoma"/>
              </a:rPr>
              <a:t>tres </a:t>
            </a:r>
            <a:r>
              <a:rPr dirty="0" sz="1200" spc="-5">
                <a:latin typeface="Tahoma"/>
                <a:cs typeface="Tahoma"/>
              </a:rPr>
              <a:t>corrientes de cortocircuito es posible dividir el sistema trifásico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tres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monofásicos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(mostrados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líneas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punto en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2.8).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dadas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ecuaciones: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507571" y="7183390"/>
            <a:ext cx="221615" cy="174625"/>
            <a:chOff x="1507571" y="7183390"/>
            <a:chExt cx="221615" cy="174625"/>
          </a:xfrm>
        </p:grpSpPr>
        <p:sp>
          <p:nvSpPr>
            <p:cNvPr id="30" name="object 30"/>
            <p:cNvSpPr/>
            <p:nvPr/>
          </p:nvSpPr>
          <p:spPr>
            <a:xfrm>
              <a:off x="1511098" y="7292337"/>
              <a:ext cx="24130" cy="12065"/>
            </a:xfrm>
            <a:custGeom>
              <a:avLst/>
              <a:gdLst/>
              <a:ahLst/>
              <a:cxnLst/>
              <a:rect l="l" t="t" r="r" b="b"/>
              <a:pathLst>
                <a:path w="24130" h="12065">
                  <a:moveTo>
                    <a:pt x="0" y="11964"/>
                  </a:moveTo>
                  <a:lnTo>
                    <a:pt x="23634" y="0"/>
                  </a:lnTo>
                </a:path>
              </a:pathLst>
            </a:custGeom>
            <a:ln w="70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534732" y="7295756"/>
              <a:ext cx="34290" cy="55244"/>
            </a:xfrm>
            <a:custGeom>
              <a:avLst/>
              <a:gdLst/>
              <a:ahLst/>
              <a:cxnLst/>
              <a:rect l="l" t="t" r="r" b="b"/>
              <a:pathLst>
                <a:path w="34290" h="55245">
                  <a:moveTo>
                    <a:pt x="0" y="0"/>
                  </a:moveTo>
                  <a:lnTo>
                    <a:pt x="34245" y="54694"/>
                  </a:lnTo>
                </a:path>
              </a:pathLst>
            </a:custGeom>
            <a:ln w="149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572837" y="7187223"/>
              <a:ext cx="45720" cy="163830"/>
            </a:xfrm>
            <a:custGeom>
              <a:avLst/>
              <a:gdLst/>
              <a:ahLst/>
              <a:cxnLst/>
              <a:rect l="l" t="t" r="r" b="b"/>
              <a:pathLst>
                <a:path w="45719" h="163829">
                  <a:moveTo>
                    <a:pt x="0" y="163228"/>
                  </a:moveTo>
                  <a:lnTo>
                    <a:pt x="45339" y="0"/>
                  </a:lnTo>
                </a:path>
              </a:pathLst>
            </a:custGeom>
            <a:ln w="76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618176" y="7187224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 h="0">
                  <a:moveTo>
                    <a:pt x="0" y="0"/>
                  </a:moveTo>
                  <a:lnTo>
                    <a:pt x="110936" y="0"/>
                  </a:lnTo>
                </a:path>
              </a:pathLst>
            </a:custGeom>
            <a:ln w="6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" name="object 34"/>
          <p:cNvGrpSpPr/>
          <p:nvPr/>
        </p:nvGrpSpPr>
        <p:grpSpPr>
          <a:xfrm>
            <a:off x="1494548" y="7470965"/>
            <a:ext cx="221615" cy="174625"/>
            <a:chOff x="1494548" y="7470965"/>
            <a:chExt cx="221615" cy="174625"/>
          </a:xfrm>
        </p:grpSpPr>
        <p:sp>
          <p:nvSpPr>
            <p:cNvPr id="35" name="object 35"/>
            <p:cNvSpPr/>
            <p:nvPr/>
          </p:nvSpPr>
          <p:spPr>
            <a:xfrm>
              <a:off x="1498075" y="7579913"/>
              <a:ext cx="24130" cy="12065"/>
            </a:xfrm>
            <a:custGeom>
              <a:avLst/>
              <a:gdLst/>
              <a:ahLst/>
              <a:cxnLst/>
              <a:rect l="l" t="t" r="r" b="b"/>
              <a:pathLst>
                <a:path w="24130" h="12065">
                  <a:moveTo>
                    <a:pt x="0" y="11964"/>
                  </a:moveTo>
                  <a:lnTo>
                    <a:pt x="23634" y="0"/>
                  </a:lnTo>
                </a:path>
              </a:pathLst>
            </a:custGeom>
            <a:ln w="70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521709" y="7583332"/>
              <a:ext cx="34290" cy="55244"/>
            </a:xfrm>
            <a:custGeom>
              <a:avLst/>
              <a:gdLst/>
              <a:ahLst/>
              <a:cxnLst/>
              <a:rect l="l" t="t" r="r" b="b"/>
              <a:pathLst>
                <a:path w="34290" h="55245">
                  <a:moveTo>
                    <a:pt x="0" y="0"/>
                  </a:moveTo>
                  <a:lnTo>
                    <a:pt x="34245" y="54694"/>
                  </a:lnTo>
                </a:path>
              </a:pathLst>
            </a:custGeom>
            <a:ln w="149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1559813" y="7474799"/>
              <a:ext cx="45720" cy="163830"/>
            </a:xfrm>
            <a:custGeom>
              <a:avLst/>
              <a:gdLst/>
              <a:ahLst/>
              <a:cxnLst/>
              <a:rect l="l" t="t" r="r" b="b"/>
              <a:pathLst>
                <a:path w="45719" h="163829">
                  <a:moveTo>
                    <a:pt x="0" y="163228"/>
                  </a:moveTo>
                  <a:lnTo>
                    <a:pt x="45339" y="0"/>
                  </a:lnTo>
                </a:path>
              </a:pathLst>
            </a:custGeom>
            <a:ln w="76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605153" y="7474799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 h="0">
                  <a:moveTo>
                    <a:pt x="0" y="0"/>
                  </a:moveTo>
                  <a:lnTo>
                    <a:pt x="110936" y="0"/>
                  </a:lnTo>
                </a:path>
              </a:pathLst>
            </a:custGeom>
            <a:ln w="6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9" name="object 39"/>
          <p:cNvGrpSpPr/>
          <p:nvPr/>
        </p:nvGrpSpPr>
        <p:grpSpPr>
          <a:xfrm>
            <a:off x="1493101" y="7758541"/>
            <a:ext cx="221615" cy="174625"/>
            <a:chOff x="1493101" y="7758541"/>
            <a:chExt cx="221615" cy="174625"/>
          </a:xfrm>
        </p:grpSpPr>
        <p:sp>
          <p:nvSpPr>
            <p:cNvPr id="40" name="object 40"/>
            <p:cNvSpPr/>
            <p:nvPr/>
          </p:nvSpPr>
          <p:spPr>
            <a:xfrm>
              <a:off x="1496628" y="7867488"/>
              <a:ext cx="24130" cy="12065"/>
            </a:xfrm>
            <a:custGeom>
              <a:avLst/>
              <a:gdLst/>
              <a:ahLst/>
              <a:cxnLst/>
              <a:rect l="l" t="t" r="r" b="b"/>
              <a:pathLst>
                <a:path w="24130" h="12065">
                  <a:moveTo>
                    <a:pt x="0" y="11964"/>
                  </a:moveTo>
                  <a:lnTo>
                    <a:pt x="23634" y="0"/>
                  </a:lnTo>
                </a:path>
              </a:pathLst>
            </a:custGeom>
            <a:ln w="70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520262" y="7870907"/>
              <a:ext cx="34290" cy="55244"/>
            </a:xfrm>
            <a:custGeom>
              <a:avLst/>
              <a:gdLst/>
              <a:ahLst/>
              <a:cxnLst/>
              <a:rect l="l" t="t" r="r" b="b"/>
              <a:pathLst>
                <a:path w="34290" h="55245">
                  <a:moveTo>
                    <a:pt x="0" y="0"/>
                  </a:moveTo>
                  <a:lnTo>
                    <a:pt x="34245" y="54694"/>
                  </a:lnTo>
                </a:path>
              </a:pathLst>
            </a:custGeom>
            <a:ln w="149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1558366" y="7762374"/>
              <a:ext cx="45720" cy="163830"/>
            </a:xfrm>
            <a:custGeom>
              <a:avLst/>
              <a:gdLst/>
              <a:ahLst/>
              <a:cxnLst/>
              <a:rect l="l" t="t" r="r" b="b"/>
              <a:pathLst>
                <a:path w="45719" h="163829">
                  <a:moveTo>
                    <a:pt x="0" y="163228"/>
                  </a:moveTo>
                  <a:lnTo>
                    <a:pt x="45339" y="0"/>
                  </a:lnTo>
                </a:path>
              </a:pathLst>
            </a:custGeom>
            <a:ln w="76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603706" y="7762375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 h="0">
                  <a:moveTo>
                    <a:pt x="0" y="0"/>
                  </a:moveTo>
                  <a:lnTo>
                    <a:pt x="110936" y="0"/>
                  </a:lnTo>
                </a:path>
              </a:pathLst>
            </a:custGeom>
            <a:ln w="6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5715139" y="7594274"/>
            <a:ext cx="86360" cy="3981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450" spc="-340">
                <a:latin typeface="Symbol"/>
                <a:cs typeface="Symbol"/>
              </a:rPr>
              <a:t>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12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331743" y="7742114"/>
            <a:ext cx="290830" cy="222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300" spc="15">
                <a:latin typeface="Times New Roman"/>
                <a:cs typeface="Times New Roman"/>
              </a:rPr>
              <a:t>sin(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353412" y="7454490"/>
            <a:ext cx="290830" cy="222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300" spc="15">
                <a:latin typeface="Times New Roman"/>
                <a:cs typeface="Times New Roman"/>
              </a:rPr>
              <a:t>sin(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785760" y="7736979"/>
            <a:ext cx="78740" cy="255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dirty="0" sz="750" spc="40">
                <a:latin typeface="Times New Roman"/>
                <a:cs typeface="Times New Roman"/>
              </a:rPr>
              <a:t>"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750" spc="40" i="1">
                <a:latin typeface="Times New Roman"/>
                <a:cs typeface="Times New Roman"/>
              </a:rPr>
              <a:t>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796347" y="7449368"/>
            <a:ext cx="6985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40">
                <a:latin typeface="Times New Roman"/>
                <a:cs typeface="Times New Roman"/>
              </a:rPr>
              <a:t>"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809420" y="7161756"/>
            <a:ext cx="6985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40">
                <a:latin typeface="Times New Roman"/>
                <a:cs typeface="Times New Roman"/>
              </a:rPr>
              <a:t>"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564656" y="7851354"/>
            <a:ext cx="7366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40" i="1">
                <a:latin typeface="Times New Roman"/>
                <a:cs typeface="Times New Roman"/>
              </a:rPr>
              <a:t>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193767" y="7736884"/>
            <a:ext cx="8001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50" i="1">
                <a:latin typeface="Times New Roman"/>
                <a:cs typeface="Times New Roman"/>
              </a:rPr>
              <a:t>o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503214" y="7851450"/>
            <a:ext cx="7366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40" i="1">
                <a:latin typeface="Times New Roman"/>
                <a:cs typeface="Times New Roman"/>
              </a:rPr>
              <a:t>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132325" y="7736979"/>
            <a:ext cx="8001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50" i="1">
                <a:latin typeface="Times New Roman"/>
                <a:cs typeface="Times New Roman"/>
              </a:rPr>
              <a:t>o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135597" y="7851450"/>
            <a:ext cx="13398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50" i="1">
                <a:latin typeface="Times New Roman"/>
                <a:cs typeface="Times New Roman"/>
              </a:rPr>
              <a:t>Tk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85898" y="7742124"/>
            <a:ext cx="706120" cy="222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52729" algn="l"/>
                <a:tab pos="528955" algn="l"/>
              </a:tabLst>
            </a:pPr>
            <a:r>
              <a:rPr dirty="0" sz="1300" spc="40" i="1">
                <a:latin typeface="Times New Roman"/>
                <a:cs typeface="Times New Roman"/>
              </a:rPr>
              <a:t>i</a:t>
            </a:r>
            <a:r>
              <a:rPr dirty="0" sz="1300" spc="40" i="1">
                <a:latin typeface="Times New Roman"/>
                <a:cs typeface="Times New Roman"/>
              </a:rPr>
              <a:t>	</a:t>
            </a:r>
            <a:r>
              <a:rPr dirty="0" sz="1300" spc="85">
                <a:latin typeface="Symbol"/>
                <a:cs typeface="Symbol"/>
              </a:rPr>
              <a:t></a:t>
            </a:r>
            <a:r>
              <a:rPr dirty="0" sz="1300" spc="85">
                <a:latin typeface="Times New Roman"/>
                <a:cs typeface="Times New Roman"/>
              </a:rPr>
              <a:t>	</a:t>
            </a:r>
            <a:r>
              <a:rPr dirty="0" sz="1300" spc="150">
                <a:latin typeface="Times New Roman"/>
                <a:cs typeface="Times New Roman"/>
              </a:rPr>
              <a:t>2</a:t>
            </a:r>
            <a:r>
              <a:rPr dirty="0" sz="1300" spc="50" i="1"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606574" y="7563934"/>
            <a:ext cx="7366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40" i="1">
                <a:latin typeface="Times New Roman"/>
                <a:cs typeface="Times New Roman"/>
              </a:rPr>
              <a:t>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235685" y="7449463"/>
            <a:ext cx="8001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50" i="1">
                <a:latin typeface="Times New Roman"/>
                <a:cs typeface="Times New Roman"/>
              </a:rPr>
              <a:t>o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524929" y="7564029"/>
            <a:ext cx="7366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40" i="1">
                <a:latin typeface="Times New Roman"/>
                <a:cs typeface="Times New Roman"/>
              </a:rPr>
              <a:t>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154040" y="7449559"/>
            <a:ext cx="8001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50" i="1">
                <a:latin typeface="Times New Roman"/>
                <a:cs typeface="Times New Roman"/>
              </a:rPr>
              <a:t>o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787164" y="7564029"/>
            <a:ext cx="7366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40" i="1">
                <a:latin typeface="Times New Roman"/>
                <a:cs typeface="Times New Roman"/>
              </a:rPr>
              <a:t>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143808" y="7564029"/>
            <a:ext cx="12763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45" i="1">
                <a:latin typeface="Times New Roman"/>
                <a:cs typeface="Times New Roman"/>
              </a:rPr>
              <a:t>Sk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800237" y="7276513"/>
            <a:ext cx="279717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2055" algn="l"/>
                <a:tab pos="2736215" algn="l"/>
              </a:tabLst>
            </a:pPr>
            <a:r>
              <a:rPr dirty="0" sz="750" spc="40" i="1">
                <a:latin typeface="Times New Roman"/>
                <a:cs typeface="Times New Roman"/>
              </a:rPr>
              <a:t>k</a:t>
            </a:r>
            <a:r>
              <a:rPr dirty="0" sz="750" spc="40" i="1">
                <a:latin typeface="Times New Roman"/>
                <a:cs typeface="Times New Roman"/>
              </a:rPr>
              <a:t>	</a:t>
            </a:r>
            <a:r>
              <a:rPr dirty="0" sz="750" spc="40" i="1">
                <a:latin typeface="Times New Roman"/>
                <a:cs typeface="Times New Roman"/>
              </a:rPr>
              <a:t>k</a:t>
            </a:r>
            <a:r>
              <a:rPr dirty="0" sz="750" spc="40" i="1">
                <a:latin typeface="Times New Roman"/>
                <a:cs typeface="Times New Roman"/>
              </a:rPr>
              <a:t>	</a:t>
            </a:r>
            <a:r>
              <a:rPr dirty="0" sz="750" spc="40" i="1">
                <a:latin typeface="Times New Roman"/>
                <a:cs typeface="Times New Roman"/>
              </a:rPr>
              <a:t>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145320" y="7276513"/>
            <a:ext cx="13970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50" i="1">
                <a:latin typeface="Times New Roman"/>
                <a:cs typeface="Times New Roman"/>
              </a:rPr>
              <a:t>Rk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187155" y="7771604"/>
            <a:ext cx="64135" cy="107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50" i="1">
                <a:latin typeface="Times New Roman"/>
                <a:cs typeface="Times New Roman"/>
              </a:rPr>
              <a:t>g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208840" y="7484060"/>
            <a:ext cx="64135" cy="107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50" i="1">
                <a:latin typeface="Times New Roman"/>
                <a:cs typeface="Times New Roman"/>
              </a:rPr>
              <a:t>g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673981" y="7196514"/>
            <a:ext cx="64135" cy="107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50" i="1">
                <a:latin typeface="Times New Roman"/>
                <a:cs typeface="Times New Roman"/>
              </a:rPr>
              <a:t>g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589344" y="7730895"/>
            <a:ext cx="1146810" cy="2362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734060" algn="l"/>
              </a:tabLst>
            </a:pPr>
            <a:r>
              <a:rPr dirty="0" sz="1350" spc="70" i="1">
                <a:latin typeface="Symbol"/>
                <a:cs typeface="Symbol"/>
              </a:rPr>
              <a:t>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 spc="-150">
                <a:latin typeface="Times New Roman"/>
                <a:cs typeface="Times New Roman"/>
              </a:rPr>
              <a:t> </a:t>
            </a:r>
            <a:r>
              <a:rPr dirty="0" sz="1300" spc="85">
                <a:latin typeface="Symbol"/>
                <a:cs typeface="Symbol"/>
              </a:rPr>
              <a:t></a:t>
            </a:r>
            <a:r>
              <a:rPr dirty="0" sz="1300" spc="-170">
                <a:latin typeface="Times New Roman"/>
                <a:cs typeface="Times New Roman"/>
              </a:rPr>
              <a:t> </a:t>
            </a:r>
            <a:r>
              <a:rPr dirty="0" sz="1300" spc="75">
                <a:latin typeface="Times New Roman"/>
                <a:cs typeface="Times New Roman"/>
              </a:rPr>
              <a:t>120</a:t>
            </a:r>
            <a:r>
              <a:rPr dirty="0" sz="1300">
                <a:latin typeface="Times New Roman"/>
                <a:cs typeface="Times New Roman"/>
              </a:rPr>
              <a:t>	</a:t>
            </a:r>
            <a:r>
              <a:rPr dirty="0" sz="1300" spc="85">
                <a:latin typeface="Symbol"/>
                <a:cs typeface="Symbol"/>
              </a:rPr>
              <a:t></a:t>
            </a:r>
            <a:r>
              <a:rPr dirty="0" sz="1300" spc="-150">
                <a:latin typeface="Times New Roman"/>
                <a:cs typeface="Times New Roman"/>
              </a:rPr>
              <a:t> </a:t>
            </a:r>
            <a:r>
              <a:rPr dirty="0" sz="1350" spc="65" i="1">
                <a:latin typeface="Symbol"/>
                <a:cs typeface="Symbol"/>
              </a:rPr>
              <a:t>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00" spc="50">
                <a:latin typeface="Times New Roman"/>
                <a:cs typeface="Times New Roman"/>
              </a:rPr>
              <a:t>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868237" y="7595983"/>
            <a:ext cx="2061210" cy="3981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393825" algn="l"/>
              </a:tabLst>
            </a:pPr>
            <a:r>
              <a:rPr dirty="0" sz="2450" spc="-550">
                <a:latin typeface="Symbol"/>
                <a:cs typeface="Symbol"/>
              </a:rPr>
              <a:t></a:t>
            </a:r>
            <a:r>
              <a:rPr dirty="0" sz="1300" spc="55">
                <a:latin typeface="Times New Roman"/>
                <a:cs typeface="Times New Roman"/>
              </a:rPr>
              <a:t>s</a:t>
            </a:r>
            <a:r>
              <a:rPr dirty="0" sz="1300" spc="40">
                <a:latin typeface="Times New Roman"/>
                <a:cs typeface="Times New Roman"/>
              </a:rPr>
              <a:t>i</a:t>
            </a:r>
            <a:r>
              <a:rPr dirty="0" sz="1300" spc="75">
                <a:latin typeface="Times New Roman"/>
                <a:cs typeface="Times New Roman"/>
              </a:rPr>
              <a:t>n</a:t>
            </a:r>
            <a:r>
              <a:rPr dirty="0" sz="1300" spc="114">
                <a:latin typeface="Times New Roman"/>
                <a:cs typeface="Times New Roman"/>
              </a:rPr>
              <a:t>(</a:t>
            </a:r>
            <a:r>
              <a:rPr dirty="0" sz="1300" spc="70" i="1">
                <a:latin typeface="Times New Roman"/>
                <a:cs typeface="Times New Roman"/>
              </a:rPr>
              <a:t>wt</a:t>
            </a:r>
            <a:r>
              <a:rPr dirty="0" sz="1300" spc="50" i="1">
                <a:latin typeface="Times New Roman"/>
                <a:cs typeface="Times New Roman"/>
              </a:rPr>
              <a:t> </a:t>
            </a:r>
            <a:r>
              <a:rPr dirty="0" sz="1300" spc="195">
                <a:latin typeface="Symbol"/>
                <a:cs typeface="Symbol"/>
              </a:rPr>
              <a:t></a:t>
            </a:r>
            <a:r>
              <a:rPr dirty="0" sz="1350" spc="70" i="1">
                <a:latin typeface="Symbol"/>
                <a:cs typeface="Symbol"/>
              </a:rPr>
              <a:t>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-150">
                <a:latin typeface="Times New Roman"/>
                <a:cs typeface="Times New Roman"/>
              </a:rPr>
              <a:t> </a:t>
            </a:r>
            <a:r>
              <a:rPr dirty="0" sz="1300" spc="85">
                <a:latin typeface="Symbol"/>
                <a:cs typeface="Symbol"/>
              </a:rPr>
              <a:t></a:t>
            </a:r>
            <a:r>
              <a:rPr dirty="0" sz="1300" spc="-175">
                <a:latin typeface="Times New Roman"/>
                <a:cs typeface="Times New Roman"/>
              </a:rPr>
              <a:t> </a:t>
            </a:r>
            <a:r>
              <a:rPr dirty="0" sz="1300" spc="75">
                <a:latin typeface="Times New Roman"/>
                <a:cs typeface="Times New Roman"/>
              </a:rPr>
              <a:t>120</a:t>
            </a:r>
            <a:r>
              <a:rPr dirty="0" sz="1300">
                <a:latin typeface="Times New Roman"/>
                <a:cs typeface="Times New Roman"/>
              </a:rPr>
              <a:t>	</a:t>
            </a:r>
            <a:r>
              <a:rPr dirty="0" sz="1300" spc="85">
                <a:latin typeface="Symbol"/>
                <a:cs typeface="Symbol"/>
              </a:rPr>
              <a:t></a:t>
            </a:r>
            <a:r>
              <a:rPr dirty="0" sz="1300" spc="-150">
                <a:latin typeface="Times New Roman"/>
                <a:cs typeface="Times New Roman"/>
              </a:rPr>
              <a:t> </a:t>
            </a:r>
            <a:r>
              <a:rPr dirty="0" sz="1350" spc="65" i="1">
                <a:latin typeface="Symbol"/>
                <a:cs typeface="Symbol"/>
              </a:rPr>
              <a:t>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00" spc="50">
                <a:latin typeface="Times New Roman"/>
                <a:cs typeface="Times New Roman"/>
              </a:rPr>
              <a:t>)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 spc="85">
                <a:latin typeface="Symbol"/>
                <a:cs typeface="Symbol"/>
              </a:rPr>
              <a:t>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 spc="70" i="1">
                <a:latin typeface="Times New Roman"/>
                <a:cs typeface="Times New Roman"/>
              </a:rPr>
              <a:t>e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611074" y="7308371"/>
            <a:ext cx="1232535" cy="3981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54380" algn="l"/>
              </a:tabLst>
            </a:pPr>
            <a:r>
              <a:rPr dirty="0" sz="1350" spc="70" i="1">
                <a:latin typeface="Symbol"/>
                <a:cs typeface="Symbol"/>
              </a:rPr>
              <a:t>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 spc="-150">
                <a:latin typeface="Times New Roman"/>
                <a:cs typeface="Times New Roman"/>
              </a:rPr>
              <a:t> </a:t>
            </a:r>
            <a:r>
              <a:rPr dirty="0" sz="1300" spc="85">
                <a:latin typeface="Symbol"/>
                <a:cs typeface="Symbol"/>
              </a:rPr>
              <a:t>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75">
                <a:latin typeface="Times New Roman"/>
                <a:cs typeface="Times New Roman"/>
              </a:rPr>
              <a:t>240</a:t>
            </a:r>
            <a:r>
              <a:rPr dirty="0" sz="1300">
                <a:latin typeface="Times New Roman"/>
                <a:cs typeface="Times New Roman"/>
              </a:rPr>
              <a:t>	</a:t>
            </a:r>
            <a:r>
              <a:rPr dirty="0" sz="1300" spc="85">
                <a:latin typeface="Symbol"/>
                <a:cs typeface="Symbol"/>
              </a:rPr>
              <a:t></a:t>
            </a:r>
            <a:r>
              <a:rPr dirty="0" sz="1300" spc="-150">
                <a:latin typeface="Times New Roman"/>
                <a:cs typeface="Times New Roman"/>
              </a:rPr>
              <a:t> </a:t>
            </a:r>
            <a:r>
              <a:rPr dirty="0" sz="1350" spc="65" i="1">
                <a:latin typeface="Symbol"/>
                <a:cs typeface="Symbol"/>
              </a:rPr>
              <a:t>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00" spc="85">
                <a:latin typeface="Times New Roman"/>
                <a:cs typeface="Times New Roman"/>
              </a:rPr>
              <a:t>)</a:t>
            </a:r>
            <a:r>
              <a:rPr dirty="0" sz="2450" spc="-340">
                <a:latin typeface="Symbol"/>
                <a:cs typeface="Symbol"/>
              </a:rPr>
              <a:t>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085898" y="7308370"/>
            <a:ext cx="2865120" cy="3981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54635" algn="l"/>
                <a:tab pos="530225" algn="l"/>
                <a:tab pos="2197735" algn="l"/>
              </a:tabLst>
            </a:pPr>
            <a:r>
              <a:rPr dirty="0" sz="1300" spc="40" i="1">
                <a:latin typeface="Times New Roman"/>
                <a:cs typeface="Times New Roman"/>
              </a:rPr>
              <a:t>i</a:t>
            </a:r>
            <a:r>
              <a:rPr dirty="0" sz="1300" spc="40" i="1">
                <a:latin typeface="Times New Roman"/>
                <a:cs typeface="Times New Roman"/>
              </a:rPr>
              <a:t>	</a:t>
            </a:r>
            <a:r>
              <a:rPr dirty="0" sz="1300" spc="85">
                <a:latin typeface="Symbol"/>
                <a:cs typeface="Symbol"/>
              </a:rPr>
              <a:t></a:t>
            </a:r>
            <a:r>
              <a:rPr dirty="0" sz="1300" spc="85">
                <a:latin typeface="Times New Roman"/>
                <a:cs typeface="Times New Roman"/>
              </a:rPr>
              <a:t>	</a:t>
            </a:r>
            <a:r>
              <a:rPr dirty="0" sz="1300" spc="150">
                <a:latin typeface="Times New Roman"/>
                <a:cs typeface="Times New Roman"/>
              </a:rPr>
              <a:t>2</a:t>
            </a:r>
            <a:r>
              <a:rPr dirty="0" sz="1300" spc="50" i="1">
                <a:latin typeface="Times New Roman"/>
                <a:cs typeface="Times New Roman"/>
              </a:rPr>
              <a:t>I</a:t>
            </a:r>
            <a:r>
              <a:rPr dirty="0" sz="1300" i="1">
                <a:latin typeface="Times New Roman"/>
                <a:cs typeface="Times New Roman"/>
              </a:rPr>
              <a:t> </a:t>
            </a:r>
            <a:r>
              <a:rPr dirty="0" sz="1300" spc="150" i="1">
                <a:latin typeface="Times New Roman"/>
                <a:cs typeface="Times New Roman"/>
              </a:rPr>
              <a:t> </a:t>
            </a:r>
            <a:r>
              <a:rPr dirty="0" sz="2450" spc="-550">
                <a:latin typeface="Symbol"/>
                <a:cs typeface="Symbol"/>
              </a:rPr>
              <a:t></a:t>
            </a:r>
            <a:r>
              <a:rPr dirty="0" sz="1300" spc="55">
                <a:latin typeface="Times New Roman"/>
                <a:cs typeface="Times New Roman"/>
              </a:rPr>
              <a:t>s</a:t>
            </a:r>
            <a:r>
              <a:rPr dirty="0" sz="1300" spc="40">
                <a:latin typeface="Times New Roman"/>
                <a:cs typeface="Times New Roman"/>
              </a:rPr>
              <a:t>i</a:t>
            </a:r>
            <a:r>
              <a:rPr dirty="0" sz="1300" spc="75">
                <a:latin typeface="Times New Roman"/>
                <a:cs typeface="Times New Roman"/>
              </a:rPr>
              <a:t>n</a:t>
            </a:r>
            <a:r>
              <a:rPr dirty="0" sz="1300" spc="114">
                <a:latin typeface="Times New Roman"/>
                <a:cs typeface="Times New Roman"/>
              </a:rPr>
              <a:t>(</a:t>
            </a:r>
            <a:r>
              <a:rPr dirty="0" sz="1300" spc="70" i="1">
                <a:latin typeface="Times New Roman"/>
                <a:cs typeface="Times New Roman"/>
              </a:rPr>
              <a:t>wt</a:t>
            </a:r>
            <a:r>
              <a:rPr dirty="0" sz="1300" spc="50" i="1">
                <a:latin typeface="Times New Roman"/>
                <a:cs typeface="Times New Roman"/>
              </a:rPr>
              <a:t> </a:t>
            </a:r>
            <a:r>
              <a:rPr dirty="0" sz="1300" spc="190">
                <a:latin typeface="Symbol"/>
                <a:cs typeface="Symbol"/>
              </a:rPr>
              <a:t></a:t>
            </a:r>
            <a:r>
              <a:rPr dirty="0" sz="1350" spc="70" i="1">
                <a:latin typeface="Symbol"/>
                <a:cs typeface="Symbol"/>
              </a:rPr>
              <a:t>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-150">
                <a:latin typeface="Times New Roman"/>
                <a:cs typeface="Times New Roman"/>
              </a:rPr>
              <a:t> </a:t>
            </a:r>
            <a:r>
              <a:rPr dirty="0" sz="1300" spc="85">
                <a:latin typeface="Symbol"/>
                <a:cs typeface="Symbol"/>
              </a:rPr>
              <a:t>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75">
                <a:latin typeface="Times New Roman"/>
                <a:cs typeface="Times New Roman"/>
              </a:rPr>
              <a:t>240</a:t>
            </a:r>
            <a:r>
              <a:rPr dirty="0" sz="1300">
                <a:latin typeface="Times New Roman"/>
                <a:cs typeface="Times New Roman"/>
              </a:rPr>
              <a:t>	</a:t>
            </a:r>
            <a:r>
              <a:rPr dirty="0" sz="1300" spc="85">
                <a:latin typeface="Symbol"/>
                <a:cs typeface="Symbol"/>
              </a:rPr>
              <a:t></a:t>
            </a:r>
            <a:r>
              <a:rPr dirty="0" sz="1300" spc="-150">
                <a:latin typeface="Times New Roman"/>
                <a:cs typeface="Times New Roman"/>
              </a:rPr>
              <a:t> </a:t>
            </a:r>
            <a:r>
              <a:rPr dirty="0" sz="1350" spc="65" i="1">
                <a:latin typeface="Symbol"/>
                <a:cs typeface="Symbol"/>
              </a:rPr>
              <a:t>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00" spc="50">
                <a:latin typeface="Times New Roman"/>
                <a:cs typeface="Times New Roman"/>
              </a:rPr>
              <a:t>)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 spc="85">
                <a:latin typeface="Symbol"/>
                <a:cs typeface="Symbol"/>
              </a:rPr>
              <a:t></a:t>
            </a:r>
            <a:r>
              <a:rPr dirty="0" sz="1300" spc="-60">
                <a:latin typeface="Times New Roman"/>
                <a:cs typeface="Times New Roman"/>
              </a:rPr>
              <a:t> </a:t>
            </a:r>
            <a:r>
              <a:rPr dirty="0" sz="1300" spc="70" i="1">
                <a:latin typeface="Times New Roman"/>
                <a:cs typeface="Times New Roman"/>
              </a:rPr>
              <a:t>e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074013" y="7166866"/>
            <a:ext cx="1035685" cy="222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56920" algn="l"/>
              </a:tabLst>
            </a:pPr>
            <a:r>
              <a:rPr dirty="0" sz="1300" spc="50">
                <a:latin typeface="Times New Roman"/>
                <a:cs typeface="Times New Roman"/>
              </a:rPr>
              <a:t>)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 spc="85">
                <a:latin typeface="Symbol"/>
                <a:cs typeface="Symbol"/>
              </a:rPr>
              <a:t></a:t>
            </a:r>
            <a:r>
              <a:rPr dirty="0" sz="1300" spc="-60">
                <a:latin typeface="Times New Roman"/>
                <a:cs typeface="Times New Roman"/>
              </a:rPr>
              <a:t> </a:t>
            </a:r>
            <a:r>
              <a:rPr dirty="0" sz="1300" spc="70" i="1">
                <a:latin typeface="Times New Roman"/>
                <a:cs typeface="Times New Roman"/>
              </a:rPr>
              <a:t>e	</a:t>
            </a:r>
            <a:r>
              <a:rPr dirty="0" sz="1300" spc="15">
                <a:latin typeface="Times New Roman"/>
                <a:cs typeface="Times New Roman"/>
              </a:rPr>
              <a:t>sin(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917406" y="7155636"/>
            <a:ext cx="1080770" cy="2362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300" spc="55">
                <a:latin typeface="Times New Roman"/>
                <a:cs typeface="Times New Roman"/>
              </a:rPr>
              <a:t>s</a:t>
            </a:r>
            <a:r>
              <a:rPr dirty="0" sz="1300" spc="40">
                <a:latin typeface="Times New Roman"/>
                <a:cs typeface="Times New Roman"/>
              </a:rPr>
              <a:t>i</a:t>
            </a:r>
            <a:r>
              <a:rPr dirty="0" sz="1300" spc="75">
                <a:latin typeface="Times New Roman"/>
                <a:cs typeface="Times New Roman"/>
              </a:rPr>
              <a:t>n</a:t>
            </a:r>
            <a:r>
              <a:rPr dirty="0" sz="1300" spc="114">
                <a:latin typeface="Times New Roman"/>
                <a:cs typeface="Times New Roman"/>
              </a:rPr>
              <a:t>(</a:t>
            </a:r>
            <a:r>
              <a:rPr dirty="0" sz="1300" spc="70" i="1">
                <a:latin typeface="Times New Roman"/>
                <a:cs typeface="Times New Roman"/>
              </a:rPr>
              <a:t>wt</a:t>
            </a:r>
            <a:r>
              <a:rPr dirty="0" sz="1300" spc="50" i="1">
                <a:latin typeface="Times New Roman"/>
                <a:cs typeface="Times New Roman"/>
              </a:rPr>
              <a:t> </a:t>
            </a:r>
            <a:r>
              <a:rPr dirty="0" sz="1300" spc="195">
                <a:latin typeface="Symbol"/>
                <a:cs typeface="Symbol"/>
              </a:rPr>
              <a:t></a:t>
            </a:r>
            <a:r>
              <a:rPr dirty="0" sz="1350" spc="70" i="1">
                <a:latin typeface="Symbol"/>
                <a:cs typeface="Symbol"/>
              </a:rPr>
              <a:t>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-150">
                <a:latin typeface="Times New Roman"/>
                <a:cs typeface="Times New Roman"/>
              </a:rPr>
              <a:t> </a:t>
            </a:r>
            <a:r>
              <a:rPr dirty="0" sz="1300" spc="85">
                <a:latin typeface="Symbol"/>
                <a:cs typeface="Symbol"/>
              </a:rPr>
              <a:t></a:t>
            </a:r>
            <a:r>
              <a:rPr dirty="0" sz="1300" spc="-150">
                <a:latin typeface="Times New Roman"/>
                <a:cs typeface="Times New Roman"/>
              </a:rPr>
              <a:t> </a:t>
            </a:r>
            <a:r>
              <a:rPr dirty="0" sz="1350" spc="65" i="1">
                <a:latin typeface="Symbol"/>
                <a:cs typeface="Symbol"/>
              </a:rPr>
              <a:t>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085898" y="7020746"/>
            <a:ext cx="3674745" cy="3981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67970" algn="l"/>
                <a:tab pos="543560" algn="l"/>
                <a:tab pos="3002915" algn="l"/>
              </a:tabLst>
            </a:pPr>
            <a:r>
              <a:rPr dirty="0" sz="1300" spc="40" i="1">
                <a:latin typeface="Times New Roman"/>
                <a:cs typeface="Times New Roman"/>
              </a:rPr>
              <a:t>i</a:t>
            </a:r>
            <a:r>
              <a:rPr dirty="0" sz="1300" spc="40" i="1">
                <a:latin typeface="Times New Roman"/>
                <a:cs typeface="Times New Roman"/>
              </a:rPr>
              <a:t>	</a:t>
            </a:r>
            <a:r>
              <a:rPr dirty="0" sz="1300" spc="85">
                <a:latin typeface="Symbol"/>
                <a:cs typeface="Symbol"/>
              </a:rPr>
              <a:t></a:t>
            </a:r>
            <a:r>
              <a:rPr dirty="0" sz="1300" spc="85">
                <a:latin typeface="Times New Roman"/>
                <a:cs typeface="Times New Roman"/>
              </a:rPr>
              <a:t>	</a:t>
            </a:r>
            <a:r>
              <a:rPr dirty="0" sz="1300" spc="145">
                <a:latin typeface="Times New Roman"/>
                <a:cs typeface="Times New Roman"/>
              </a:rPr>
              <a:t>2</a:t>
            </a:r>
            <a:r>
              <a:rPr dirty="0" sz="1300" spc="50" i="1">
                <a:latin typeface="Times New Roman"/>
                <a:cs typeface="Times New Roman"/>
              </a:rPr>
              <a:t>I</a:t>
            </a:r>
            <a:r>
              <a:rPr dirty="0" sz="1300" i="1">
                <a:latin typeface="Times New Roman"/>
                <a:cs typeface="Times New Roman"/>
              </a:rPr>
              <a:t> </a:t>
            </a:r>
            <a:r>
              <a:rPr dirty="0" sz="1300" spc="150" i="1">
                <a:latin typeface="Times New Roman"/>
                <a:cs typeface="Times New Roman"/>
              </a:rPr>
              <a:t> </a:t>
            </a:r>
            <a:r>
              <a:rPr dirty="0" sz="2450" spc="-340">
                <a:latin typeface="Symbol"/>
                <a:cs typeface="Symbol"/>
              </a:rPr>
              <a:t></a:t>
            </a:r>
            <a:r>
              <a:rPr dirty="0" sz="2450">
                <a:latin typeface="Times New Roman"/>
                <a:cs typeface="Times New Roman"/>
              </a:rPr>
              <a:t>	</a:t>
            </a:r>
            <a:r>
              <a:rPr dirty="0" sz="1350" spc="70" i="1">
                <a:latin typeface="Symbol"/>
                <a:cs typeface="Symbol"/>
              </a:rPr>
              <a:t>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-150">
                <a:latin typeface="Times New Roman"/>
                <a:cs typeface="Times New Roman"/>
              </a:rPr>
              <a:t> </a:t>
            </a:r>
            <a:r>
              <a:rPr dirty="0" sz="1300" spc="85">
                <a:latin typeface="Symbol"/>
                <a:cs typeface="Symbol"/>
              </a:rPr>
              <a:t></a:t>
            </a:r>
            <a:r>
              <a:rPr dirty="0" sz="1300" spc="-150">
                <a:latin typeface="Times New Roman"/>
                <a:cs typeface="Times New Roman"/>
              </a:rPr>
              <a:t> </a:t>
            </a:r>
            <a:r>
              <a:rPr dirty="0" sz="1350" spc="65" i="1">
                <a:latin typeface="Symbol"/>
                <a:cs typeface="Symbol"/>
              </a:rPr>
              <a:t>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00" spc="85">
                <a:latin typeface="Times New Roman"/>
                <a:cs typeface="Times New Roman"/>
              </a:rPr>
              <a:t>)</a:t>
            </a:r>
            <a:r>
              <a:rPr dirty="0" sz="2450" spc="-340">
                <a:latin typeface="Symbol"/>
                <a:cs typeface="Symbol"/>
              </a:rPr>
              <a:t>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916561" y="7720326"/>
            <a:ext cx="39624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100">
                <a:latin typeface="Times New Roman"/>
                <a:cs typeface="Times New Roman"/>
              </a:rPr>
              <a:t>(</a:t>
            </a:r>
            <a:r>
              <a:rPr dirty="0" sz="750" spc="100">
                <a:latin typeface="Symbol"/>
                <a:cs typeface="Symbol"/>
              </a:rPr>
              <a:t></a:t>
            </a:r>
            <a:r>
              <a:rPr dirty="0" sz="750" spc="25" i="1">
                <a:latin typeface="Times New Roman"/>
                <a:cs typeface="Times New Roman"/>
              </a:rPr>
              <a:t>t</a:t>
            </a:r>
            <a:r>
              <a:rPr dirty="0" sz="750" spc="5" i="1">
                <a:latin typeface="Times New Roman"/>
                <a:cs typeface="Times New Roman"/>
              </a:rPr>
              <a:t> </a:t>
            </a:r>
            <a:r>
              <a:rPr dirty="0" sz="750" spc="25">
                <a:latin typeface="Times New Roman"/>
                <a:cs typeface="Times New Roman"/>
              </a:rPr>
              <a:t>/</a:t>
            </a:r>
            <a:r>
              <a:rPr dirty="0" sz="750" spc="-70">
                <a:latin typeface="Times New Roman"/>
                <a:cs typeface="Times New Roman"/>
              </a:rPr>
              <a:t> </a:t>
            </a:r>
            <a:r>
              <a:rPr dirty="0" sz="750" spc="55" i="1">
                <a:latin typeface="Times New Roman"/>
                <a:cs typeface="Times New Roman"/>
              </a:rPr>
              <a:t>T</a:t>
            </a:r>
            <a:r>
              <a:rPr dirty="0" sz="750" i="1">
                <a:latin typeface="Times New Roman"/>
                <a:cs typeface="Times New Roman"/>
              </a:rPr>
              <a:t>  </a:t>
            </a:r>
            <a:r>
              <a:rPr dirty="0" sz="750" spc="-60" i="1">
                <a:latin typeface="Times New Roman"/>
                <a:cs typeface="Times New Roman"/>
              </a:rPr>
              <a:t> </a:t>
            </a:r>
            <a:r>
              <a:rPr dirty="0" sz="750" spc="30">
                <a:latin typeface="Times New Roman"/>
                <a:cs typeface="Times New Roman"/>
              </a:rPr>
              <a:t>)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938276" y="7432714"/>
            <a:ext cx="39624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100">
                <a:latin typeface="Times New Roman"/>
                <a:cs typeface="Times New Roman"/>
              </a:rPr>
              <a:t>(</a:t>
            </a:r>
            <a:r>
              <a:rPr dirty="0" sz="750" spc="100">
                <a:latin typeface="Symbol"/>
                <a:cs typeface="Symbol"/>
              </a:rPr>
              <a:t></a:t>
            </a:r>
            <a:r>
              <a:rPr dirty="0" sz="750" spc="25" i="1">
                <a:latin typeface="Times New Roman"/>
                <a:cs typeface="Times New Roman"/>
              </a:rPr>
              <a:t>t</a:t>
            </a:r>
            <a:r>
              <a:rPr dirty="0" sz="750" spc="5" i="1">
                <a:latin typeface="Times New Roman"/>
                <a:cs typeface="Times New Roman"/>
              </a:rPr>
              <a:t> </a:t>
            </a:r>
            <a:r>
              <a:rPr dirty="0" sz="750" spc="25">
                <a:latin typeface="Times New Roman"/>
                <a:cs typeface="Times New Roman"/>
              </a:rPr>
              <a:t>/</a:t>
            </a:r>
            <a:r>
              <a:rPr dirty="0" sz="750" spc="-70">
                <a:latin typeface="Times New Roman"/>
                <a:cs typeface="Times New Roman"/>
              </a:rPr>
              <a:t> </a:t>
            </a:r>
            <a:r>
              <a:rPr dirty="0" sz="750" spc="55" i="1">
                <a:latin typeface="Times New Roman"/>
                <a:cs typeface="Times New Roman"/>
              </a:rPr>
              <a:t>T</a:t>
            </a:r>
            <a:r>
              <a:rPr dirty="0" sz="750" i="1">
                <a:latin typeface="Times New Roman"/>
                <a:cs typeface="Times New Roman"/>
              </a:rPr>
              <a:t>  </a:t>
            </a:r>
            <a:r>
              <a:rPr dirty="0" sz="750" spc="-60" i="1">
                <a:latin typeface="Times New Roman"/>
                <a:cs typeface="Times New Roman"/>
              </a:rPr>
              <a:t> </a:t>
            </a:r>
            <a:r>
              <a:rPr dirty="0" sz="750" spc="30">
                <a:latin typeface="Times New Roman"/>
                <a:cs typeface="Times New Roman"/>
              </a:rPr>
              <a:t>)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403388" y="7145307"/>
            <a:ext cx="39624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100">
                <a:latin typeface="Times New Roman"/>
                <a:cs typeface="Times New Roman"/>
              </a:rPr>
              <a:t>(</a:t>
            </a:r>
            <a:r>
              <a:rPr dirty="0" sz="750" spc="100">
                <a:latin typeface="Symbol"/>
                <a:cs typeface="Symbol"/>
              </a:rPr>
              <a:t></a:t>
            </a:r>
            <a:r>
              <a:rPr dirty="0" sz="750" spc="25" i="1">
                <a:latin typeface="Times New Roman"/>
                <a:cs typeface="Times New Roman"/>
              </a:rPr>
              <a:t>t</a:t>
            </a:r>
            <a:r>
              <a:rPr dirty="0" sz="750" spc="5" i="1">
                <a:latin typeface="Times New Roman"/>
                <a:cs typeface="Times New Roman"/>
              </a:rPr>
              <a:t> </a:t>
            </a:r>
            <a:r>
              <a:rPr dirty="0" sz="750" spc="25">
                <a:latin typeface="Times New Roman"/>
                <a:cs typeface="Times New Roman"/>
              </a:rPr>
              <a:t>/</a:t>
            </a:r>
            <a:r>
              <a:rPr dirty="0" sz="750" spc="-70">
                <a:latin typeface="Times New Roman"/>
                <a:cs typeface="Times New Roman"/>
              </a:rPr>
              <a:t> </a:t>
            </a:r>
            <a:r>
              <a:rPr dirty="0" sz="750" spc="55" i="1">
                <a:latin typeface="Times New Roman"/>
                <a:cs typeface="Times New Roman"/>
              </a:rPr>
              <a:t>T</a:t>
            </a:r>
            <a:r>
              <a:rPr dirty="0" sz="750" i="1">
                <a:latin typeface="Times New Roman"/>
                <a:cs typeface="Times New Roman"/>
              </a:rPr>
              <a:t>  </a:t>
            </a:r>
            <a:r>
              <a:rPr dirty="0" sz="750" spc="-60" i="1">
                <a:latin typeface="Times New Roman"/>
                <a:cs typeface="Times New Roman"/>
              </a:rPr>
              <a:t> </a:t>
            </a:r>
            <a:r>
              <a:rPr dirty="0" sz="750" spc="30">
                <a:latin typeface="Times New Roman"/>
                <a:cs typeface="Times New Roman"/>
              </a:rPr>
              <a:t>)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958332" y="7491476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5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81227" y="8169655"/>
            <a:ext cx="6015990" cy="1193165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algn="just" marL="38100" marR="30480">
              <a:lnSpc>
                <a:spcPct val="102200"/>
              </a:lnSpc>
              <a:spcBef>
                <a:spcPts val="65"/>
              </a:spcBef>
            </a:pP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2.9a se muestra las formas de onda de las tensiones efectivas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las corrientes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trifásica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cuando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75" i="1">
                <a:latin typeface="Times New Roman"/>
                <a:cs typeface="Times New Roman"/>
              </a:rPr>
              <a:t>U</a:t>
            </a:r>
            <a:r>
              <a:rPr dirty="0" baseline="-23809" sz="1050" spc="112" i="1">
                <a:latin typeface="Times New Roman"/>
                <a:cs typeface="Times New Roman"/>
              </a:rPr>
              <a:t>R</a:t>
            </a:r>
            <a:r>
              <a:rPr dirty="0" baseline="-23809" sz="1050" spc="13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pasa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cero,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decir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cuando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endParaRPr sz="1200">
              <a:latin typeface="Tahoma"/>
              <a:cs typeface="Tahoma"/>
            </a:endParaRPr>
          </a:p>
          <a:p>
            <a:pPr algn="just" marL="38100" marR="30480">
              <a:lnSpc>
                <a:spcPct val="105700"/>
              </a:lnSpc>
              <a:spcBef>
                <a:spcPts val="125"/>
              </a:spcBef>
            </a:pPr>
            <a:r>
              <a:rPr dirty="0" sz="1200" spc="-5">
                <a:latin typeface="Tahoma"/>
                <a:cs typeface="Tahoma"/>
              </a:rPr>
              <a:t>ángulo de conexión </a:t>
            </a:r>
            <a:r>
              <a:rPr dirty="0" sz="1250" spc="-35" i="1">
                <a:latin typeface="Symbol"/>
                <a:cs typeface="Symbol"/>
              </a:rPr>
              <a:t></a:t>
            </a:r>
            <a:r>
              <a:rPr dirty="0" sz="1250" spc="-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=0. </a:t>
            </a: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fase R, corresponden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aquellos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2.3a, </a:t>
            </a:r>
            <a:r>
              <a:rPr dirty="0" sz="1200" spc="-10">
                <a:latin typeface="Tahoma"/>
                <a:cs typeface="Tahoma"/>
              </a:rPr>
              <a:t>dado </a:t>
            </a:r>
            <a:r>
              <a:rPr dirty="0" sz="1200" spc="-5">
                <a:latin typeface="Tahoma"/>
                <a:cs typeface="Tahoma"/>
              </a:rPr>
              <a:t> que se </a:t>
            </a:r>
            <a:r>
              <a:rPr dirty="0" sz="1200">
                <a:latin typeface="Tahoma"/>
                <a:cs typeface="Tahoma"/>
              </a:rPr>
              <a:t>ha </a:t>
            </a:r>
            <a:r>
              <a:rPr dirty="0" sz="1200" spc="-5">
                <a:latin typeface="Tahoma"/>
                <a:cs typeface="Tahoma"/>
              </a:rPr>
              <a:t>asumido en ambos casos los mismos valores.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diferencia significante con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respecto al circuito unifilar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2.1 es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división del camino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retorno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conductores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-5">
                <a:latin typeface="Tahoma"/>
                <a:cs typeface="Tahoma"/>
              </a:rPr>
              <a:t> T.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9883" y="660532"/>
            <a:ext cx="6042025" cy="209168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0800" marR="43180">
              <a:lnSpc>
                <a:spcPct val="125699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ejemplo las impedancias </a:t>
            </a:r>
            <a:r>
              <a:rPr dirty="0" sz="1200" spc="-5" i="1">
                <a:latin typeface="Times New Roman"/>
                <a:cs typeface="Times New Roman"/>
              </a:rPr>
              <a:t>Z </a:t>
            </a:r>
            <a:r>
              <a:rPr dirty="0" baseline="-23809" sz="1050" spc="-7" i="1">
                <a:latin typeface="Times New Roman"/>
                <a:cs typeface="Times New Roman"/>
              </a:rPr>
              <a:t>k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son aprox. inductivas, de tal </a:t>
            </a:r>
            <a:r>
              <a:rPr dirty="0" sz="1200">
                <a:latin typeface="Tahoma"/>
                <a:cs typeface="Tahoma"/>
              </a:rPr>
              <a:t>manera </a:t>
            </a:r>
            <a:r>
              <a:rPr dirty="0" sz="1200" spc="-5">
                <a:latin typeface="Tahoma"/>
                <a:cs typeface="Tahoma"/>
              </a:rPr>
              <a:t>que en t=0 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aprox.</a:t>
            </a:r>
            <a:r>
              <a:rPr dirty="0" sz="1200" spc="465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S</a:t>
            </a:r>
            <a:r>
              <a:rPr dirty="0" baseline="-23809" sz="1050" spc="-12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~</a:t>
            </a:r>
            <a:r>
              <a:rPr dirty="0" baseline="-23809" sz="1050" spc="49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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i</a:t>
            </a:r>
            <a:r>
              <a:rPr dirty="0" baseline="-23809" sz="1050" spc="-15" i="1">
                <a:latin typeface="Times New Roman"/>
                <a:cs typeface="Times New Roman"/>
              </a:rPr>
              <a:t>T</a:t>
            </a:r>
            <a:r>
              <a:rPr dirty="0" baseline="-23809" sz="1050" spc="-82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~</a:t>
            </a:r>
            <a:r>
              <a:rPr dirty="0" baseline="-23809" sz="1050" spc="48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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Symbol"/>
                <a:cs typeface="Symbol"/>
              </a:rPr>
              <a:t></a:t>
            </a:r>
            <a:r>
              <a:rPr dirty="0" sz="1200" spc="5">
                <a:latin typeface="Times New Roman"/>
                <a:cs typeface="Times New Roman"/>
              </a:rPr>
              <a:t>0.5</a:t>
            </a:r>
            <a:r>
              <a:rPr dirty="0" sz="1200" spc="5" i="1">
                <a:latin typeface="Times New Roman"/>
                <a:cs typeface="Times New Roman"/>
              </a:rPr>
              <a:t>i</a:t>
            </a:r>
            <a:r>
              <a:rPr dirty="0" baseline="-23809" sz="1050" spc="7" i="1">
                <a:latin typeface="Times New Roman"/>
                <a:cs typeface="Times New Roman"/>
              </a:rPr>
              <a:t>R</a:t>
            </a:r>
            <a:r>
              <a:rPr dirty="0" baseline="-23809" sz="1050" spc="7">
                <a:latin typeface="Times New Roman"/>
                <a:cs typeface="Times New Roman"/>
              </a:rPr>
              <a:t>~</a:t>
            </a:r>
            <a:r>
              <a:rPr dirty="0" baseline="-23809" sz="105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iniciales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endParaRPr sz="1200">
              <a:latin typeface="Tahoma"/>
              <a:cs typeface="Tahoma"/>
            </a:endParaRPr>
          </a:p>
          <a:p>
            <a:pPr algn="just" marL="50800" marR="43180">
              <a:lnSpc>
                <a:spcPct val="101200"/>
              </a:lnSpc>
              <a:spcBef>
                <a:spcPts val="325"/>
              </a:spcBef>
            </a:pPr>
            <a:r>
              <a:rPr dirty="0" sz="1200" spc="-5">
                <a:latin typeface="Tahoma"/>
                <a:cs typeface="Tahoma"/>
              </a:rPr>
              <a:t>componentes continuas se dan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misma relación. Por </a:t>
            </a:r>
            <a:r>
              <a:rPr dirty="0" sz="1200" spc="5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tanto, </a:t>
            </a:r>
            <a:r>
              <a:rPr dirty="0" sz="1200" spc="5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tales conductores,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desplazamiento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asimétrico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10" i="1">
                <a:latin typeface="Times New Roman"/>
                <a:cs typeface="Times New Roman"/>
              </a:rPr>
              <a:t>i</a:t>
            </a:r>
            <a:r>
              <a:rPr dirty="0" baseline="-23809" sz="1050" spc="15" i="1">
                <a:latin typeface="Times New Roman"/>
                <a:cs typeface="Times New Roman"/>
              </a:rPr>
              <a:t>Sk  </a:t>
            </a:r>
            <a:r>
              <a:rPr dirty="0" baseline="-23809" sz="1050" spc="27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i</a:t>
            </a:r>
            <a:r>
              <a:rPr dirty="0" baseline="-23809" sz="1050" spc="-15" i="1">
                <a:latin typeface="Times New Roman"/>
                <a:cs typeface="Times New Roman"/>
              </a:rPr>
              <a:t>Tk</a:t>
            </a:r>
            <a:r>
              <a:rPr dirty="0" baseline="-23809" sz="1050" spc="8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considerablemente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menor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que</a:t>
            </a:r>
            <a:endParaRPr sz="1200">
              <a:latin typeface="Tahoma"/>
              <a:cs typeface="Tahoma"/>
            </a:endParaRPr>
          </a:p>
          <a:p>
            <a:pPr algn="just" marL="50800">
              <a:lnSpc>
                <a:spcPct val="100000"/>
              </a:lnSpc>
              <a:spcBef>
                <a:spcPts val="360"/>
              </a:spcBef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Rk</a:t>
            </a:r>
            <a:r>
              <a:rPr dirty="0" baseline="-23809" sz="1050" spc="82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trifásico,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carga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debida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  <a:p>
            <a:pPr algn="just" marL="50800" marR="45085">
              <a:lnSpc>
                <a:spcPct val="100800"/>
              </a:lnSpc>
              <a:spcBef>
                <a:spcPts val="330"/>
              </a:spcBef>
            </a:pP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mantiene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aún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durante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período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transitorio.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las componentes continuas en los tres conductores son, sin embargo,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 diferente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conducen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diferentes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eficaces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variables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ahoma"/>
              <a:cs typeface="Tahoma"/>
            </a:endParaRPr>
          </a:p>
          <a:p>
            <a:pPr algn="just" marL="5080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2.9b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donde,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R,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50" spc="-35" i="1">
                <a:latin typeface="Symbol"/>
                <a:cs typeface="Symbol"/>
              </a:rPr>
              <a:t></a:t>
            </a:r>
            <a:r>
              <a:rPr dirty="0" sz="1250" spc="19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80">
                <a:latin typeface="Times New Roman"/>
                <a:cs typeface="Times New Roman"/>
              </a:rPr>
              <a:t> </a:t>
            </a:r>
            <a:r>
              <a:rPr dirty="0" sz="1250" spc="-35" i="1">
                <a:latin typeface="Symbol"/>
                <a:cs typeface="Symbol"/>
              </a:rPr>
              <a:t></a:t>
            </a:r>
            <a:r>
              <a:rPr dirty="0" sz="1250" spc="-20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  </a:t>
            </a:r>
            <a:r>
              <a:rPr dirty="0" baseline="-23809" sz="1050" spc="44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t=0.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06543" y="2808731"/>
            <a:ext cx="2190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3888" sz="1800" spc="22" i="1">
                <a:latin typeface="Times New Roman"/>
                <a:cs typeface="Times New Roman"/>
              </a:rPr>
              <a:t>i</a:t>
            </a:r>
            <a:r>
              <a:rPr dirty="0" sz="700" spc="15" i="1">
                <a:latin typeface="Times New Roman"/>
                <a:cs typeface="Times New Roman"/>
              </a:rPr>
              <a:t>Rk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7983" y="2770123"/>
            <a:ext cx="5963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6820" algn="l"/>
              </a:tabLst>
            </a:pPr>
            <a:r>
              <a:rPr dirty="0" sz="1200" spc="-5">
                <a:latin typeface="Tahoma"/>
                <a:cs typeface="Tahoma"/>
              </a:rPr>
              <a:t>cortocircuito	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4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contiene</a:t>
            </a:r>
            <a:r>
              <a:rPr dirty="0" sz="1200" spc="4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4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</a:t>
            </a:r>
            <a:r>
              <a:rPr dirty="0" sz="1200" spc="4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4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40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simplemente</a:t>
            </a:r>
            <a:r>
              <a:rPr dirty="0" sz="1200" spc="409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4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583" y="2997200"/>
            <a:ext cx="6017260" cy="1415415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algn="just" marL="38100" marR="30480">
              <a:lnSpc>
                <a:spcPct val="102200"/>
              </a:lnSpc>
              <a:spcBef>
                <a:spcPts val="65"/>
              </a:spcBef>
            </a:pPr>
            <a:r>
              <a:rPr dirty="0" sz="1200" spc="-5">
                <a:latin typeface="Tahoma"/>
                <a:cs typeface="Tahoma"/>
              </a:rPr>
              <a:t>alterna. Esto se corresponde con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situación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2.3b. En las fases 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T, en t=0,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instantáneos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(</a:t>
            </a:r>
            <a:r>
              <a:rPr dirty="0" sz="1200" spc="-220">
                <a:latin typeface="Tahoma"/>
                <a:cs typeface="Tahoma"/>
              </a:rPr>
              <a:t> </a:t>
            </a:r>
            <a:r>
              <a:rPr dirty="0" sz="1200" spc="20" i="1">
                <a:latin typeface="Times New Roman"/>
                <a:cs typeface="Times New Roman"/>
              </a:rPr>
              <a:t>i</a:t>
            </a:r>
            <a:r>
              <a:rPr dirty="0" baseline="-23809" sz="1050" spc="30" i="1">
                <a:latin typeface="Times New Roman"/>
                <a:cs typeface="Times New Roman"/>
              </a:rPr>
              <a:t>S</a:t>
            </a:r>
            <a:r>
              <a:rPr dirty="0" baseline="-23809" sz="1050" spc="-12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~</a:t>
            </a:r>
            <a:r>
              <a:rPr dirty="0" baseline="-23809" sz="1050" spc="48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i</a:t>
            </a:r>
            <a:r>
              <a:rPr dirty="0" baseline="-23809" sz="1050" spc="-15" i="1">
                <a:latin typeface="Times New Roman"/>
                <a:cs typeface="Times New Roman"/>
              </a:rPr>
              <a:t>T</a:t>
            </a:r>
            <a:r>
              <a:rPr dirty="0" baseline="-23809" sz="1050" spc="-82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~</a:t>
            </a:r>
            <a:r>
              <a:rPr dirty="0" baseline="-23809" sz="1050" spc="3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)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endParaRPr sz="1200">
              <a:latin typeface="Tahoma"/>
              <a:cs typeface="Tahoma"/>
            </a:endParaRPr>
          </a:p>
          <a:p>
            <a:pPr algn="just" marL="38100">
              <a:lnSpc>
                <a:spcPct val="100000"/>
              </a:lnSpc>
              <a:spcBef>
                <a:spcPts val="360"/>
              </a:spcBef>
            </a:pP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continuas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(</a:t>
            </a:r>
            <a:r>
              <a:rPr dirty="0" sz="1200" spc="-229">
                <a:latin typeface="Tahoma"/>
                <a:cs typeface="Tahoma"/>
              </a:rPr>
              <a:t> </a:t>
            </a:r>
            <a:r>
              <a:rPr dirty="0" sz="1200" spc="10" i="1">
                <a:latin typeface="Times New Roman"/>
                <a:cs typeface="Times New Roman"/>
              </a:rPr>
              <a:t>i</a:t>
            </a:r>
            <a:r>
              <a:rPr dirty="0" baseline="-23809" sz="1050" spc="15" i="1">
                <a:latin typeface="Times New Roman"/>
                <a:cs typeface="Times New Roman"/>
              </a:rPr>
              <a:t>Sg </a:t>
            </a:r>
            <a:r>
              <a:rPr dirty="0" baseline="-23809" sz="1050" spc="254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baseline="-23809" sz="1050" spc="-7" i="1">
                <a:latin typeface="Times New Roman"/>
                <a:cs typeface="Times New Roman"/>
              </a:rPr>
              <a:t>Tg</a:t>
            </a:r>
            <a:r>
              <a:rPr dirty="0" baseline="-23809" sz="1050" spc="12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)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signos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opuestos.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desplazamiento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endParaRPr sz="1200">
              <a:latin typeface="Tahoma"/>
              <a:cs typeface="Tahoma"/>
            </a:endParaRPr>
          </a:p>
          <a:p>
            <a:pPr algn="just" marL="38100" marR="31750">
              <a:lnSpc>
                <a:spcPct val="100800"/>
              </a:lnSpc>
              <a:spcBef>
                <a:spcPts val="425"/>
              </a:spcBef>
            </a:pPr>
            <a:r>
              <a:rPr dirty="0" sz="1200" spc="-5">
                <a:latin typeface="Tahoma"/>
                <a:cs typeface="Tahoma"/>
              </a:rPr>
              <a:t>corriente de falla relativa al eje cero es mayor que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2.9 </a:t>
            </a:r>
            <a:r>
              <a:rPr dirty="0" sz="1200">
                <a:latin typeface="Tahoma"/>
                <a:cs typeface="Tahoma"/>
              </a:rPr>
              <a:t>a; </a:t>
            </a:r>
            <a:r>
              <a:rPr dirty="0" sz="1200" spc="-5">
                <a:latin typeface="Tahoma"/>
                <a:cs typeface="Tahoma"/>
              </a:rPr>
              <a:t>el primer pico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alcanza </a:t>
            </a:r>
            <a:r>
              <a:rPr dirty="0" sz="1200">
                <a:latin typeface="Tahoma"/>
                <a:cs typeface="Tahoma"/>
              </a:rPr>
              <a:t>sin </a:t>
            </a:r>
            <a:r>
              <a:rPr dirty="0" sz="1200" spc="-5">
                <a:latin typeface="Tahoma"/>
                <a:cs typeface="Tahoma"/>
              </a:rPr>
              <a:t>embargo el valor máximo de cortocircuito asimétrico.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práctica son de interés solo los valores extremos, de tal </a:t>
            </a:r>
            <a:r>
              <a:rPr dirty="0" sz="1200">
                <a:latin typeface="Tahoma"/>
                <a:cs typeface="Tahoma"/>
              </a:rPr>
              <a:t>forma </a:t>
            </a:r>
            <a:r>
              <a:rPr dirty="0" sz="1200" spc="-5">
                <a:latin typeface="Tahoma"/>
                <a:cs typeface="Tahoma"/>
              </a:rPr>
              <a:t>que es suficiente, en </a:t>
            </a:r>
            <a:r>
              <a:rPr dirty="0" sz="1200" spc="-1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 caso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trifásica,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considerar solamente</a:t>
            </a:r>
            <a:r>
              <a:rPr dirty="0" sz="1200">
                <a:latin typeface="Tahoma"/>
                <a:cs typeface="Tahoma"/>
              </a:rPr>
              <a:t> una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0218" y="4822371"/>
            <a:ext cx="4588031" cy="499465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13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8527" y="705103"/>
            <a:ext cx="6042025" cy="116395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2555875" marR="220345" indent="-233172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Fig. 2.9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Funciones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temporales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fases R,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Tahoma"/>
              <a:cs typeface="Tahoma"/>
            </a:endParaRPr>
          </a:p>
          <a:p>
            <a:pPr marL="50800" marR="43180">
              <a:lnSpc>
                <a:spcPts val="145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diagramas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 2.10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verse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conductores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t=0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50" spc="-35" i="1">
                <a:latin typeface="Symbol"/>
                <a:cs typeface="Symbol"/>
              </a:rPr>
              <a:t></a:t>
            </a:r>
            <a:r>
              <a:rPr dirty="0" sz="1250" spc="5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=0</a:t>
            </a: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225"/>
              </a:spcBef>
            </a:pPr>
            <a:r>
              <a:rPr dirty="0" sz="1200" spc="-5">
                <a:latin typeface="Tahoma"/>
                <a:cs typeface="Tahoma"/>
              </a:rPr>
              <a:t>cuando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45" i="1">
                <a:latin typeface="Times New Roman"/>
                <a:cs typeface="Times New Roman"/>
              </a:rPr>
              <a:t>u</a:t>
            </a:r>
            <a:r>
              <a:rPr dirty="0" baseline="-23809" sz="1050" spc="67" i="1">
                <a:latin typeface="Times New Roman"/>
                <a:cs typeface="Times New Roman"/>
              </a:rPr>
              <a:t>R</a:t>
            </a:r>
            <a:r>
              <a:rPr dirty="0" baseline="-23809" sz="1050" spc="16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>
                <a:latin typeface="Times New Roman"/>
                <a:cs typeface="Times New Roman"/>
              </a:rPr>
              <a:t> 0</a:t>
            </a:r>
            <a:r>
              <a:rPr dirty="0" sz="1200" spc="-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relaciones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sistema.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4440" y="1971444"/>
            <a:ext cx="2848001" cy="166890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003969" y="5494041"/>
            <a:ext cx="182880" cy="161925"/>
            <a:chOff x="6003969" y="5494041"/>
            <a:chExt cx="182880" cy="161925"/>
          </a:xfrm>
        </p:grpSpPr>
        <p:sp>
          <p:nvSpPr>
            <p:cNvPr id="5" name="object 5"/>
            <p:cNvSpPr/>
            <p:nvPr/>
          </p:nvSpPr>
          <p:spPr>
            <a:xfrm>
              <a:off x="6007150" y="5595095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39"/>
                  </a:moveTo>
                  <a:lnTo>
                    <a:pt x="19446" y="0"/>
                  </a:lnTo>
                </a:path>
              </a:pathLst>
            </a:custGeom>
            <a:ln w="63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026598" y="5598277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5">
                  <a:moveTo>
                    <a:pt x="0" y="0"/>
                  </a:moveTo>
                  <a:lnTo>
                    <a:pt x="28178" y="50924"/>
                  </a:lnTo>
                </a:path>
              </a:pathLst>
            </a:custGeom>
            <a:ln w="127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057951" y="5497224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4" h="152400">
                  <a:moveTo>
                    <a:pt x="0" y="151976"/>
                  </a:moveTo>
                  <a:lnTo>
                    <a:pt x="3730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095258" y="5497224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1281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4260498" y="5977250"/>
            <a:ext cx="182880" cy="161925"/>
            <a:chOff x="4260498" y="5977250"/>
            <a:chExt cx="182880" cy="161925"/>
          </a:xfrm>
        </p:grpSpPr>
        <p:sp>
          <p:nvSpPr>
            <p:cNvPr id="10" name="object 10"/>
            <p:cNvSpPr/>
            <p:nvPr/>
          </p:nvSpPr>
          <p:spPr>
            <a:xfrm>
              <a:off x="4263678" y="6078302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39"/>
                  </a:moveTo>
                  <a:lnTo>
                    <a:pt x="19446" y="0"/>
                  </a:lnTo>
                </a:path>
              </a:pathLst>
            </a:custGeom>
            <a:ln w="63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283126" y="6081485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5">
                  <a:moveTo>
                    <a:pt x="0" y="0"/>
                  </a:moveTo>
                  <a:lnTo>
                    <a:pt x="28178" y="50924"/>
                  </a:lnTo>
                </a:path>
              </a:pathLst>
            </a:custGeom>
            <a:ln w="127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314480" y="5980433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4" h="152400">
                  <a:moveTo>
                    <a:pt x="0" y="151976"/>
                  </a:moveTo>
                  <a:lnTo>
                    <a:pt x="3730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351787" y="5980433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1281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4779112" y="6229958"/>
            <a:ext cx="182245" cy="161925"/>
            <a:chOff x="4779112" y="6229958"/>
            <a:chExt cx="182245" cy="161925"/>
          </a:xfrm>
        </p:grpSpPr>
        <p:sp>
          <p:nvSpPr>
            <p:cNvPr id="15" name="object 15"/>
            <p:cNvSpPr/>
            <p:nvPr/>
          </p:nvSpPr>
          <p:spPr>
            <a:xfrm>
              <a:off x="4782293" y="6331011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39"/>
                  </a:moveTo>
                  <a:lnTo>
                    <a:pt x="19427" y="0"/>
                  </a:lnTo>
                </a:path>
              </a:pathLst>
            </a:custGeom>
            <a:ln w="6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801721" y="6334194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5">
                  <a:moveTo>
                    <a:pt x="0" y="0"/>
                  </a:moveTo>
                  <a:lnTo>
                    <a:pt x="28150" y="50924"/>
                  </a:lnTo>
                </a:path>
              </a:pathLst>
            </a:custGeom>
            <a:ln w="12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833044" y="6233141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4" h="152400">
                  <a:moveTo>
                    <a:pt x="0" y="151976"/>
                  </a:moveTo>
                  <a:lnTo>
                    <a:pt x="37269" y="0"/>
                  </a:lnTo>
                </a:path>
              </a:pathLst>
            </a:custGeom>
            <a:ln w="63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870314" y="6233141"/>
              <a:ext cx="90805" cy="0"/>
            </a:xfrm>
            <a:custGeom>
              <a:avLst/>
              <a:gdLst/>
              <a:ahLst/>
              <a:cxnLst/>
              <a:rect l="l" t="t" r="r" b="b"/>
              <a:pathLst>
                <a:path w="90804" h="0">
                  <a:moveTo>
                    <a:pt x="0" y="0"/>
                  </a:moveTo>
                  <a:lnTo>
                    <a:pt x="90795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/>
          <p:cNvGrpSpPr/>
          <p:nvPr/>
        </p:nvGrpSpPr>
        <p:grpSpPr>
          <a:xfrm>
            <a:off x="6281860" y="6229958"/>
            <a:ext cx="182880" cy="161925"/>
            <a:chOff x="6281860" y="6229958"/>
            <a:chExt cx="182880" cy="161925"/>
          </a:xfrm>
        </p:grpSpPr>
        <p:sp>
          <p:nvSpPr>
            <p:cNvPr id="20" name="object 20"/>
            <p:cNvSpPr/>
            <p:nvPr/>
          </p:nvSpPr>
          <p:spPr>
            <a:xfrm>
              <a:off x="6285041" y="6331011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39"/>
                  </a:moveTo>
                  <a:lnTo>
                    <a:pt x="19446" y="0"/>
                  </a:lnTo>
                </a:path>
              </a:pathLst>
            </a:custGeom>
            <a:ln w="63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304489" y="6334194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5">
                  <a:moveTo>
                    <a:pt x="0" y="0"/>
                  </a:moveTo>
                  <a:lnTo>
                    <a:pt x="28178" y="50924"/>
                  </a:lnTo>
                </a:path>
              </a:pathLst>
            </a:custGeom>
            <a:ln w="127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335843" y="6233141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4" h="152400">
                  <a:moveTo>
                    <a:pt x="0" y="151976"/>
                  </a:moveTo>
                  <a:lnTo>
                    <a:pt x="3730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373150" y="6233141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1281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617727" y="3766819"/>
            <a:ext cx="6141720" cy="3065780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1829435" marR="92075" indent="-1728470">
              <a:lnSpc>
                <a:spcPct val="102400"/>
              </a:lnSpc>
              <a:spcBef>
                <a:spcPts val="65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2.10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Diagrama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fasorial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instantáneos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diferentes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0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R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baseline="-23809" sz="1050" spc="7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i="1">
                <a:latin typeface="Times New Roman"/>
                <a:cs typeface="Times New Roman"/>
              </a:rPr>
              <a:t>   </a:t>
            </a:r>
            <a:r>
              <a:rPr dirty="0" baseline="-23809" sz="1050" spc="-12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(</a:t>
            </a:r>
            <a:r>
              <a:rPr dirty="0" sz="1200" spc="-229">
                <a:latin typeface="Tahoma"/>
                <a:cs typeface="Tahoma"/>
              </a:rPr>
              <a:t> </a:t>
            </a:r>
            <a:r>
              <a:rPr dirty="0" sz="1200" spc="9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R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5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-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=0)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>
              <a:latin typeface="Tahoma"/>
              <a:cs typeface="Tahoma"/>
            </a:endParaRPr>
          </a:p>
          <a:p>
            <a:pPr marL="100965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2.10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teórico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puramente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inductiva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55" i="1">
                <a:latin typeface="Times New Roman"/>
                <a:cs typeface="Times New Roman"/>
              </a:rPr>
              <a:t>Z</a:t>
            </a:r>
            <a:r>
              <a:rPr dirty="0" baseline="-23809" sz="1050" spc="82" i="1">
                <a:latin typeface="Times New Roman"/>
                <a:cs typeface="Times New Roman"/>
              </a:rPr>
              <a:t>k </a:t>
            </a:r>
            <a:r>
              <a:rPr dirty="0" baseline="-23809" sz="1050" spc="19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jX</a:t>
            </a:r>
            <a:r>
              <a:rPr dirty="0" sz="1200" spc="-11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spc="172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 marL="100965" marR="90805">
              <a:lnSpc>
                <a:spcPct val="102200"/>
              </a:lnSpc>
              <a:spcBef>
                <a:spcPts val="310"/>
              </a:spcBef>
            </a:pP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acuerdo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condiciones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asumidas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cierre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interruptor,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fasor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representando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21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R  </a:t>
            </a:r>
            <a:r>
              <a:rPr dirty="0" baseline="-23809" sz="1050" spc="16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sobre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eje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real.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Relativa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45" i="1">
                <a:latin typeface="Times New Roman"/>
                <a:cs typeface="Times New Roman"/>
              </a:rPr>
              <a:t>u</a:t>
            </a:r>
            <a:r>
              <a:rPr dirty="0" baseline="-23809" sz="1050" spc="67" i="1">
                <a:latin typeface="Times New Roman"/>
                <a:cs typeface="Times New Roman"/>
              </a:rPr>
              <a:t>R</a:t>
            </a:r>
            <a:r>
              <a:rPr dirty="0" baseline="-23809" sz="1050" spc="82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40" i="1">
                <a:latin typeface="Times New Roman"/>
                <a:cs typeface="Times New Roman"/>
              </a:rPr>
              <a:t>u</a:t>
            </a:r>
            <a:r>
              <a:rPr dirty="0" baseline="-23809" sz="1050" spc="60" i="1">
                <a:latin typeface="Times New Roman"/>
                <a:cs typeface="Times New Roman"/>
              </a:rPr>
              <a:t>S</a:t>
            </a:r>
            <a:r>
              <a:rPr dirty="0" baseline="-23809" sz="1050" spc="21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atrasa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120º,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mientras</a:t>
            </a:r>
            <a:endParaRPr sz="1200">
              <a:latin typeface="Tahoma"/>
              <a:cs typeface="Tahoma"/>
            </a:endParaRPr>
          </a:p>
          <a:p>
            <a:pPr marL="100965">
              <a:lnSpc>
                <a:spcPct val="100000"/>
              </a:lnSpc>
              <a:spcBef>
                <a:spcPts val="350"/>
              </a:spcBef>
            </a:pP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10" i="1">
                <a:latin typeface="Times New Roman"/>
                <a:cs typeface="Times New Roman"/>
              </a:rPr>
              <a:t>u</a:t>
            </a:r>
            <a:r>
              <a:rPr dirty="0" baseline="-23809" sz="1050" spc="15" i="1">
                <a:latin typeface="Times New Roman"/>
                <a:cs typeface="Times New Roman"/>
              </a:rPr>
              <a:t>T</a:t>
            </a:r>
            <a:r>
              <a:rPr dirty="0" baseline="-23809" sz="1050" spc="24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adelanta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120º.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fasores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215">
                <a:latin typeface="Tahoma"/>
                <a:cs typeface="Tahoma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i</a:t>
            </a:r>
            <a:r>
              <a:rPr dirty="0" baseline="-23809" sz="1050" spc="44" i="1">
                <a:latin typeface="Times New Roman"/>
                <a:cs typeface="Times New Roman"/>
              </a:rPr>
              <a:t>R</a:t>
            </a:r>
            <a:r>
              <a:rPr dirty="0" baseline="-23809" sz="1050" spc="44">
                <a:latin typeface="Times New Roman"/>
                <a:cs typeface="Times New Roman"/>
              </a:rPr>
              <a:t>~</a:t>
            </a:r>
            <a:r>
              <a:rPr dirty="0" baseline="-23809" sz="1050" spc="5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endParaRPr sz="1200">
              <a:latin typeface="Tahoma"/>
              <a:cs typeface="Tahoma"/>
            </a:endParaRPr>
          </a:p>
          <a:p>
            <a:pPr marL="120650">
              <a:lnSpc>
                <a:spcPct val="100000"/>
              </a:lnSpc>
              <a:spcBef>
                <a:spcPts val="265"/>
              </a:spcBef>
            </a:pP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S</a:t>
            </a:r>
            <a:r>
              <a:rPr dirty="0" baseline="-23809" sz="1050" spc="-12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~</a:t>
            </a:r>
            <a:r>
              <a:rPr dirty="0" baseline="-23809" sz="1050" spc="247">
                <a:latin typeface="Times New Roman"/>
                <a:cs typeface="Times New Roman"/>
              </a:rPr>
              <a:t> 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i</a:t>
            </a:r>
            <a:r>
              <a:rPr dirty="0" baseline="-23809" sz="1050" spc="-15" i="1">
                <a:latin typeface="Times New Roman"/>
                <a:cs typeface="Times New Roman"/>
              </a:rPr>
              <a:t>T</a:t>
            </a:r>
            <a:r>
              <a:rPr dirty="0" baseline="-23809" sz="1050" spc="-7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~</a:t>
            </a:r>
            <a:r>
              <a:rPr dirty="0" baseline="-23809" sz="1050" spc="97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ahoma"/>
                <a:cs typeface="Tahoma"/>
              </a:rPr>
              <a:t>atrasan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respecto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respectivas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90º.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i</a:t>
            </a:r>
            <a:r>
              <a:rPr dirty="0" baseline="-23809" sz="1050" spc="44" i="1">
                <a:latin typeface="Times New Roman"/>
                <a:cs typeface="Times New Roman"/>
              </a:rPr>
              <a:t>R</a:t>
            </a:r>
            <a:r>
              <a:rPr dirty="0" baseline="-23809" sz="1050" spc="44">
                <a:latin typeface="Times New Roman"/>
                <a:cs typeface="Times New Roman"/>
              </a:rPr>
              <a:t>~</a:t>
            </a:r>
            <a:r>
              <a:rPr dirty="0" baseline="-23809" sz="1050" spc="5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queda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endParaRPr sz="1200">
              <a:latin typeface="Tahoma"/>
              <a:cs typeface="Tahoma"/>
            </a:endParaRPr>
          </a:p>
          <a:p>
            <a:pPr marL="101600">
              <a:lnSpc>
                <a:spcPts val="1120"/>
              </a:lnSpc>
              <a:spcBef>
                <a:spcPts val="560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parte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eje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imaginario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instantáneo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  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550">
                <a:latin typeface="Times New Roman"/>
                <a:cs typeface="Times New Roman"/>
              </a:rPr>
              <a:t> </a:t>
            </a:r>
            <a:r>
              <a:rPr dirty="0" sz="1200" spc="30">
                <a:latin typeface="Times New Roman"/>
                <a:cs typeface="Times New Roman"/>
              </a:rPr>
              <a:t>2</a:t>
            </a:r>
            <a:r>
              <a:rPr dirty="0" sz="1200" spc="30" i="1">
                <a:latin typeface="Times New Roman"/>
                <a:cs typeface="Times New Roman"/>
              </a:rPr>
              <a:t>I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8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endParaRPr sz="1200">
              <a:latin typeface="Tahoma"/>
              <a:cs typeface="Tahoma"/>
            </a:endParaRPr>
          </a:p>
          <a:p>
            <a:pPr algn="r" marR="455930">
              <a:lnSpc>
                <a:spcPts val="520"/>
              </a:lnSpc>
              <a:tabLst>
                <a:tab pos="582930" algn="l"/>
              </a:tabLst>
            </a:pPr>
            <a:r>
              <a:rPr dirty="0" sz="700" i="1">
                <a:latin typeface="Times New Roman"/>
                <a:cs typeface="Times New Roman"/>
              </a:rPr>
              <a:t>R	k</a:t>
            </a:r>
            <a:endParaRPr sz="700">
              <a:latin typeface="Times New Roman"/>
              <a:cs typeface="Times New Roman"/>
            </a:endParaRPr>
          </a:p>
          <a:p>
            <a:pPr marL="100965">
              <a:lnSpc>
                <a:spcPct val="100000"/>
              </a:lnSpc>
              <a:spcBef>
                <a:spcPts val="165"/>
              </a:spcBef>
            </a:pPr>
            <a:r>
              <a:rPr dirty="0" sz="1200" spc="-5">
                <a:latin typeface="Tahoma"/>
                <a:cs typeface="Tahoma"/>
              </a:rPr>
              <a:t>v</a:t>
            </a:r>
            <a:r>
              <a:rPr dirty="0" sz="1200" spc="-15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in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10">
                <a:latin typeface="Tahoma"/>
                <a:cs typeface="Tahoma"/>
              </a:rPr>
              <a:t>á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rr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i</a:t>
            </a:r>
            <a:r>
              <a:rPr dirty="0" baseline="-23809" sz="1050" spc="-7" i="1">
                <a:latin typeface="Times New Roman"/>
                <a:cs typeface="Times New Roman"/>
              </a:rPr>
              <a:t>S</a:t>
            </a:r>
            <a:r>
              <a:rPr dirty="0" baseline="-23809" sz="1050" spc="-12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~</a:t>
            </a:r>
            <a:r>
              <a:rPr dirty="0" baseline="-23809" sz="1050">
                <a:latin typeface="Times New Roman"/>
                <a:cs typeface="Times New Roman"/>
              </a:rPr>
              <a:t>    </a:t>
            </a:r>
            <a:r>
              <a:rPr dirty="0" baseline="-23809" sz="1050" spc="-1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i</a:t>
            </a:r>
            <a:r>
              <a:rPr dirty="0" baseline="-23809" sz="1050" spc="-7" i="1">
                <a:latin typeface="Times New Roman"/>
                <a:cs typeface="Times New Roman"/>
              </a:rPr>
              <a:t>T</a:t>
            </a:r>
            <a:r>
              <a:rPr dirty="0" baseline="-23809" sz="1050" spc="-82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~</a:t>
            </a:r>
            <a:r>
              <a:rPr dirty="0" baseline="-23809" sz="1050" spc="9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10">
                <a:latin typeface="Tahoma"/>
                <a:cs typeface="Tahoma"/>
              </a:rPr>
              <a:t>á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d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po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10">
                <a:latin typeface="Tahoma"/>
                <a:cs typeface="Tahoma"/>
              </a:rPr>
              <a:t>l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p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0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cc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ó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sz="1200" spc="-5">
                <a:latin typeface="Tahoma"/>
                <a:cs typeface="Tahoma"/>
              </a:rPr>
              <a:t>s</a:t>
            </a:r>
            <a:endParaRPr sz="1200">
              <a:latin typeface="Tahoma"/>
              <a:cs typeface="Tahoma"/>
            </a:endParaRPr>
          </a:p>
          <a:p>
            <a:pPr marL="100965">
              <a:lnSpc>
                <a:spcPts val="1120"/>
              </a:lnSpc>
              <a:spcBef>
                <a:spcPts val="560"/>
              </a:spcBef>
              <a:tabLst>
                <a:tab pos="2925445" algn="l"/>
                <a:tab pos="3223895" algn="l"/>
              </a:tabLst>
            </a:pPr>
            <a:r>
              <a:rPr dirty="0" sz="1200" spc="-5">
                <a:latin typeface="Tahoma"/>
                <a:cs typeface="Tahoma"/>
              </a:rPr>
              <a:t>f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b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j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im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g</a:t>
            </a:r>
            <a:r>
              <a:rPr dirty="0" sz="1200">
                <a:latin typeface="Tahoma"/>
                <a:cs typeface="Tahoma"/>
              </a:rPr>
              <a:t>in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io 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	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	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0.5  </a:t>
            </a:r>
            <a:r>
              <a:rPr dirty="0" sz="1200" spc="-90">
                <a:latin typeface="Times New Roman"/>
                <a:cs typeface="Times New Roman"/>
              </a:rPr>
              <a:t> </a:t>
            </a:r>
            <a:r>
              <a:rPr dirty="0" sz="1200" spc="60">
                <a:latin typeface="Times New Roman"/>
                <a:cs typeface="Times New Roman"/>
              </a:rPr>
              <a:t>2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 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v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ini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2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s</a:t>
            </a:r>
            <a:endParaRPr sz="1200">
              <a:latin typeface="Tahoma"/>
              <a:cs typeface="Tahoma"/>
            </a:endParaRPr>
          </a:p>
          <a:p>
            <a:pPr algn="ctr" marL="549910">
              <a:lnSpc>
                <a:spcPts val="520"/>
              </a:lnSpc>
              <a:tabLst>
                <a:tab pos="877569" algn="l"/>
                <a:tab pos="1686560" algn="l"/>
              </a:tabLst>
            </a:pPr>
            <a:r>
              <a:rPr dirty="0" sz="700" i="1">
                <a:latin typeface="Times New Roman"/>
                <a:cs typeface="Times New Roman"/>
              </a:rPr>
              <a:t>S</a:t>
            </a:r>
            <a:r>
              <a:rPr dirty="0" sz="700" spc="-80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~	</a:t>
            </a:r>
            <a:r>
              <a:rPr dirty="0" sz="700" spc="-5" i="1">
                <a:latin typeface="Times New Roman"/>
                <a:cs typeface="Times New Roman"/>
              </a:rPr>
              <a:t>T</a:t>
            </a:r>
            <a:r>
              <a:rPr dirty="0" sz="700" spc="-55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~	</a:t>
            </a:r>
            <a:r>
              <a:rPr dirty="0" sz="700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  <a:p>
            <a:pPr marL="101600">
              <a:lnSpc>
                <a:spcPts val="1120"/>
              </a:lnSpc>
              <a:spcBef>
                <a:spcPts val="350"/>
              </a:spcBef>
              <a:tabLst>
                <a:tab pos="4262120" algn="l"/>
              </a:tabLst>
            </a:pP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m</a:t>
            </a:r>
            <a:r>
              <a:rPr dirty="0" sz="1200" spc="-5">
                <a:latin typeface="Tahoma"/>
                <a:cs typeface="Tahoma"/>
              </a:rPr>
              <a:t>po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inu</a:t>
            </a:r>
            <a:r>
              <a:rPr dirty="0" sz="1200" spc="5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10">
                <a:latin typeface="Tahoma"/>
                <a:cs typeface="Tahoma"/>
              </a:rPr>
              <a:t>á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d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p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po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</a:t>
            </a:r>
            <a:r>
              <a:rPr dirty="0" sz="1200" i="1">
                <a:latin typeface="Times New Roman"/>
                <a:cs typeface="Times New Roman"/>
              </a:rPr>
              <a:t>  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50">
                <a:latin typeface="Times New Roman"/>
                <a:cs typeface="Times New Roman"/>
              </a:rPr>
              <a:t>2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>
                <a:latin typeface="Times New Roman"/>
                <a:cs typeface="Times New Roman"/>
              </a:rPr>
              <a:t>   </a:t>
            </a:r>
            <a:r>
              <a:rPr dirty="0" baseline="43650" sz="105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  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  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>
                <a:latin typeface="Times New Roman"/>
                <a:cs typeface="Times New Roman"/>
              </a:rPr>
              <a:t>0.5  </a:t>
            </a:r>
            <a:r>
              <a:rPr dirty="0" sz="1200" spc="-90">
                <a:latin typeface="Times New Roman"/>
                <a:cs typeface="Times New Roman"/>
              </a:rPr>
              <a:t> </a:t>
            </a:r>
            <a:r>
              <a:rPr dirty="0" sz="1200" spc="60">
                <a:latin typeface="Times New Roman"/>
                <a:cs typeface="Times New Roman"/>
              </a:rPr>
              <a:t>2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>
                <a:latin typeface="Times New Roman"/>
                <a:cs typeface="Times New Roman"/>
              </a:rPr>
              <a:t> </a:t>
            </a:r>
            <a:r>
              <a:rPr dirty="0" baseline="43650" sz="1050" spc="-11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endParaRPr sz="1200">
              <a:latin typeface="Tahoma"/>
              <a:cs typeface="Tahoma"/>
            </a:endParaRPr>
          </a:p>
          <a:p>
            <a:pPr marL="3918585">
              <a:lnSpc>
                <a:spcPts val="520"/>
              </a:lnSpc>
              <a:tabLst>
                <a:tab pos="4412615" algn="l"/>
                <a:tab pos="4811395" algn="l"/>
                <a:tab pos="5142865" algn="l"/>
                <a:tab pos="5915660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R	k	</a:t>
            </a:r>
            <a:r>
              <a:rPr dirty="0" sz="700" i="1">
                <a:latin typeface="Times New Roman"/>
                <a:cs typeface="Times New Roman"/>
              </a:rPr>
              <a:t>S	</a:t>
            </a:r>
            <a:r>
              <a:rPr dirty="0" sz="700" spc="-5" i="1">
                <a:latin typeface="Times New Roman"/>
                <a:cs typeface="Times New Roman"/>
              </a:rPr>
              <a:t>T	</a:t>
            </a:r>
            <a:r>
              <a:rPr dirty="0" sz="700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  <a:p>
            <a:pPr marL="100965" marR="93980">
              <a:lnSpc>
                <a:spcPct val="100800"/>
              </a:lnSpc>
              <a:spcBef>
                <a:spcPts val="130"/>
              </a:spcBef>
            </a:pPr>
            <a:r>
              <a:rPr dirty="0" sz="1200" spc="-5">
                <a:latin typeface="Tahoma"/>
                <a:cs typeface="Tahoma"/>
              </a:rPr>
              <a:t>dado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deben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sumar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siempre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cero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(como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suma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alternas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-5">
                <a:latin typeface="Tahoma"/>
                <a:cs typeface="Tahoma"/>
              </a:rPr>
              <a:t> continuas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t=0).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14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380453" y="7003201"/>
            <a:ext cx="4445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700" spc="-5" i="1">
                <a:latin typeface="Times New Roman"/>
                <a:cs typeface="Times New Roman"/>
              </a:rPr>
              <a:t>o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3927" y="6999703"/>
            <a:ext cx="5989955" cy="2178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2.10b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refiere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 spc="55" i="1">
                <a:latin typeface="Times New Roman"/>
                <a:cs typeface="Times New Roman"/>
              </a:rPr>
              <a:t>Z</a:t>
            </a:r>
            <a:r>
              <a:rPr dirty="0" baseline="-23809" sz="1050" spc="82" i="1">
                <a:latin typeface="Times New Roman"/>
                <a:cs typeface="Times New Roman"/>
              </a:rPr>
              <a:t>k </a:t>
            </a:r>
            <a:r>
              <a:rPr dirty="0" baseline="-23809" sz="1050" spc="19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k </a:t>
            </a:r>
            <a:r>
              <a:rPr dirty="0" baseline="-23809" sz="1050" spc="15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jX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  </a:t>
            </a:r>
            <a:r>
              <a:rPr dirty="0" baseline="-23809" sz="1050" spc="2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50" spc="-35" i="1">
                <a:latin typeface="Symbol"/>
                <a:cs typeface="Symbol"/>
              </a:rPr>
              <a:t></a:t>
            </a:r>
            <a:r>
              <a:rPr dirty="0" sz="1250" spc="-20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k</a:t>
            </a:r>
            <a:r>
              <a:rPr dirty="0" baseline="-23809" sz="1050" spc="54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75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6627" y="7233919"/>
            <a:ext cx="5965190" cy="25996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6350">
              <a:lnSpc>
                <a:spcPct val="100400"/>
              </a:lnSpc>
              <a:spcBef>
                <a:spcPts val="95"/>
              </a:spcBef>
            </a:pPr>
            <a:r>
              <a:rPr dirty="0" sz="1200" spc="-5">
                <a:latin typeface="Tahoma"/>
                <a:cs typeface="Tahoma"/>
              </a:rPr>
              <a:t>pesar de 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todavía involucra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componente relativamente grande 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evidente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modificación considerable con respecto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los valores iniciales tantos de 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 continuas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 (ver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también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 2.5).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ahoma"/>
              <a:cs typeface="Tahoma"/>
            </a:endParaRPr>
          </a:p>
          <a:p>
            <a:pPr marL="301625" marR="5080" indent="-6096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ahoma"/>
                <a:cs typeface="Tahoma"/>
              </a:rPr>
              <a:t>Cortocircuito</a:t>
            </a:r>
            <a:r>
              <a:rPr dirty="0" sz="1200" spc="25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en</a:t>
            </a:r>
            <a:r>
              <a:rPr dirty="0" sz="1200" spc="24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operación</a:t>
            </a:r>
            <a:r>
              <a:rPr dirty="0" sz="1200" spc="24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con</a:t>
            </a:r>
            <a:r>
              <a:rPr dirty="0" sz="1200" spc="24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generadores</a:t>
            </a:r>
            <a:r>
              <a:rPr dirty="0" sz="1200" spc="24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sincrónicos</a:t>
            </a:r>
            <a:r>
              <a:rPr dirty="0" sz="1200" spc="23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(falla</a:t>
            </a:r>
            <a:r>
              <a:rPr dirty="0" sz="1200" spc="25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cercana</a:t>
            </a:r>
            <a:r>
              <a:rPr dirty="0" sz="1200" spc="23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a </a:t>
            </a:r>
            <a:r>
              <a:rPr dirty="0" sz="1200" spc="-33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los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bornes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del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generador)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2.3.1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Falla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en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terminales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en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operación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10" b="1">
                <a:latin typeface="Tahoma"/>
                <a:cs typeface="Tahoma"/>
              </a:rPr>
              <a:t>sin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carga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Ante</a:t>
            </a:r>
            <a:r>
              <a:rPr dirty="0" sz="1200">
                <a:latin typeface="Tahoma"/>
                <a:cs typeface="Tahoma"/>
              </a:rPr>
              <a:t> un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cortocircuito,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variación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temporal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considerablemente afectada por las características específicas del generador. Esto </a:t>
            </a:r>
            <a:r>
              <a:rPr dirty="0" sz="1200" spc="-10">
                <a:latin typeface="Tahoma"/>
                <a:cs typeface="Tahoma"/>
              </a:rPr>
              <a:t>es </a:t>
            </a:r>
            <a:r>
              <a:rPr dirty="0" sz="1200" spc="-5">
                <a:latin typeface="Tahoma"/>
                <a:cs typeface="Tahoma"/>
              </a:rPr>
              <a:t> particularmente evidente, por ej., en el caso de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falla en terminales 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generador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sincrónico con arrollamiento de amortiguación (un turbogenerador trifásico). El mismo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velocidad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excitación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tal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haya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2583" y="674302"/>
            <a:ext cx="6017260" cy="684530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algn="just" marL="38100" marR="30480">
              <a:lnSpc>
                <a:spcPct val="120900"/>
              </a:lnSpc>
              <a:spcBef>
                <a:spcPts val="65"/>
              </a:spcBef>
            </a:pPr>
            <a:r>
              <a:rPr dirty="0" sz="1200" spc="-5">
                <a:latin typeface="Tahoma"/>
                <a:cs typeface="Tahoma"/>
              </a:rPr>
              <a:t>sus terminales tensión nominal. Si se cortocircuitan los terminales cuando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 </a:t>
            </a:r>
            <a:r>
              <a:rPr dirty="0" sz="1200" i="1">
                <a:latin typeface="Times New Roman"/>
                <a:cs typeface="Times New Roman"/>
              </a:rPr>
              <a:t>u </a:t>
            </a:r>
            <a:r>
              <a:rPr dirty="0" baseline="-23809" sz="1050" i="1">
                <a:latin typeface="Times New Roman"/>
                <a:cs typeface="Times New Roman"/>
              </a:rPr>
              <a:t>R </a:t>
            </a:r>
            <a:r>
              <a:rPr dirty="0" baseline="-23809" sz="1050" spc="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pasa por cero,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corriente </a:t>
            </a:r>
            <a:r>
              <a:rPr dirty="0" sz="1200" spc="-5">
                <a:latin typeface="Tahoma"/>
                <a:cs typeface="Tahoma"/>
              </a:rPr>
              <a:t>de falla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Rk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10" i="1">
                <a:latin typeface="Times New Roman"/>
                <a:cs typeface="Times New Roman"/>
              </a:rPr>
              <a:t>i</a:t>
            </a:r>
            <a:r>
              <a:rPr dirty="0" baseline="-23809" sz="1050" spc="15" i="1">
                <a:latin typeface="Times New Roman"/>
                <a:cs typeface="Times New Roman"/>
              </a:rPr>
              <a:t>Sk </a:t>
            </a:r>
            <a:r>
              <a:rPr dirty="0" baseline="-23809" sz="1050" spc="2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i</a:t>
            </a:r>
            <a:r>
              <a:rPr dirty="0" baseline="-23809" sz="1050" spc="-15" i="1">
                <a:latin typeface="Times New Roman"/>
                <a:cs typeface="Times New Roman"/>
              </a:rPr>
              <a:t>Tk</a:t>
            </a:r>
            <a:r>
              <a:rPr dirty="0" baseline="-23809" sz="1050" spc="23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muestran el comportamiento ilustrado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2.11.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3240" y="1414660"/>
            <a:ext cx="4260296" cy="273931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37183" y="4202683"/>
            <a:ext cx="6067425" cy="282956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546100" marR="271145" indent="-269875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Fig. </a:t>
            </a:r>
            <a:r>
              <a:rPr dirty="0" sz="1200">
                <a:latin typeface="Tahoma"/>
                <a:cs typeface="Tahoma"/>
              </a:rPr>
              <a:t>2.11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Variación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temporal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 debido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terminales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un </a:t>
            </a:r>
            <a:r>
              <a:rPr dirty="0" sz="1200" spc="-5">
                <a:latin typeface="Tahoma"/>
                <a:cs typeface="Tahoma"/>
              </a:rPr>
              <a:t>turbogenerador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frecuencia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algn="just" marL="63500" marR="57785">
              <a:lnSpc>
                <a:spcPct val="101299"/>
              </a:lnSpc>
            </a:pP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un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alejado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terminales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generador,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229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Rk</a:t>
            </a:r>
            <a:r>
              <a:rPr dirty="0" baseline="-23809" sz="1050" spc="7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primero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alcanza</a:t>
            </a:r>
            <a:r>
              <a:rPr dirty="0" sz="1200">
                <a:latin typeface="Tahoma"/>
                <a:cs typeface="Tahoma"/>
              </a:rPr>
              <a:t> un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elevado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pico,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endParaRPr sz="1200">
              <a:latin typeface="Tahoma"/>
              <a:cs typeface="Tahoma"/>
            </a:endParaRPr>
          </a:p>
          <a:p>
            <a:pPr algn="just" marL="63500" marR="55880">
              <a:lnSpc>
                <a:spcPct val="100699"/>
              </a:lnSpc>
              <a:spcBef>
                <a:spcPts val="330"/>
              </a:spcBef>
            </a:pPr>
            <a:r>
              <a:rPr dirty="0" sz="1200" spc="-5">
                <a:latin typeface="Tahoma"/>
                <a:cs typeface="Tahoma"/>
              </a:rPr>
              <a:t>máxima asimétrica de cortocircuito,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luego decae hacia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permanente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forma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similar,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curvas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desplazadas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eje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cero,</a:t>
            </a:r>
            <a:r>
              <a:rPr dirty="0" sz="1200">
                <a:latin typeface="Tahoma"/>
                <a:cs typeface="Tahoma"/>
              </a:rPr>
              <a:t> como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introducción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transitorias.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(En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generador sincrónico, estas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 realmente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muy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frecuencia,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pero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prácticos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decrecientes).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63500" marR="56515">
              <a:lnSpc>
                <a:spcPct val="1008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Dado que </a:t>
            </a:r>
            <a:r>
              <a:rPr dirty="0" sz="1200">
                <a:latin typeface="Tahoma"/>
                <a:cs typeface="Tahoma"/>
              </a:rPr>
              <a:t>la impedancia </a:t>
            </a:r>
            <a:r>
              <a:rPr dirty="0" sz="1200" spc="-5">
                <a:latin typeface="Tahoma"/>
                <a:cs typeface="Tahoma"/>
              </a:rPr>
              <a:t>efectiva de cortocircuito del generador puede considerarse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inductiva pura </a:t>
            </a:r>
            <a:r>
              <a:rPr dirty="0" sz="1200">
                <a:latin typeface="Tahoma"/>
                <a:cs typeface="Tahoma"/>
              </a:rPr>
              <a:t>y con </a:t>
            </a:r>
            <a:r>
              <a:rPr dirty="0" sz="1200" spc="-5">
                <a:latin typeface="Tahoma"/>
                <a:cs typeface="Tahoma"/>
              </a:rPr>
              <a:t>las condiciones de cortocircuito asumidas, el valor inicial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aproximadamente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pico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95832" y="7051593"/>
            <a:ext cx="182245" cy="161925"/>
            <a:chOff x="2695832" y="7051593"/>
            <a:chExt cx="182245" cy="161925"/>
          </a:xfrm>
        </p:grpSpPr>
        <p:sp>
          <p:nvSpPr>
            <p:cNvPr id="6" name="object 6"/>
            <p:cNvSpPr/>
            <p:nvPr/>
          </p:nvSpPr>
          <p:spPr>
            <a:xfrm>
              <a:off x="2699011" y="7152644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39"/>
                  </a:moveTo>
                  <a:lnTo>
                    <a:pt x="19408" y="0"/>
                  </a:lnTo>
                </a:path>
              </a:pathLst>
            </a:custGeom>
            <a:ln w="63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718420" y="7155827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4">
                  <a:moveTo>
                    <a:pt x="0" y="0"/>
                  </a:moveTo>
                  <a:lnTo>
                    <a:pt x="28123" y="50924"/>
                  </a:lnTo>
                </a:path>
              </a:pathLst>
            </a:custGeom>
            <a:ln w="126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749712" y="7054775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4" h="152400">
                  <a:moveTo>
                    <a:pt x="0" y="151976"/>
                  </a:moveTo>
                  <a:lnTo>
                    <a:pt x="37233" y="0"/>
                  </a:lnTo>
                </a:path>
              </a:pathLst>
            </a:custGeom>
            <a:ln w="63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786945" y="7054776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1103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2934759" y="7136575"/>
            <a:ext cx="6540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2583" y="7034722"/>
            <a:ext cx="602932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934210" algn="l"/>
              </a:tabLst>
            </a:pP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 spc="4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	</a:t>
            </a:r>
            <a:r>
              <a:rPr dirty="0" sz="1200" spc="25">
                <a:latin typeface="Times New Roman"/>
                <a:cs typeface="Times New Roman"/>
              </a:rPr>
              <a:t>2</a:t>
            </a:r>
            <a:r>
              <a:rPr dirty="0" sz="1200" spc="25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4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4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</a:t>
            </a:r>
            <a:r>
              <a:rPr dirty="0" sz="1200" spc="4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transitorio</a:t>
            </a:r>
            <a:r>
              <a:rPr dirty="0" sz="1200" spc="4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completo</a:t>
            </a:r>
            <a:r>
              <a:rPr dirty="0" sz="1200" spc="4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4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gobernado,</a:t>
            </a:r>
            <a:r>
              <a:rPr dirty="0" sz="1200" spc="4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2583" y="7261352"/>
            <a:ext cx="6016625" cy="80708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38100" marR="30480">
              <a:lnSpc>
                <a:spcPct val="1010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embargo,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solo por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componente continua, sino también en buena parte por el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amortiguamiento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alterna de cortocircuito.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</a:t>
            </a:r>
            <a:r>
              <a:rPr dirty="0" sz="1200">
                <a:latin typeface="Tahoma"/>
                <a:cs typeface="Tahoma"/>
              </a:rPr>
              <a:t>2.12 </a:t>
            </a:r>
            <a:r>
              <a:rPr dirty="0" sz="1200" spc="-5">
                <a:latin typeface="Tahoma"/>
                <a:cs typeface="Tahoma"/>
              </a:rPr>
              <a:t>muestra, en gran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escala,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variación</a:t>
            </a:r>
            <a:r>
              <a:rPr dirty="0" sz="1200" spc="3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temporal</a:t>
            </a:r>
            <a:r>
              <a:rPr dirty="0" sz="1200" spc="3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k</a:t>
            </a:r>
            <a:r>
              <a:rPr dirty="0" baseline="-23809" sz="1050" spc="15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3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3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R,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</a:t>
            </a:r>
            <a:endParaRPr sz="1200">
              <a:latin typeface="Tahoma"/>
              <a:cs typeface="Tahoma"/>
            </a:endParaRPr>
          </a:p>
          <a:p>
            <a:pPr algn="just" marL="38100">
              <a:lnSpc>
                <a:spcPct val="100000"/>
              </a:lnSpc>
              <a:spcBef>
                <a:spcPts val="360"/>
              </a:spcBef>
            </a:pP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m</a:t>
            </a:r>
            <a:r>
              <a:rPr dirty="0" sz="1200" spc="-5">
                <a:latin typeface="Tahoma"/>
                <a:cs typeface="Tahoma"/>
              </a:rPr>
              <a:t>po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~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60" i="1">
                <a:latin typeface="Times New Roman"/>
                <a:cs typeface="Times New Roman"/>
              </a:rPr>
              <a:t>i</a:t>
            </a:r>
            <a:r>
              <a:rPr dirty="0" baseline="-23809" sz="1050" i="1">
                <a:latin typeface="Times New Roman"/>
                <a:cs typeface="Times New Roman"/>
              </a:rPr>
              <a:t>g </a:t>
            </a:r>
            <a:r>
              <a:rPr dirty="0" baseline="-23809" sz="1050" spc="-7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63558" y="8200096"/>
            <a:ext cx="3423786" cy="1651435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15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90431" y="4675577"/>
            <a:ext cx="182245" cy="161925"/>
            <a:chOff x="2790431" y="4675577"/>
            <a:chExt cx="182245" cy="161925"/>
          </a:xfrm>
        </p:grpSpPr>
        <p:sp>
          <p:nvSpPr>
            <p:cNvPr id="3" name="object 3"/>
            <p:cNvSpPr/>
            <p:nvPr/>
          </p:nvSpPr>
          <p:spPr>
            <a:xfrm>
              <a:off x="2793610" y="4776628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39"/>
                  </a:moveTo>
                  <a:lnTo>
                    <a:pt x="19408" y="0"/>
                  </a:lnTo>
                </a:path>
              </a:pathLst>
            </a:custGeom>
            <a:ln w="63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813019" y="4779811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5">
                  <a:moveTo>
                    <a:pt x="0" y="0"/>
                  </a:moveTo>
                  <a:lnTo>
                    <a:pt x="28123" y="50924"/>
                  </a:lnTo>
                </a:path>
              </a:pathLst>
            </a:custGeom>
            <a:ln w="126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844311" y="4678759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4" h="152400">
                  <a:moveTo>
                    <a:pt x="0" y="151976"/>
                  </a:moveTo>
                  <a:lnTo>
                    <a:pt x="37233" y="0"/>
                  </a:lnTo>
                </a:path>
              </a:pathLst>
            </a:custGeom>
            <a:ln w="63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881545" y="4678759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1103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43127" y="707663"/>
            <a:ext cx="6104890" cy="4615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4508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2.12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k</a:t>
            </a:r>
            <a:r>
              <a:rPr dirty="0" baseline="-23809" sz="1050" spc="15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sus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~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i</a:t>
            </a:r>
            <a:r>
              <a:rPr dirty="0" baseline="-23809" sz="1050" spc="44" i="1">
                <a:latin typeface="Times New Roman"/>
                <a:cs typeface="Times New Roman"/>
              </a:rPr>
              <a:t>g</a:t>
            </a:r>
            <a:endParaRPr baseline="-23809"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50">
              <a:latin typeface="Times New Roman"/>
              <a:cs typeface="Times New Roman"/>
            </a:endParaRPr>
          </a:p>
          <a:p>
            <a:pPr algn="just" marL="762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buena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aproximación,</a:t>
            </a:r>
            <a:r>
              <a:rPr dirty="0" sz="1200">
                <a:latin typeface="Tahoma"/>
                <a:cs typeface="Tahoma"/>
              </a:rPr>
              <a:t> la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dividida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304800" indent="-228600">
              <a:lnSpc>
                <a:spcPct val="100000"/>
              </a:lnSpc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permanente</a:t>
            </a:r>
            <a:endParaRPr sz="1200">
              <a:latin typeface="Tahoma"/>
              <a:cs typeface="Tahoma"/>
            </a:endParaRPr>
          </a:p>
          <a:p>
            <a:pPr marL="304800" indent="-228600">
              <a:lnSpc>
                <a:spcPct val="100000"/>
              </a:lnSpc>
              <a:spcBef>
                <a:spcPts val="15"/>
              </a:spcBef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endParaRPr sz="1200">
              <a:latin typeface="Tahoma"/>
              <a:cs typeface="Tahoma"/>
            </a:endParaRPr>
          </a:p>
          <a:p>
            <a:pPr marL="304800" indent="-228600">
              <a:lnSpc>
                <a:spcPct val="100000"/>
              </a:lnSpc>
              <a:spcBef>
                <a:spcPts val="10"/>
              </a:spcBef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subtransitoria.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Symbol"/>
              <a:buChar char=""/>
            </a:pPr>
            <a:endParaRPr sz="1150">
              <a:latin typeface="Tahoma"/>
              <a:cs typeface="Tahoma"/>
            </a:endParaRPr>
          </a:p>
          <a:p>
            <a:pPr algn="just" marL="76200" marR="79375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Esta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evolución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determinada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electromagnéticos</a:t>
            </a:r>
            <a:r>
              <a:rPr dirty="0" sz="1200">
                <a:latin typeface="Tahoma"/>
                <a:cs typeface="Tahoma"/>
              </a:rPr>
              <a:t> que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ocurren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sobre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efectivas.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práctica,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embargo,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representación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cálculo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características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cortocircuito están basadas en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tensión constante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consideración que el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decrecimiento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alterna de cortocircuito se debe </a:t>
            </a:r>
            <a:r>
              <a:rPr dirty="0" sz="1200">
                <a:latin typeface="Tahoma"/>
                <a:cs typeface="Tahoma"/>
              </a:rPr>
              <a:t>a un </a:t>
            </a:r>
            <a:r>
              <a:rPr dirty="0" sz="1200" spc="-5">
                <a:latin typeface="Tahoma"/>
                <a:cs typeface="Tahoma"/>
              </a:rPr>
              <a:t>incremento en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 reactancia del generador. Correspondientemente, 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 caracterizadas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ahoma"/>
              <a:cs typeface="Tahoma"/>
            </a:endParaRPr>
          </a:p>
          <a:p>
            <a:pPr marL="304800" indent="-229235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sincrónica</a:t>
            </a:r>
            <a:endParaRPr sz="1200">
              <a:latin typeface="Tahoma"/>
              <a:cs typeface="Tahoma"/>
            </a:endParaRPr>
          </a:p>
          <a:p>
            <a:pPr marL="304800" indent="-228600">
              <a:lnSpc>
                <a:spcPct val="100000"/>
              </a:lnSpc>
              <a:spcBef>
                <a:spcPts val="10"/>
              </a:spcBef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endParaRPr sz="1200">
              <a:latin typeface="Tahoma"/>
              <a:cs typeface="Tahoma"/>
            </a:endParaRPr>
          </a:p>
          <a:p>
            <a:pPr marL="304800" indent="-228600">
              <a:lnSpc>
                <a:spcPct val="100000"/>
              </a:lnSpc>
              <a:spcBef>
                <a:spcPts val="10"/>
              </a:spcBef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subtransitoria</a:t>
            </a:r>
            <a:endParaRPr sz="1200">
              <a:latin typeface="Tahoma"/>
              <a:cs typeface="Tahoma"/>
            </a:endParaRPr>
          </a:p>
          <a:p>
            <a:pPr algn="just" marL="76200" marR="80645">
              <a:lnSpc>
                <a:spcPct val="121700"/>
              </a:lnSpc>
              <a:spcBef>
                <a:spcPts val="1140"/>
              </a:spcBef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componente permanente (corriente alterna de cortocircuito de estado estacionario)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valor pico constante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60">
                <a:latin typeface="Times New Roman"/>
                <a:cs typeface="Times New Roman"/>
              </a:rPr>
              <a:t>2</a:t>
            </a:r>
            <a:r>
              <a:rPr dirty="0" sz="1200" spc="60" i="1">
                <a:latin typeface="Times New Roman"/>
                <a:cs typeface="Times New Roman"/>
              </a:rPr>
              <a:t>I</a:t>
            </a:r>
            <a:r>
              <a:rPr dirty="0" baseline="-23809" sz="1050" spc="89" i="1">
                <a:latin typeface="Times New Roman"/>
                <a:cs typeface="Times New Roman"/>
              </a:rPr>
              <a:t>k </a:t>
            </a:r>
            <a:r>
              <a:rPr dirty="0" sz="1200">
                <a:latin typeface="Tahoma"/>
                <a:cs typeface="Tahoma"/>
              </a:rPr>
              <a:t>. </a:t>
            </a:r>
            <a:r>
              <a:rPr dirty="0" sz="1200" spc="-5">
                <a:latin typeface="Tahoma"/>
                <a:cs typeface="Tahoma"/>
              </a:rPr>
              <a:t>El valor eficaz es el cociente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 de </a:t>
            </a:r>
            <a:r>
              <a:rPr dirty="0" sz="1200" spc="-10">
                <a:latin typeface="Tahoma"/>
                <a:cs typeface="Tahoma"/>
              </a:rPr>
              <a:t>fase </a:t>
            </a:r>
            <a:r>
              <a:rPr dirty="0" sz="1200" spc="-5">
                <a:latin typeface="Tahoma"/>
                <a:cs typeface="Tahoma"/>
              </a:rPr>
              <a:t> efectiva (nominal)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 </a:t>
            </a:r>
            <a:r>
              <a:rPr dirty="0" baseline="-23809" sz="1050" spc="-7">
                <a:latin typeface="Symbol"/>
                <a:cs typeface="Symbol"/>
              </a:rPr>
              <a:t></a:t>
            </a:r>
            <a:r>
              <a:rPr dirty="0" baseline="-23809" sz="1050" spc="-7" i="1">
                <a:latin typeface="Times New Roman"/>
                <a:cs typeface="Times New Roman"/>
              </a:rPr>
              <a:t>N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reactancia sincrónica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 </a:t>
            </a:r>
            <a:r>
              <a:rPr dirty="0" baseline="-23809" sz="1050" i="1">
                <a:latin typeface="Times New Roman"/>
                <a:cs typeface="Times New Roman"/>
              </a:rPr>
              <a:t>d</a:t>
            </a:r>
            <a:r>
              <a:rPr dirty="0" baseline="-23809" sz="1050" spc="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 operación (principalmente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determinada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reacción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armadura).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57541" y="5712074"/>
            <a:ext cx="280670" cy="0"/>
          </a:xfrm>
          <a:custGeom>
            <a:avLst/>
            <a:gdLst/>
            <a:ahLst/>
            <a:cxnLst/>
            <a:rect l="l" t="t" r="r" b="b"/>
            <a:pathLst>
              <a:path w="280670" h="0">
                <a:moveTo>
                  <a:pt x="0" y="0"/>
                </a:moveTo>
                <a:lnTo>
                  <a:pt x="280042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613405" y="5806073"/>
            <a:ext cx="6985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16550" y="5686866"/>
            <a:ext cx="6540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97747" y="5704329"/>
            <a:ext cx="11874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95296" y="5523096"/>
            <a:ext cx="443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3148" sz="1800" spc="-7">
                <a:latin typeface="Symbol"/>
                <a:cs typeface="Symbol"/>
              </a:rPr>
              <a:t></a:t>
            </a:r>
            <a:r>
              <a:rPr dirty="0" baseline="-23148" sz="1800" spc="-22">
                <a:latin typeface="Times New Roman"/>
                <a:cs typeface="Times New Roman"/>
              </a:rPr>
              <a:t> </a:t>
            </a:r>
            <a:r>
              <a:rPr dirty="0" baseline="13888" sz="1800" spc="-7" i="1">
                <a:latin typeface="Times New Roman"/>
                <a:cs typeface="Times New Roman"/>
              </a:rPr>
              <a:t>U</a:t>
            </a:r>
            <a:r>
              <a:rPr dirty="0" baseline="13888" sz="1800" spc="-247" i="1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Symbol"/>
                <a:cs typeface="Symbol"/>
              </a:rPr>
              <a:t></a:t>
            </a:r>
            <a:r>
              <a:rPr dirty="0" sz="700" spc="-5" i="1">
                <a:latin typeface="Times New Roman"/>
                <a:cs typeface="Times New Roman"/>
              </a:rPr>
              <a:t>N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50818" y="5585135"/>
            <a:ext cx="762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97884" y="5584951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6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5827" y="6109207"/>
            <a:ext cx="6029960" cy="17208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63500" marR="18415">
              <a:lnSpc>
                <a:spcPct val="100699"/>
              </a:lnSpc>
              <a:spcBef>
                <a:spcPts val="90"/>
              </a:spcBef>
            </a:pP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corriente alterna de estado estacionario se superpone una componente transitoria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decreciente en forma lenta. Esta es principalmente determinada por las reactancias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dispersión del estator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arrollamientos de campo, dado que bajo condiciones de falla </a:t>
            </a:r>
            <a:r>
              <a:rPr dirty="0" sz="1200" spc="-1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 generador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comporta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cortocircuitado.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componente transitoria es considerablemente menor 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correspondiente al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estado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permanente.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ahoma"/>
              <a:cs typeface="Tahoma"/>
            </a:endParaRPr>
          </a:p>
          <a:p>
            <a:pPr algn="just" marL="63500" marR="17780">
              <a:lnSpc>
                <a:spcPts val="1570"/>
              </a:lnSpc>
            </a:pPr>
            <a:r>
              <a:rPr dirty="0" sz="1200" spc="-5">
                <a:latin typeface="Tahoma"/>
                <a:cs typeface="Tahoma"/>
              </a:rPr>
              <a:t>El valor eficaz de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>
                <a:latin typeface="Tahoma"/>
                <a:cs typeface="Tahoma"/>
              </a:rPr>
              <a:t>corriente </a:t>
            </a:r>
            <a:r>
              <a:rPr dirty="0" sz="1200" spc="-5">
                <a:latin typeface="Tahoma"/>
                <a:cs typeface="Tahoma"/>
              </a:rPr>
              <a:t>alterna transitoria de cortocircuito es el cociente entre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 efectiva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15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Symbol"/>
                <a:cs typeface="Symbol"/>
              </a:rPr>
              <a:t></a:t>
            </a:r>
            <a:r>
              <a:rPr dirty="0" baseline="-23809" sz="1050" spc="8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subtransitoria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 algn="ctr" marL="95885">
              <a:lnSpc>
                <a:spcPts val="125"/>
              </a:lnSpc>
              <a:tabLst>
                <a:tab pos="2371725" algn="l"/>
              </a:tabLst>
            </a:pPr>
            <a:r>
              <a:rPr dirty="0" sz="700" i="1">
                <a:latin typeface="Times New Roman"/>
                <a:cs typeface="Times New Roman"/>
              </a:rPr>
              <a:t>N	d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433096" y="8237556"/>
            <a:ext cx="282575" cy="0"/>
          </a:xfrm>
          <a:custGeom>
            <a:avLst/>
            <a:gdLst/>
            <a:ahLst/>
            <a:cxnLst/>
            <a:rect l="l" t="t" r="r" b="b"/>
            <a:pathLst>
              <a:path w="282575" h="0">
                <a:moveTo>
                  <a:pt x="0" y="0"/>
                </a:moveTo>
                <a:lnTo>
                  <a:pt x="282575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198516" y="8105679"/>
            <a:ext cx="4191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latin typeface="Times New Roman"/>
                <a:cs typeface="Times New Roman"/>
              </a:rPr>
              <a:t>'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16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90209" y="8334211"/>
            <a:ext cx="6985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48177" y="8164145"/>
            <a:ext cx="2209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i="1">
                <a:latin typeface="Times New Roman"/>
                <a:cs typeface="Times New Roman"/>
              </a:rPr>
              <a:t>X</a:t>
            </a:r>
            <a:r>
              <a:rPr dirty="0" baseline="-25462" sz="1800" spc="-112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'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87048" y="8212155"/>
            <a:ext cx="6540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16427" y="8009073"/>
            <a:ext cx="13589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U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45015" y="8110886"/>
            <a:ext cx="14605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latin typeface="Symbol"/>
                <a:cs typeface="Symbol"/>
              </a:rPr>
              <a:t></a:t>
            </a:r>
            <a:r>
              <a:rPr dirty="0" sz="700" spc="-5" i="1">
                <a:latin typeface="Times New Roman"/>
                <a:cs typeface="Times New Roman"/>
              </a:rPr>
              <a:t>N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20313" y="8110410"/>
            <a:ext cx="28321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57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28364" y="8110219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7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6627" y="8634476"/>
            <a:ext cx="5966460" cy="94488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0600"/>
              </a:lnSpc>
              <a:spcBef>
                <a:spcPts val="90"/>
              </a:spcBef>
            </a:pPr>
            <a:r>
              <a:rPr dirty="0" sz="1200" spc="-5">
                <a:latin typeface="Tahoma"/>
                <a:cs typeface="Tahoma"/>
              </a:rPr>
              <a:t>Superpuesto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hay,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durante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algunos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pocos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ciclos,</a:t>
            </a:r>
            <a:r>
              <a:rPr dirty="0" sz="1200">
                <a:latin typeface="Tahoma"/>
                <a:cs typeface="Tahoma"/>
              </a:rPr>
              <a:t> un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subtransitorio (fig. 2.12). En generadores sincrónicos con arrollamiento amortiguador se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establece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transitorio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circuitos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amortiguamiento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excitación.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Esto origina en los circuitos del estator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componente subtransitoria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cortocircuito,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cuyo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pico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pico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7983" y="732535"/>
            <a:ext cx="8502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cortocircuito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801561" y="749657"/>
            <a:ext cx="182245" cy="161925"/>
            <a:chOff x="1801561" y="749657"/>
            <a:chExt cx="182245" cy="161925"/>
          </a:xfrm>
        </p:grpSpPr>
        <p:sp>
          <p:nvSpPr>
            <p:cNvPr id="4" name="object 4"/>
            <p:cNvSpPr/>
            <p:nvPr/>
          </p:nvSpPr>
          <p:spPr>
            <a:xfrm>
              <a:off x="1804740" y="850710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30">
                  <a:moveTo>
                    <a:pt x="0" y="11139"/>
                  </a:moveTo>
                  <a:lnTo>
                    <a:pt x="19408" y="0"/>
                  </a:lnTo>
                </a:path>
              </a:pathLst>
            </a:custGeom>
            <a:ln w="63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824149" y="853892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4">
                  <a:moveTo>
                    <a:pt x="0" y="0"/>
                  </a:moveTo>
                  <a:lnTo>
                    <a:pt x="28123" y="50924"/>
                  </a:lnTo>
                </a:path>
              </a:pathLst>
            </a:custGeom>
            <a:ln w="126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855441" y="752840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4" h="152400">
                  <a:moveTo>
                    <a:pt x="0" y="151976"/>
                  </a:moveTo>
                  <a:lnTo>
                    <a:pt x="37233" y="0"/>
                  </a:lnTo>
                </a:path>
              </a:pathLst>
            </a:custGeom>
            <a:ln w="63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92675" y="752840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1103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2040045" y="834834"/>
            <a:ext cx="6540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64102" y="732980"/>
            <a:ext cx="50139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latin typeface="Times New Roman"/>
                <a:cs typeface="Times New Roman"/>
              </a:rPr>
              <a:t>2</a:t>
            </a:r>
            <a:r>
              <a:rPr dirty="0" sz="1200" spc="25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14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eficaz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cociente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(nominal)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9142" y="974417"/>
            <a:ext cx="2697480" cy="2336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ts val="1120"/>
              </a:lnSpc>
              <a:spcBef>
                <a:spcPts val="100"/>
              </a:spcBef>
              <a:tabLst>
                <a:tab pos="381000" algn="l"/>
              </a:tabLst>
            </a:pP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15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Symbol"/>
                <a:cs typeface="Symbol"/>
              </a:rPr>
              <a:t></a:t>
            </a:r>
            <a:r>
              <a:rPr dirty="0" baseline="-23809" sz="1050">
                <a:latin typeface="Times New Roman"/>
                <a:cs typeface="Times New Roman"/>
              </a:rPr>
              <a:t>	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subtransitoria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:</a:t>
            </a:r>
            <a:endParaRPr sz="1200">
              <a:latin typeface="Tahoma"/>
              <a:cs typeface="Tahoma"/>
            </a:endParaRPr>
          </a:p>
          <a:p>
            <a:pPr marL="240665">
              <a:lnSpc>
                <a:spcPts val="520"/>
              </a:lnSpc>
              <a:tabLst>
                <a:tab pos="2515870" algn="l"/>
              </a:tabLst>
            </a:pPr>
            <a:r>
              <a:rPr dirty="0" sz="700" i="1">
                <a:latin typeface="Times New Roman"/>
                <a:cs typeface="Times New Roman"/>
              </a:rPr>
              <a:t>N	d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38835" y="1615882"/>
            <a:ext cx="282575" cy="0"/>
          </a:xfrm>
          <a:custGeom>
            <a:avLst/>
            <a:gdLst/>
            <a:ahLst/>
            <a:cxnLst/>
            <a:rect l="l" t="t" r="r" b="b"/>
            <a:pathLst>
              <a:path w="282575" h="0">
                <a:moveTo>
                  <a:pt x="0" y="0"/>
                </a:moveTo>
                <a:lnTo>
                  <a:pt x="282575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795981" y="1712432"/>
            <a:ext cx="6985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92820" y="1590376"/>
            <a:ext cx="6540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53916" y="1542366"/>
            <a:ext cx="236854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i="1">
                <a:latin typeface="Times New Roman"/>
                <a:cs typeface="Times New Roman"/>
              </a:rPr>
              <a:t>X</a:t>
            </a:r>
            <a:r>
              <a:rPr dirty="0" baseline="-25462" sz="1800" spc="-82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22166" y="1387295"/>
            <a:ext cx="13589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U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00287" y="1489109"/>
            <a:ext cx="4965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2585" algn="l"/>
              </a:tabLst>
            </a:pPr>
            <a:r>
              <a:rPr dirty="0" baseline="3968" sz="1050" spc="-7">
                <a:latin typeface="Times New Roman"/>
                <a:cs typeface="Times New Roman"/>
              </a:rPr>
              <a:t>"</a:t>
            </a:r>
            <a:r>
              <a:rPr dirty="0" baseline="3968" sz="1050" spc="-7">
                <a:latin typeface="Times New Roman"/>
                <a:cs typeface="Times New Roman"/>
              </a:rPr>
              <a:t>	</a:t>
            </a:r>
            <a:r>
              <a:rPr dirty="0" sz="700" spc="-10">
                <a:latin typeface="Symbol"/>
                <a:cs typeface="Symbol"/>
              </a:rPr>
              <a:t></a:t>
            </a:r>
            <a:r>
              <a:rPr dirty="0" sz="700" spc="-5" i="1">
                <a:latin typeface="Times New Roman"/>
                <a:cs typeface="Times New Roman"/>
              </a:rPr>
              <a:t>N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26053" y="1488633"/>
            <a:ext cx="28321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57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86859" y="1488440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8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7983" y="2014219"/>
            <a:ext cx="5963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máquinas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sincrónicas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polos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salientes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con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polos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laminados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20727" y="2313393"/>
            <a:ext cx="3670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4325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r>
              <a:rPr dirty="0" sz="700" spc="-5" i="1">
                <a:latin typeface="Times New Roman"/>
                <a:cs typeface="Times New Roman"/>
              </a:rPr>
              <a:t>	</a:t>
            </a: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2583" y="2211831"/>
            <a:ext cx="44869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amortiguamiento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5">
                <a:latin typeface="Tahoma"/>
                <a:cs typeface="Tahoma"/>
              </a:rPr>
              <a:t> se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produce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 subtransitorio </a:t>
            </a:r>
            <a:r>
              <a:rPr dirty="0" sz="1200">
                <a:latin typeface="Tahoma"/>
                <a:cs typeface="Tahoma"/>
              </a:rPr>
              <a:t>(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8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44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6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).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87983" y="2622295"/>
            <a:ext cx="5965825" cy="57721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variación temporal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de cortocircuito desde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iniciación del cortocircuito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hasta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condición de estado estacionario puede expresarse por medio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siguiente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ecuación: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283536" y="3416738"/>
            <a:ext cx="193675" cy="167640"/>
            <a:chOff x="1283536" y="3416738"/>
            <a:chExt cx="193675" cy="167640"/>
          </a:xfrm>
        </p:grpSpPr>
        <p:sp>
          <p:nvSpPr>
            <p:cNvPr id="24" name="object 24"/>
            <p:cNvSpPr/>
            <p:nvPr/>
          </p:nvSpPr>
          <p:spPr>
            <a:xfrm>
              <a:off x="1286844" y="3521213"/>
              <a:ext cx="20955" cy="12065"/>
            </a:xfrm>
            <a:custGeom>
              <a:avLst/>
              <a:gdLst/>
              <a:ahLst/>
              <a:cxnLst/>
              <a:rect l="l" t="t" r="r" b="b"/>
              <a:pathLst>
                <a:path w="20955" h="12064">
                  <a:moveTo>
                    <a:pt x="0" y="11508"/>
                  </a:moveTo>
                  <a:lnTo>
                    <a:pt x="20633" y="0"/>
                  </a:lnTo>
                </a:path>
              </a:pathLst>
            </a:custGeom>
            <a:ln w="66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307478" y="3524501"/>
              <a:ext cx="30480" cy="52705"/>
            </a:xfrm>
            <a:custGeom>
              <a:avLst/>
              <a:gdLst/>
              <a:ahLst/>
              <a:cxnLst/>
              <a:rect l="l" t="t" r="r" b="b"/>
              <a:pathLst>
                <a:path w="30480" h="52704">
                  <a:moveTo>
                    <a:pt x="0" y="0"/>
                  </a:moveTo>
                  <a:lnTo>
                    <a:pt x="29897" y="52610"/>
                  </a:lnTo>
                </a:path>
              </a:pathLst>
            </a:custGeom>
            <a:ln w="133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340745" y="3420102"/>
              <a:ext cx="40005" cy="157480"/>
            </a:xfrm>
            <a:custGeom>
              <a:avLst/>
              <a:gdLst/>
              <a:ahLst/>
              <a:cxnLst/>
              <a:rect l="l" t="t" r="r" b="b"/>
              <a:pathLst>
                <a:path w="40005" h="157479">
                  <a:moveTo>
                    <a:pt x="0" y="157010"/>
                  </a:moveTo>
                  <a:lnTo>
                    <a:pt x="39583" y="0"/>
                  </a:lnTo>
                </a:path>
              </a:pathLst>
            </a:custGeom>
            <a:ln w="67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380328" y="3420102"/>
              <a:ext cx="97155" cy="0"/>
            </a:xfrm>
            <a:custGeom>
              <a:avLst/>
              <a:gdLst/>
              <a:ahLst/>
              <a:cxnLst/>
              <a:rect l="l" t="t" r="r" b="b"/>
              <a:pathLst>
                <a:path w="97155" h="0">
                  <a:moveTo>
                    <a:pt x="0" y="0"/>
                  </a:moveTo>
                  <a:lnTo>
                    <a:pt x="96852" y="0"/>
                  </a:lnTo>
                </a:path>
              </a:pathLst>
            </a:custGeom>
            <a:ln w="65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/>
          <p:cNvGrpSpPr/>
          <p:nvPr/>
        </p:nvGrpSpPr>
        <p:grpSpPr>
          <a:xfrm>
            <a:off x="4952982" y="3416738"/>
            <a:ext cx="193675" cy="167640"/>
            <a:chOff x="4952982" y="3416738"/>
            <a:chExt cx="193675" cy="167640"/>
          </a:xfrm>
        </p:grpSpPr>
        <p:sp>
          <p:nvSpPr>
            <p:cNvPr id="29" name="object 29"/>
            <p:cNvSpPr/>
            <p:nvPr/>
          </p:nvSpPr>
          <p:spPr>
            <a:xfrm>
              <a:off x="4956290" y="3521213"/>
              <a:ext cx="20955" cy="12065"/>
            </a:xfrm>
            <a:custGeom>
              <a:avLst/>
              <a:gdLst/>
              <a:ahLst/>
              <a:cxnLst/>
              <a:rect l="l" t="t" r="r" b="b"/>
              <a:pathLst>
                <a:path w="20954" h="12064">
                  <a:moveTo>
                    <a:pt x="0" y="11508"/>
                  </a:moveTo>
                  <a:lnTo>
                    <a:pt x="20633" y="0"/>
                  </a:lnTo>
                </a:path>
              </a:pathLst>
            </a:custGeom>
            <a:ln w="66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4976924" y="3524501"/>
              <a:ext cx="30480" cy="52705"/>
            </a:xfrm>
            <a:custGeom>
              <a:avLst/>
              <a:gdLst/>
              <a:ahLst/>
              <a:cxnLst/>
              <a:rect l="l" t="t" r="r" b="b"/>
              <a:pathLst>
                <a:path w="30479" h="52704">
                  <a:moveTo>
                    <a:pt x="0" y="0"/>
                  </a:moveTo>
                  <a:lnTo>
                    <a:pt x="29897" y="52610"/>
                  </a:lnTo>
                </a:path>
              </a:pathLst>
            </a:custGeom>
            <a:ln w="133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5010191" y="3420102"/>
              <a:ext cx="40005" cy="157480"/>
            </a:xfrm>
            <a:custGeom>
              <a:avLst/>
              <a:gdLst/>
              <a:ahLst/>
              <a:cxnLst/>
              <a:rect l="l" t="t" r="r" b="b"/>
              <a:pathLst>
                <a:path w="40004" h="157479">
                  <a:moveTo>
                    <a:pt x="0" y="157010"/>
                  </a:moveTo>
                  <a:lnTo>
                    <a:pt x="39583" y="0"/>
                  </a:lnTo>
                </a:path>
              </a:pathLst>
            </a:custGeom>
            <a:ln w="67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049774" y="3420102"/>
              <a:ext cx="97155" cy="0"/>
            </a:xfrm>
            <a:custGeom>
              <a:avLst/>
              <a:gdLst/>
              <a:ahLst/>
              <a:cxnLst/>
              <a:rect l="l" t="t" r="r" b="b"/>
              <a:pathLst>
                <a:path w="97154" h="0">
                  <a:moveTo>
                    <a:pt x="0" y="0"/>
                  </a:moveTo>
                  <a:lnTo>
                    <a:pt x="96852" y="0"/>
                  </a:lnTo>
                </a:path>
              </a:pathLst>
            </a:custGeom>
            <a:ln w="65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6029915" y="3505235"/>
            <a:ext cx="67310" cy="1358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00" spc="1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54061" y="3505235"/>
            <a:ext cx="619760" cy="1358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64515" algn="l"/>
              </a:tabLst>
            </a:pPr>
            <a:r>
              <a:rPr dirty="0" sz="700" spc="15" i="1">
                <a:latin typeface="Times New Roman"/>
                <a:cs typeface="Times New Roman"/>
              </a:rPr>
              <a:t>k</a:t>
            </a:r>
            <a:r>
              <a:rPr dirty="0" sz="700" spc="15" i="1">
                <a:latin typeface="Times New Roman"/>
                <a:cs typeface="Times New Roman"/>
              </a:rPr>
              <a:t>	</a:t>
            </a:r>
            <a:r>
              <a:rPr dirty="0" sz="700" spc="1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081197" y="3505235"/>
            <a:ext cx="855980" cy="1358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800735" algn="l"/>
              </a:tabLst>
            </a:pPr>
            <a:r>
              <a:rPr dirty="0" sz="700" spc="15" i="1">
                <a:latin typeface="Times New Roman"/>
                <a:cs typeface="Times New Roman"/>
              </a:rPr>
              <a:t>k</a:t>
            </a:r>
            <a:r>
              <a:rPr dirty="0" sz="700" spc="15" i="1">
                <a:latin typeface="Times New Roman"/>
                <a:cs typeface="Times New Roman"/>
              </a:rPr>
              <a:t>	</a:t>
            </a:r>
            <a:r>
              <a:rPr dirty="0" sz="700" spc="1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23216" y="3505235"/>
            <a:ext cx="981075" cy="1358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25475" algn="l"/>
                <a:tab pos="925830" algn="l"/>
              </a:tabLst>
            </a:pPr>
            <a:r>
              <a:rPr dirty="0" sz="700" spc="15" i="1">
                <a:latin typeface="Times New Roman"/>
                <a:cs typeface="Times New Roman"/>
              </a:rPr>
              <a:t>k</a:t>
            </a:r>
            <a:r>
              <a:rPr dirty="0" sz="700" spc="15" i="1">
                <a:latin typeface="Times New Roman"/>
                <a:cs typeface="Times New Roman"/>
              </a:rPr>
              <a:t>	</a:t>
            </a:r>
            <a:r>
              <a:rPr dirty="0" sz="700" spc="15" i="1">
                <a:latin typeface="Times New Roman"/>
                <a:cs typeface="Times New Roman"/>
              </a:rPr>
              <a:t>k</a:t>
            </a:r>
            <a:r>
              <a:rPr dirty="0" sz="700" spc="15" i="1">
                <a:latin typeface="Times New Roman"/>
                <a:cs typeface="Times New Roman"/>
              </a:rPr>
              <a:t>	</a:t>
            </a:r>
            <a:r>
              <a:rPr dirty="0" sz="700" spc="1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586162" y="3428369"/>
            <a:ext cx="59690" cy="104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15" i="1">
                <a:latin typeface="Times New Roman"/>
                <a:cs typeface="Times New Roman"/>
              </a:rPr>
              <a:t>g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526123" y="3441917"/>
            <a:ext cx="59690" cy="104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15" i="1">
                <a:latin typeface="Times New Roman"/>
                <a:cs typeface="Times New Roman"/>
              </a:rPr>
              <a:t>d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381755" y="3441917"/>
            <a:ext cx="59690" cy="104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15" i="1">
                <a:latin typeface="Times New Roman"/>
                <a:cs typeface="Times New Roman"/>
              </a:rPr>
              <a:t>d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12467" y="3391059"/>
            <a:ext cx="327660" cy="2260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50">
                <a:latin typeface="Times New Roman"/>
                <a:cs typeface="Times New Roman"/>
              </a:rPr>
              <a:t>s</a:t>
            </a:r>
            <a:r>
              <a:rPr dirty="0" sz="1250" spc="5">
                <a:latin typeface="Times New Roman"/>
                <a:cs typeface="Times New Roman"/>
              </a:rPr>
              <a:t>i</a:t>
            </a:r>
            <a:r>
              <a:rPr dirty="0" sz="1250" spc="10">
                <a:latin typeface="Times New Roman"/>
                <a:cs typeface="Times New Roman"/>
              </a:rPr>
              <a:t>n</a:t>
            </a:r>
            <a:r>
              <a:rPr dirty="0" sz="1250" spc="-190">
                <a:latin typeface="Times New Roman"/>
                <a:cs typeface="Times New Roman"/>
              </a:rPr>
              <a:t> </a:t>
            </a:r>
            <a:r>
              <a:rPr dirty="0" sz="1300" spc="-20" i="1">
                <a:latin typeface="Symbol"/>
                <a:cs typeface="Symbol"/>
              </a:rPr>
              <a:t>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214428" y="3395064"/>
            <a:ext cx="64135" cy="1358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00" spc="1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780545" y="3395064"/>
            <a:ext cx="67310" cy="24637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dirty="0" sz="700" spc="5">
                <a:latin typeface="Times New Roman"/>
                <a:cs typeface="Times New Roman"/>
              </a:rPr>
              <a:t>'</a:t>
            </a:r>
            <a:endParaRPr sz="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dirty="0" sz="700" spc="1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397376" y="3377808"/>
            <a:ext cx="1184910" cy="104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159510" algn="l"/>
              </a:tabLst>
            </a:pPr>
            <a:r>
              <a:rPr dirty="0" sz="500" spc="10">
                <a:latin typeface="Times New Roman"/>
                <a:cs typeface="Times New Roman"/>
              </a:rPr>
              <a:t>"</a:t>
            </a:r>
            <a:r>
              <a:rPr dirty="0" sz="500" spc="10">
                <a:latin typeface="Times New Roman"/>
                <a:cs typeface="Times New Roman"/>
              </a:rPr>
              <a:t>	</a:t>
            </a:r>
            <a:r>
              <a:rPr dirty="0" sz="500" spc="5">
                <a:latin typeface="Times New Roman"/>
                <a:cs typeface="Times New Roman"/>
              </a:rPr>
              <a:t>'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349948" y="3379043"/>
            <a:ext cx="348615" cy="1358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00" spc="70">
                <a:latin typeface="Times New Roman"/>
                <a:cs typeface="Times New Roman"/>
              </a:rPr>
              <a:t>(</a:t>
            </a:r>
            <a:r>
              <a:rPr dirty="0" sz="700" spc="60">
                <a:latin typeface="Symbol"/>
                <a:cs typeface="Symbol"/>
              </a:rPr>
              <a:t></a:t>
            </a:r>
            <a:r>
              <a:rPr dirty="0" sz="700" spc="10" i="1">
                <a:latin typeface="Times New Roman"/>
                <a:cs typeface="Times New Roman"/>
              </a:rPr>
              <a:t>t</a:t>
            </a:r>
            <a:r>
              <a:rPr dirty="0" sz="700" spc="-5" i="1">
                <a:latin typeface="Times New Roman"/>
                <a:cs typeface="Times New Roman"/>
              </a:rPr>
              <a:t> </a:t>
            </a:r>
            <a:r>
              <a:rPr dirty="0" sz="700" spc="10">
                <a:latin typeface="Times New Roman"/>
                <a:cs typeface="Times New Roman"/>
              </a:rPr>
              <a:t>/</a:t>
            </a:r>
            <a:r>
              <a:rPr dirty="0" sz="700" spc="-70">
                <a:latin typeface="Times New Roman"/>
                <a:cs typeface="Times New Roman"/>
              </a:rPr>
              <a:t> </a:t>
            </a:r>
            <a:r>
              <a:rPr dirty="0" sz="700" spc="20" i="1">
                <a:latin typeface="Times New Roman"/>
                <a:cs typeface="Times New Roman"/>
              </a:rPr>
              <a:t>T</a:t>
            </a:r>
            <a:r>
              <a:rPr dirty="0" sz="700" i="1">
                <a:latin typeface="Times New Roman"/>
                <a:cs typeface="Times New Roman"/>
              </a:rPr>
              <a:t>  </a:t>
            </a:r>
            <a:r>
              <a:rPr dirty="0" sz="700" spc="-90" i="1">
                <a:latin typeface="Times New Roman"/>
                <a:cs typeface="Times New Roman"/>
              </a:rPr>
              <a:t> </a:t>
            </a:r>
            <a:r>
              <a:rPr dirty="0" sz="700" spc="10">
                <a:latin typeface="Times New Roman"/>
                <a:cs typeface="Times New Roman"/>
              </a:rPr>
              <a:t>)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292909" y="3392578"/>
            <a:ext cx="347980" cy="1358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00" spc="70">
                <a:latin typeface="Times New Roman"/>
                <a:cs typeface="Times New Roman"/>
              </a:rPr>
              <a:t>(</a:t>
            </a:r>
            <a:r>
              <a:rPr dirty="0" sz="700" spc="60">
                <a:latin typeface="Symbol"/>
                <a:cs typeface="Symbol"/>
              </a:rPr>
              <a:t></a:t>
            </a:r>
            <a:r>
              <a:rPr dirty="0" sz="700" spc="10" i="1">
                <a:latin typeface="Times New Roman"/>
                <a:cs typeface="Times New Roman"/>
              </a:rPr>
              <a:t>t</a:t>
            </a:r>
            <a:r>
              <a:rPr dirty="0" sz="700" spc="-5" i="1">
                <a:latin typeface="Times New Roman"/>
                <a:cs typeface="Times New Roman"/>
              </a:rPr>
              <a:t> </a:t>
            </a:r>
            <a:r>
              <a:rPr dirty="0" sz="700" spc="10">
                <a:latin typeface="Times New Roman"/>
                <a:cs typeface="Times New Roman"/>
              </a:rPr>
              <a:t>/</a:t>
            </a:r>
            <a:r>
              <a:rPr dirty="0" sz="700" spc="-70">
                <a:latin typeface="Times New Roman"/>
                <a:cs typeface="Times New Roman"/>
              </a:rPr>
              <a:t> </a:t>
            </a:r>
            <a:r>
              <a:rPr dirty="0" sz="700" spc="20" i="1">
                <a:latin typeface="Times New Roman"/>
                <a:cs typeface="Times New Roman"/>
              </a:rPr>
              <a:t>T</a:t>
            </a:r>
            <a:r>
              <a:rPr dirty="0" sz="700" i="1">
                <a:latin typeface="Times New Roman"/>
                <a:cs typeface="Times New Roman"/>
              </a:rPr>
              <a:t> </a:t>
            </a:r>
            <a:r>
              <a:rPr dirty="0" sz="700" spc="80" i="1">
                <a:latin typeface="Times New Roman"/>
                <a:cs typeface="Times New Roman"/>
              </a:rPr>
              <a:t> </a:t>
            </a:r>
            <a:r>
              <a:rPr dirty="0" sz="700" spc="10">
                <a:latin typeface="Times New Roman"/>
                <a:cs typeface="Times New Roman"/>
              </a:rPr>
              <a:t>)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644128" y="3395064"/>
            <a:ext cx="852169" cy="1358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16865" algn="l"/>
                <a:tab pos="516890" algn="l"/>
              </a:tabLst>
            </a:pPr>
            <a:r>
              <a:rPr dirty="0" sz="700" spc="15">
                <a:latin typeface="Times New Roman"/>
                <a:cs typeface="Times New Roman"/>
              </a:rPr>
              <a:t>"</a:t>
            </a:r>
            <a:r>
              <a:rPr dirty="0" sz="700" spc="15">
                <a:latin typeface="Times New Roman"/>
                <a:cs typeface="Times New Roman"/>
              </a:rPr>
              <a:t>	</a:t>
            </a:r>
            <a:r>
              <a:rPr dirty="0" sz="700" spc="5">
                <a:latin typeface="Times New Roman"/>
                <a:cs typeface="Times New Roman"/>
              </a:rPr>
              <a:t>'</a:t>
            </a:r>
            <a:r>
              <a:rPr dirty="0" sz="700" spc="5">
                <a:latin typeface="Times New Roman"/>
                <a:cs typeface="Times New Roman"/>
              </a:rPr>
              <a:t>	</a:t>
            </a:r>
            <a:r>
              <a:rPr dirty="0" sz="700" spc="70">
                <a:latin typeface="Times New Roman"/>
                <a:cs typeface="Times New Roman"/>
              </a:rPr>
              <a:t>(</a:t>
            </a:r>
            <a:r>
              <a:rPr dirty="0" sz="700" spc="60">
                <a:latin typeface="Symbol"/>
                <a:cs typeface="Symbol"/>
              </a:rPr>
              <a:t></a:t>
            </a:r>
            <a:r>
              <a:rPr dirty="0" sz="700" spc="10" i="1">
                <a:latin typeface="Times New Roman"/>
                <a:cs typeface="Times New Roman"/>
              </a:rPr>
              <a:t>t</a:t>
            </a:r>
            <a:r>
              <a:rPr dirty="0" sz="700" spc="-5" i="1">
                <a:latin typeface="Times New Roman"/>
                <a:cs typeface="Times New Roman"/>
              </a:rPr>
              <a:t> </a:t>
            </a:r>
            <a:r>
              <a:rPr dirty="0" sz="700" spc="10">
                <a:latin typeface="Times New Roman"/>
                <a:cs typeface="Times New Roman"/>
              </a:rPr>
              <a:t>/</a:t>
            </a:r>
            <a:r>
              <a:rPr dirty="0" sz="700" spc="-70">
                <a:latin typeface="Times New Roman"/>
                <a:cs typeface="Times New Roman"/>
              </a:rPr>
              <a:t> </a:t>
            </a:r>
            <a:r>
              <a:rPr dirty="0" sz="700" spc="20" i="1">
                <a:latin typeface="Times New Roman"/>
                <a:cs typeface="Times New Roman"/>
              </a:rPr>
              <a:t>T</a:t>
            </a:r>
            <a:r>
              <a:rPr dirty="0" sz="700" i="1">
                <a:latin typeface="Times New Roman"/>
                <a:cs typeface="Times New Roman"/>
              </a:rPr>
              <a:t> </a:t>
            </a:r>
            <a:r>
              <a:rPr dirty="0" sz="700" spc="80" i="1">
                <a:latin typeface="Times New Roman"/>
                <a:cs typeface="Times New Roman"/>
              </a:rPr>
              <a:t> </a:t>
            </a:r>
            <a:r>
              <a:rPr dirty="0" sz="700" spc="10">
                <a:latin typeface="Times New Roman"/>
                <a:cs typeface="Times New Roman"/>
              </a:rPr>
              <a:t>)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987923" y="3391059"/>
            <a:ext cx="1376680" cy="2260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070610" algn="l"/>
              </a:tabLst>
            </a:pPr>
            <a:r>
              <a:rPr dirty="0" sz="1250" spc="15">
                <a:latin typeface="Times New Roman"/>
                <a:cs typeface="Times New Roman"/>
              </a:rPr>
              <a:t>sin(</a:t>
            </a:r>
            <a:r>
              <a:rPr dirty="0" sz="1250" spc="15" i="1">
                <a:latin typeface="Times New Roman"/>
                <a:cs typeface="Times New Roman"/>
              </a:rPr>
              <a:t>wt </a:t>
            </a:r>
            <a:r>
              <a:rPr dirty="0" sz="1250" spc="10">
                <a:latin typeface="Symbol"/>
                <a:cs typeface="Symbol"/>
              </a:rPr>
              <a:t></a:t>
            </a:r>
            <a:r>
              <a:rPr dirty="0" sz="1250" spc="-155">
                <a:latin typeface="Times New Roman"/>
                <a:cs typeface="Times New Roman"/>
              </a:rPr>
              <a:t> </a:t>
            </a:r>
            <a:r>
              <a:rPr dirty="0" sz="1300" spc="-20" i="1">
                <a:latin typeface="Symbol"/>
                <a:cs typeface="Symbol"/>
              </a:rPr>
              <a:t></a:t>
            </a:r>
            <a:r>
              <a:rPr dirty="0" sz="1300" spc="380" i="1">
                <a:latin typeface="Times New Roman"/>
                <a:cs typeface="Times New Roman"/>
              </a:rPr>
              <a:t> </a:t>
            </a:r>
            <a:r>
              <a:rPr dirty="0" sz="1250" spc="5">
                <a:latin typeface="Times New Roman"/>
                <a:cs typeface="Times New Roman"/>
              </a:rPr>
              <a:t>)</a:t>
            </a:r>
            <a:r>
              <a:rPr dirty="0" sz="1250" spc="-55">
                <a:latin typeface="Times New Roman"/>
                <a:cs typeface="Times New Roman"/>
              </a:rPr>
              <a:t> </a:t>
            </a:r>
            <a:r>
              <a:rPr dirty="0" sz="1250" spc="10">
                <a:latin typeface="Symbol"/>
                <a:cs typeface="Symbol"/>
              </a:rPr>
              <a:t></a:t>
            </a:r>
            <a:r>
              <a:rPr dirty="0" sz="1250" spc="10">
                <a:latin typeface="Times New Roman"/>
                <a:cs typeface="Times New Roman"/>
              </a:rPr>
              <a:t>	</a:t>
            </a:r>
            <a:r>
              <a:rPr dirty="0" sz="1250" spc="40">
                <a:latin typeface="Times New Roman"/>
                <a:cs typeface="Times New Roman"/>
              </a:rPr>
              <a:t>2</a:t>
            </a:r>
            <a:r>
              <a:rPr dirty="0" sz="1250" spc="40" i="1">
                <a:latin typeface="Times New Roman"/>
                <a:cs typeface="Times New Roman"/>
              </a:rPr>
              <a:t>I</a:t>
            </a:r>
            <a:r>
              <a:rPr dirty="0" sz="1250" spc="210" i="1">
                <a:latin typeface="Times New Roman"/>
                <a:cs typeface="Times New Roman"/>
              </a:rPr>
              <a:t> </a:t>
            </a:r>
            <a:r>
              <a:rPr dirty="0" sz="1250" spc="10" i="1">
                <a:latin typeface="Times New Roman"/>
                <a:cs typeface="Times New Roman"/>
              </a:rPr>
              <a:t>e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884113" y="3400005"/>
            <a:ext cx="423545" cy="215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38430" indent="-126364">
              <a:lnSpc>
                <a:spcPct val="100000"/>
              </a:lnSpc>
              <a:spcBef>
                <a:spcPts val="90"/>
              </a:spcBef>
              <a:buFont typeface="Symbol"/>
              <a:buChar char=""/>
              <a:tabLst>
                <a:tab pos="139065" algn="l"/>
              </a:tabLst>
            </a:pPr>
            <a:r>
              <a:rPr dirty="0" sz="1250" spc="5" i="1">
                <a:latin typeface="Times New Roman"/>
                <a:cs typeface="Times New Roman"/>
              </a:rPr>
              <a:t>I</a:t>
            </a:r>
            <a:r>
              <a:rPr dirty="0" sz="1250" spc="315" i="1">
                <a:latin typeface="Times New Roman"/>
                <a:cs typeface="Times New Roman"/>
              </a:rPr>
              <a:t> </a:t>
            </a:r>
            <a:r>
              <a:rPr dirty="0" sz="1250" spc="10">
                <a:latin typeface="Times New Roman"/>
                <a:cs typeface="Times New Roman"/>
              </a:rPr>
              <a:t>)</a:t>
            </a:r>
            <a:r>
              <a:rPr dirty="0" sz="1250" spc="10" i="1">
                <a:latin typeface="Times New Roman"/>
                <a:cs typeface="Times New Roman"/>
              </a:rPr>
              <a:t>e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502069" y="3400005"/>
            <a:ext cx="1287145" cy="215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035685" algn="l"/>
              </a:tabLst>
            </a:pPr>
            <a:r>
              <a:rPr dirty="0" sz="1250" spc="80">
                <a:latin typeface="Times New Roman"/>
                <a:cs typeface="Times New Roman"/>
              </a:rPr>
              <a:t>(</a:t>
            </a:r>
            <a:r>
              <a:rPr dirty="0" sz="1250" spc="5" i="1">
                <a:latin typeface="Times New Roman"/>
                <a:cs typeface="Times New Roman"/>
              </a:rPr>
              <a:t>I</a:t>
            </a:r>
            <a:r>
              <a:rPr dirty="0" sz="1250" i="1">
                <a:latin typeface="Times New Roman"/>
                <a:cs typeface="Times New Roman"/>
              </a:rPr>
              <a:t>  </a:t>
            </a:r>
            <a:r>
              <a:rPr dirty="0" sz="1250" spc="5" i="1">
                <a:latin typeface="Times New Roman"/>
                <a:cs typeface="Times New Roman"/>
              </a:rPr>
              <a:t> </a:t>
            </a:r>
            <a:r>
              <a:rPr dirty="0" sz="1250" spc="10">
                <a:latin typeface="Symbol"/>
                <a:cs typeface="Symbol"/>
              </a:rPr>
              <a:t></a:t>
            </a:r>
            <a:r>
              <a:rPr dirty="0" sz="1250" spc="-20">
                <a:latin typeface="Times New Roman"/>
                <a:cs typeface="Times New Roman"/>
              </a:rPr>
              <a:t> </a:t>
            </a:r>
            <a:r>
              <a:rPr dirty="0" sz="1250" spc="5" i="1">
                <a:latin typeface="Times New Roman"/>
                <a:cs typeface="Times New Roman"/>
              </a:rPr>
              <a:t>I</a:t>
            </a:r>
            <a:r>
              <a:rPr dirty="0" sz="1250" i="1">
                <a:latin typeface="Times New Roman"/>
                <a:cs typeface="Times New Roman"/>
              </a:rPr>
              <a:t> </a:t>
            </a:r>
            <a:r>
              <a:rPr dirty="0" sz="1250" spc="80" i="1">
                <a:latin typeface="Times New Roman"/>
                <a:cs typeface="Times New Roman"/>
              </a:rPr>
              <a:t> </a:t>
            </a:r>
            <a:r>
              <a:rPr dirty="0" sz="1250" spc="20">
                <a:latin typeface="Times New Roman"/>
                <a:cs typeface="Times New Roman"/>
              </a:rPr>
              <a:t>)</a:t>
            </a:r>
            <a:r>
              <a:rPr dirty="0" sz="1250" spc="10" i="1">
                <a:latin typeface="Times New Roman"/>
                <a:cs typeface="Times New Roman"/>
              </a:rPr>
              <a:t>e</a:t>
            </a:r>
            <a:r>
              <a:rPr dirty="0" sz="1250" i="1">
                <a:latin typeface="Times New Roman"/>
                <a:cs typeface="Times New Roman"/>
              </a:rPr>
              <a:t>	</a:t>
            </a:r>
            <a:r>
              <a:rPr dirty="0" sz="1250" spc="10">
                <a:latin typeface="Symbol"/>
                <a:cs typeface="Symbol"/>
              </a:rPr>
              <a:t></a:t>
            </a:r>
            <a:r>
              <a:rPr dirty="0" sz="1250" spc="-60">
                <a:latin typeface="Times New Roman"/>
                <a:cs typeface="Times New Roman"/>
              </a:rPr>
              <a:t> </a:t>
            </a:r>
            <a:r>
              <a:rPr dirty="0" sz="1250" spc="75">
                <a:latin typeface="Times New Roman"/>
                <a:cs typeface="Times New Roman"/>
              </a:rPr>
              <a:t>(</a:t>
            </a:r>
            <a:r>
              <a:rPr dirty="0" sz="1250" spc="5" i="1">
                <a:latin typeface="Times New Roman"/>
                <a:cs typeface="Times New Roman"/>
              </a:rPr>
              <a:t>I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74179" y="3242163"/>
            <a:ext cx="3049905" cy="404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415290" algn="l"/>
                <a:tab pos="2707640" algn="l"/>
              </a:tabLst>
            </a:pPr>
            <a:r>
              <a:rPr dirty="0" sz="1250" spc="5" i="1">
                <a:latin typeface="Times New Roman"/>
                <a:cs typeface="Times New Roman"/>
              </a:rPr>
              <a:t>i </a:t>
            </a:r>
            <a:r>
              <a:rPr dirty="0" sz="1250" spc="295" i="1">
                <a:latin typeface="Times New Roman"/>
                <a:cs typeface="Times New Roman"/>
              </a:rPr>
              <a:t> </a:t>
            </a:r>
            <a:r>
              <a:rPr dirty="0" sz="1250" spc="10">
                <a:latin typeface="Symbol"/>
                <a:cs typeface="Symbol"/>
              </a:rPr>
              <a:t></a:t>
            </a:r>
            <a:r>
              <a:rPr dirty="0" sz="1250" spc="10">
                <a:latin typeface="Times New Roman"/>
                <a:cs typeface="Times New Roman"/>
              </a:rPr>
              <a:t>	2</a:t>
            </a:r>
            <a:r>
              <a:rPr dirty="0" sz="1250" spc="-215">
                <a:latin typeface="Times New Roman"/>
                <a:cs typeface="Times New Roman"/>
              </a:rPr>
              <a:t> </a:t>
            </a:r>
            <a:r>
              <a:rPr dirty="0" sz="2450" spc="-400">
                <a:latin typeface="Symbol"/>
                <a:cs typeface="Symbol"/>
              </a:rPr>
              <a:t></a:t>
            </a:r>
            <a:r>
              <a:rPr dirty="0" sz="2450" spc="-400">
                <a:latin typeface="Times New Roman"/>
                <a:cs typeface="Times New Roman"/>
              </a:rPr>
              <a:t>	</a:t>
            </a:r>
            <a:r>
              <a:rPr dirty="0" sz="1250" spc="10">
                <a:latin typeface="Symbol"/>
                <a:cs typeface="Symbol"/>
              </a:rPr>
              <a:t></a:t>
            </a:r>
            <a:r>
              <a:rPr dirty="0" sz="1250" spc="-20">
                <a:latin typeface="Times New Roman"/>
                <a:cs typeface="Times New Roman"/>
              </a:rPr>
              <a:t> </a:t>
            </a:r>
            <a:r>
              <a:rPr dirty="0" sz="1250" spc="5" i="1">
                <a:latin typeface="Times New Roman"/>
                <a:cs typeface="Times New Roman"/>
              </a:rPr>
              <a:t>I </a:t>
            </a:r>
            <a:r>
              <a:rPr dirty="0" sz="1250" spc="35" i="1">
                <a:latin typeface="Times New Roman"/>
                <a:cs typeface="Times New Roman"/>
              </a:rPr>
              <a:t> </a:t>
            </a:r>
            <a:r>
              <a:rPr dirty="0" sz="2450" spc="-400">
                <a:latin typeface="Symbol"/>
                <a:cs typeface="Symbol"/>
              </a:rPr>
              <a:t>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351523" y="3407155"/>
            <a:ext cx="4343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9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62583" y="3818635"/>
            <a:ext cx="6017260" cy="9886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primer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término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subtransitoria;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segunda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transitoria;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tercera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permanente;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último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término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unidireccional.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frecuencia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angular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w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aproximadamente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carga.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conexión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50" spc="-35" i="1">
                <a:latin typeface="Symbol"/>
                <a:cs typeface="Symbol"/>
              </a:rPr>
              <a:t></a:t>
            </a:r>
            <a:r>
              <a:rPr dirty="0" sz="1250" spc="22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0º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Luego,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ec.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k</a:t>
            </a:r>
            <a:endParaRPr baseline="-23809" sz="1050">
              <a:latin typeface="Times New Roman"/>
              <a:cs typeface="Times New Roman"/>
            </a:endParaRPr>
          </a:p>
          <a:p>
            <a:pPr algn="just" marL="38100">
              <a:lnSpc>
                <a:spcPct val="100000"/>
              </a:lnSpc>
              <a:spcBef>
                <a:spcPts val="325"/>
              </a:spcBef>
            </a:pP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escribirse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forma: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204621" y="5128395"/>
            <a:ext cx="186690" cy="180975"/>
            <a:chOff x="1204621" y="5128395"/>
            <a:chExt cx="186690" cy="180975"/>
          </a:xfrm>
        </p:grpSpPr>
        <p:sp>
          <p:nvSpPr>
            <p:cNvPr id="54" name="object 54"/>
            <p:cNvSpPr/>
            <p:nvPr/>
          </p:nvSpPr>
          <p:spPr>
            <a:xfrm>
              <a:off x="1208110" y="5241801"/>
              <a:ext cx="20320" cy="12700"/>
            </a:xfrm>
            <a:custGeom>
              <a:avLst/>
              <a:gdLst/>
              <a:ahLst/>
              <a:cxnLst/>
              <a:rect l="l" t="t" r="r" b="b"/>
              <a:pathLst>
                <a:path w="20319" h="12700">
                  <a:moveTo>
                    <a:pt x="0" y="12501"/>
                  </a:moveTo>
                  <a:lnTo>
                    <a:pt x="19817" y="0"/>
                  </a:lnTo>
                </a:path>
              </a:pathLst>
            </a:custGeom>
            <a:ln w="69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1227927" y="5245373"/>
              <a:ext cx="29209" cy="57150"/>
            </a:xfrm>
            <a:custGeom>
              <a:avLst/>
              <a:gdLst/>
              <a:ahLst/>
              <a:cxnLst/>
              <a:rect l="l" t="t" r="r" b="b"/>
              <a:pathLst>
                <a:path w="29209" h="57150">
                  <a:moveTo>
                    <a:pt x="0" y="0"/>
                  </a:moveTo>
                  <a:lnTo>
                    <a:pt x="28714" y="57150"/>
                  </a:lnTo>
                </a:path>
              </a:pathLst>
            </a:custGeom>
            <a:ln w="132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1259877" y="5131966"/>
              <a:ext cx="38100" cy="170815"/>
            </a:xfrm>
            <a:custGeom>
              <a:avLst/>
              <a:gdLst/>
              <a:ahLst/>
              <a:cxnLst/>
              <a:rect l="l" t="t" r="r" b="b"/>
              <a:pathLst>
                <a:path w="38100" h="170814">
                  <a:moveTo>
                    <a:pt x="0" y="170557"/>
                  </a:moveTo>
                  <a:lnTo>
                    <a:pt x="38016" y="0"/>
                  </a:lnTo>
                </a:path>
              </a:pathLst>
            </a:custGeom>
            <a:ln w="6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1297894" y="5131966"/>
              <a:ext cx="93345" cy="0"/>
            </a:xfrm>
            <a:custGeom>
              <a:avLst/>
              <a:gdLst/>
              <a:ahLst/>
              <a:cxnLst/>
              <a:rect l="l" t="t" r="r" b="b"/>
              <a:pathLst>
                <a:path w="93344" h="0">
                  <a:moveTo>
                    <a:pt x="0" y="0"/>
                  </a:moveTo>
                  <a:lnTo>
                    <a:pt x="93019" y="0"/>
                  </a:lnTo>
                </a:path>
              </a:pathLst>
            </a:custGeom>
            <a:ln w="7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8" name="object 58"/>
          <p:cNvGrpSpPr/>
          <p:nvPr/>
        </p:nvGrpSpPr>
        <p:grpSpPr>
          <a:xfrm>
            <a:off x="5130451" y="5128398"/>
            <a:ext cx="483870" cy="180975"/>
            <a:chOff x="5130451" y="5128398"/>
            <a:chExt cx="483870" cy="180975"/>
          </a:xfrm>
        </p:grpSpPr>
        <p:sp>
          <p:nvSpPr>
            <p:cNvPr id="59" name="object 59"/>
            <p:cNvSpPr/>
            <p:nvPr/>
          </p:nvSpPr>
          <p:spPr>
            <a:xfrm>
              <a:off x="5133940" y="5241804"/>
              <a:ext cx="20320" cy="12700"/>
            </a:xfrm>
            <a:custGeom>
              <a:avLst/>
              <a:gdLst/>
              <a:ahLst/>
              <a:cxnLst/>
              <a:rect l="l" t="t" r="r" b="b"/>
              <a:pathLst>
                <a:path w="20320" h="12700">
                  <a:moveTo>
                    <a:pt x="0" y="12501"/>
                  </a:moveTo>
                  <a:lnTo>
                    <a:pt x="19817" y="0"/>
                  </a:lnTo>
                </a:path>
              </a:pathLst>
            </a:custGeom>
            <a:ln w="69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5153757" y="5245376"/>
              <a:ext cx="29209" cy="57150"/>
            </a:xfrm>
            <a:custGeom>
              <a:avLst/>
              <a:gdLst/>
              <a:ahLst/>
              <a:cxnLst/>
              <a:rect l="l" t="t" r="r" b="b"/>
              <a:pathLst>
                <a:path w="29210" h="57150">
                  <a:moveTo>
                    <a:pt x="0" y="0"/>
                  </a:moveTo>
                  <a:lnTo>
                    <a:pt x="28714" y="57150"/>
                  </a:lnTo>
                </a:path>
              </a:pathLst>
            </a:custGeom>
            <a:ln w="132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5185707" y="5131970"/>
              <a:ext cx="38100" cy="170815"/>
            </a:xfrm>
            <a:custGeom>
              <a:avLst/>
              <a:gdLst/>
              <a:ahLst/>
              <a:cxnLst/>
              <a:rect l="l" t="t" r="r" b="b"/>
              <a:pathLst>
                <a:path w="38100" h="170814">
                  <a:moveTo>
                    <a:pt x="0" y="170557"/>
                  </a:moveTo>
                  <a:lnTo>
                    <a:pt x="38016" y="0"/>
                  </a:lnTo>
                </a:path>
              </a:pathLst>
            </a:custGeom>
            <a:ln w="6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5223724" y="5131970"/>
              <a:ext cx="93345" cy="0"/>
            </a:xfrm>
            <a:custGeom>
              <a:avLst/>
              <a:gdLst/>
              <a:ahLst/>
              <a:cxnLst/>
              <a:rect l="l" t="t" r="r" b="b"/>
              <a:pathLst>
                <a:path w="93345" h="0">
                  <a:moveTo>
                    <a:pt x="0" y="0"/>
                  </a:moveTo>
                  <a:lnTo>
                    <a:pt x="93019" y="0"/>
                  </a:lnTo>
                </a:path>
              </a:pathLst>
            </a:custGeom>
            <a:ln w="7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5345863" y="5252521"/>
              <a:ext cx="268605" cy="0"/>
            </a:xfrm>
            <a:custGeom>
              <a:avLst/>
              <a:gdLst/>
              <a:ahLst/>
              <a:cxnLst/>
              <a:rect l="l" t="t" r="r" b="b"/>
              <a:pathLst>
                <a:path w="268604" h="0">
                  <a:moveTo>
                    <a:pt x="0" y="0"/>
                  </a:moveTo>
                  <a:lnTo>
                    <a:pt x="268138" y="0"/>
                  </a:lnTo>
                </a:path>
              </a:pathLst>
            </a:custGeom>
            <a:ln w="7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/>
          <p:cNvSpPr txBox="1"/>
          <p:nvPr/>
        </p:nvSpPr>
        <p:spPr>
          <a:xfrm>
            <a:off x="1751505" y="5003237"/>
            <a:ext cx="276098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2430" algn="l"/>
                <a:tab pos="1294130" algn="l"/>
                <a:tab pos="1674495" algn="l"/>
                <a:tab pos="2522855" algn="l"/>
              </a:tabLst>
            </a:pPr>
            <a:r>
              <a:rPr dirty="0" u="sng" sz="1350" spc="-3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350" spc="-6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350" spc="-6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dirty="0" sz="1350" spc="-65">
                <a:latin typeface="Times New Roman"/>
                <a:cs typeface="Times New Roman"/>
              </a:rPr>
              <a:t>	</a:t>
            </a:r>
            <a:r>
              <a:rPr dirty="0" u="sng" sz="1350" spc="-6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dirty="0" sz="1350" spc="-65">
                <a:latin typeface="Times New Roman"/>
                <a:cs typeface="Times New Roman"/>
              </a:rPr>
              <a:t>	</a:t>
            </a:r>
            <a:r>
              <a:rPr dirty="0" u="sng" sz="1350" spc="-6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dirty="0" sz="1350" spc="-65">
                <a:latin typeface="Times New Roman"/>
                <a:cs typeface="Times New Roman"/>
              </a:rPr>
              <a:t>	</a:t>
            </a:r>
            <a:r>
              <a:rPr dirty="0" u="sng" sz="1350" spc="-6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dirty="0" sz="1350" spc="-65">
                <a:latin typeface="Times New Roman"/>
                <a:cs typeface="Times New Roman"/>
              </a:rPr>
              <a:t>	</a:t>
            </a:r>
            <a:r>
              <a:rPr dirty="0" u="sng" sz="1350" spc="-6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dirty="0" u="sng" sz="1350" spc="-1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020991" y="5087144"/>
            <a:ext cx="37465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dirty="0" sz="550" spc="-10">
                <a:latin typeface="Times New Roman"/>
                <a:cs typeface="Times New Roman"/>
              </a:rPr>
              <a:t>'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736053" y="5087144"/>
            <a:ext cx="52069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-20">
                <a:latin typeface="Times New Roman"/>
                <a:cs typeface="Times New Roman"/>
              </a:rPr>
              <a:t>"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003260" y="5156796"/>
            <a:ext cx="57785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-25" i="1">
                <a:latin typeface="Times New Roman"/>
                <a:cs typeface="Times New Roman"/>
              </a:rPr>
              <a:t>d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721169" y="5156796"/>
            <a:ext cx="57785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-25" i="1">
                <a:latin typeface="Times New Roman"/>
                <a:cs typeface="Times New Roman"/>
              </a:rPr>
              <a:t>d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496387" y="5362620"/>
            <a:ext cx="71120" cy="1454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50" spc="-20" i="1">
                <a:latin typeface="Times New Roman"/>
                <a:cs typeface="Times New Roman"/>
              </a:rPr>
              <a:t>d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352126" y="5171557"/>
            <a:ext cx="240029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4691" sz="2025" spc="-120" i="1">
                <a:latin typeface="Times New Roman"/>
                <a:cs typeface="Times New Roman"/>
              </a:rPr>
              <a:t>X</a:t>
            </a:r>
            <a:r>
              <a:rPr dirty="0" baseline="-24691" sz="2025" spc="-135" i="1">
                <a:latin typeface="Times New Roman"/>
                <a:cs typeface="Times New Roman"/>
              </a:rPr>
              <a:t> </a:t>
            </a:r>
            <a:r>
              <a:rPr dirty="0" sz="750" spc="-20">
                <a:latin typeface="Times New Roman"/>
                <a:cs typeface="Times New Roman"/>
              </a:rPr>
              <a:t>"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195601" y="5017038"/>
            <a:ext cx="871219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30864" sz="2025" spc="-97">
                <a:latin typeface="Times New Roman"/>
                <a:cs typeface="Times New Roman"/>
              </a:rPr>
              <a:t>2</a:t>
            </a:r>
            <a:r>
              <a:rPr dirty="0" baseline="-30864" sz="2025" spc="-150">
                <a:latin typeface="Times New Roman"/>
                <a:cs typeface="Times New Roman"/>
              </a:rPr>
              <a:t> </a:t>
            </a:r>
            <a:r>
              <a:rPr dirty="0" baseline="6172" sz="2025" spc="7" i="1">
                <a:latin typeface="Times New Roman"/>
                <a:cs typeface="Times New Roman"/>
              </a:rPr>
              <a:t>U</a:t>
            </a:r>
            <a:r>
              <a:rPr dirty="0" baseline="-14814" sz="1125" spc="-37" i="1">
                <a:latin typeface="Times New Roman"/>
                <a:cs typeface="Times New Roman"/>
              </a:rPr>
              <a:t>YN</a:t>
            </a:r>
            <a:r>
              <a:rPr dirty="0" baseline="-14814" sz="1125" i="1">
                <a:latin typeface="Times New Roman"/>
                <a:cs typeface="Times New Roman"/>
              </a:rPr>
              <a:t>  </a:t>
            </a:r>
            <a:r>
              <a:rPr dirty="0" baseline="-14814" sz="1125" spc="-135" i="1">
                <a:latin typeface="Times New Roman"/>
                <a:cs typeface="Times New Roman"/>
              </a:rPr>
              <a:t> </a:t>
            </a:r>
            <a:r>
              <a:rPr dirty="0" baseline="-30864" sz="2025" spc="30" i="1">
                <a:latin typeface="Times New Roman"/>
                <a:cs typeface="Times New Roman"/>
              </a:rPr>
              <a:t>e</a:t>
            </a:r>
            <a:r>
              <a:rPr dirty="0" sz="750" spc="40">
                <a:latin typeface="Times New Roman"/>
                <a:cs typeface="Times New Roman"/>
              </a:rPr>
              <a:t>(</a:t>
            </a:r>
            <a:r>
              <a:rPr dirty="0" sz="750" spc="10">
                <a:latin typeface="Symbol"/>
                <a:cs typeface="Symbol"/>
              </a:rPr>
              <a:t></a:t>
            </a:r>
            <a:r>
              <a:rPr dirty="0" sz="750" spc="-15" i="1">
                <a:latin typeface="Times New Roman"/>
                <a:cs typeface="Times New Roman"/>
              </a:rPr>
              <a:t>t</a:t>
            </a:r>
            <a:r>
              <a:rPr dirty="0" sz="750" spc="-25" i="1">
                <a:latin typeface="Times New Roman"/>
                <a:cs typeface="Times New Roman"/>
              </a:rPr>
              <a:t> </a:t>
            </a:r>
            <a:r>
              <a:rPr dirty="0" sz="750" spc="-15">
                <a:latin typeface="Times New Roman"/>
                <a:cs typeface="Times New Roman"/>
              </a:rPr>
              <a:t>/</a:t>
            </a:r>
            <a:r>
              <a:rPr dirty="0" sz="750" spc="-90">
                <a:latin typeface="Times New Roman"/>
                <a:cs typeface="Times New Roman"/>
              </a:rPr>
              <a:t> </a:t>
            </a:r>
            <a:r>
              <a:rPr dirty="0" sz="750" spc="-25" i="1">
                <a:latin typeface="Times New Roman"/>
                <a:cs typeface="Times New Roman"/>
              </a:rPr>
              <a:t>T</a:t>
            </a:r>
            <a:r>
              <a:rPr dirty="0" baseline="-20202" sz="825" spc="-37" i="1">
                <a:latin typeface="Times New Roman"/>
                <a:cs typeface="Times New Roman"/>
              </a:rPr>
              <a:t>g</a:t>
            </a:r>
            <a:r>
              <a:rPr dirty="0" baseline="-20202" sz="825" spc="37" i="1">
                <a:latin typeface="Times New Roman"/>
                <a:cs typeface="Times New Roman"/>
              </a:rPr>
              <a:t> </a:t>
            </a:r>
            <a:r>
              <a:rPr dirty="0" sz="750" spc="-15">
                <a:latin typeface="Times New Roman"/>
                <a:cs typeface="Times New Roman"/>
              </a:rPr>
              <a:t>)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54257" y="5225603"/>
            <a:ext cx="66040" cy="1454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50" spc="-20" i="1">
                <a:latin typeface="Times New Roman"/>
                <a:cs typeface="Times New Roman"/>
              </a:rPr>
              <a:t>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436467" y="5248079"/>
            <a:ext cx="96901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61060" algn="l"/>
              </a:tabLst>
            </a:pPr>
            <a:r>
              <a:rPr dirty="0" sz="1350" spc="-80" i="1">
                <a:latin typeface="Times New Roman"/>
                <a:cs typeface="Times New Roman"/>
              </a:rPr>
              <a:t>X</a:t>
            </a:r>
            <a:r>
              <a:rPr dirty="0" sz="1350" spc="-80" i="1">
                <a:latin typeface="Times New Roman"/>
                <a:cs typeface="Times New Roman"/>
              </a:rPr>
              <a:t>	</a:t>
            </a:r>
            <a:r>
              <a:rPr dirty="0" sz="1350" spc="-80" i="1">
                <a:latin typeface="Times New Roman"/>
                <a:cs typeface="Times New Roman"/>
              </a:rPr>
              <a:t>X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030869" y="5171557"/>
            <a:ext cx="22352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4691" sz="2025" spc="-120" i="1">
                <a:latin typeface="Times New Roman"/>
                <a:cs typeface="Times New Roman"/>
              </a:rPr>
              <a:t>X</a:t>
            </a:r>
            <a:r>
              <a:rPr dirty="0" baseline="-24691" sz="2025" spc="-89" i="1">
                <a:latin typeface="Times New Roman"/>
                <a:cs typeface="Times New Roman"/>
              </a:rPr>
              <a:t> </a:t>
            </a:r>
            <a:r>
              <a:rPr dirty="0" sz="750" spc="-10">
                <a:latin typeface="Times New Roman"/>
                <a:cs typeface="Times New Roman"/>
              </a:rPr>
              <a:t>'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748633" y="5171557"/>
            <a:ext cx="60388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17830" algn="l"/>
              </a:tabLst>
            </a:pPr>
            <a:r>
              <a:rPr dirty="0" baseline="-24691" sz="2025" spc="-120" i="1">
                <a:latin typeface="Times New Roman"/>
                <a:cs typeface="Times New Roman"/>
              </a:rPr>
              <a:t>X</a:t>
            </a:r>
            <a:r>
              <a:rPr dirty="0" baseline="-24691" sz="2025" spc="-135" i="1">
                <a:latin typeface="Times New Roman"/>
                <a:cs typeface="Times New Roman"/>
              </a:rPr>
              <a:t> </a:t>
            </a:r>
            <a:r>
              <a:rPr dirty="0" sz="750" spc="-20">
                <a:latin typeface="Times New Roman"/>
                <a:cs typeface="Times New Roman"/>
              </a:rPr>
              <a:t>"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baseline="-24691" sz="2025" spc="-120" i="1">
                <a:latin typeface="Times New Roman"/>
                <a:cs typeface="Times New Roman"/>
              </a:rPr>
              <a:t>X</a:t>
            </a:r>
            <a:r>
              <a:rPr dirty="0" baseline="-24691" sz="2025" spc="-82" i="1">
                <a:latin typeface="Times New Roman"/>
                <a:cs typeface="Times New Roman"/>
              </a:rPr>
              <a:t> </a:t>
            </a:r>
            <a:r>
              <a:rPr dirty="0" sz="750" spc="-10">
                <a:latin typeface="Times New Roman"/>
                <a:cs typeface="Times New Roman"/>
              </a:rPr>
              <a:t>'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779123" y="5103277"/>
            <a:ext cx="335280" cy="1454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50" spc="40">
                <a:latin typeface="Times New Roman"/>
                <a:cs typeface="Times New Roman"/>
              </a:rPr>
              <a:t>(</a:t>
            </a:r>
            <a:r>
              <a:rPr dirty="0" sz="750" spc="10">
                <a:latin typeface="Symbol"/>
                <a:cs typeface="Symbol"/>
              </a:rPr>
              <a:t></a:t>
            </a:r>
            <a:r>
              <a:rPr dirty="0" sz="750" spc="-15" i="1">
                <a:latin typeface="Times New Roman"/>
                <a:cs typeface="Times New Roman"/>
              </a:rPr>
              <a:t>t</a:t>
            </a:r>
            <a:r>
              <a:rPr dirty="0" sz="750" spc="-25" i="1">
                <a:latin typeface="Times New Roman"/>
                <a:cs typeface="Times New Roman"/>
              </a:rPr>
              <a:t> </a:t>
            </a:r>
            <a:r>
              <a:rPr dirty="0" sz="750" spc="-15">
                <a:latin typeface="Times New Roman"/>
                <a:cs typeface="Times New Roman"/>
              </a:rPr>
              <a:t>/</a:t>
            </a:r>
            <a:r>
              <a:rPr dirty="0" sz="750" spc="-90">
                <a:latin typeface="Times New Roman"/>
                <a:cs typeface="Times New Roman"/>
              </a:rPr>
              <a:t> </a:t>
            </a:r>
            <a:r>
              <a:rPr dirty="0" sz="750" spc="-25" i="1">
                <a:latin typeface="Times New Roman"/>
                <a:cs typeface="Times New Roman"/>
              </a:rPr>
              <a:t>T</a:t>
            </a:r>
            <a:r>
              <a:rPr dirty="0" sz="750" i="1">
                <a:latin typeface="Times New Roman"/>
                <a:cs typeface="Times New Roman"/>
              </a:rPr>
              <a:t> </a:t>
            </a:r>
            <a:r>
              <a:rPr dirty="0" sz="750" spc="40" i="1">
                <a:latin typeface="Times New Roman"/>
                <a:cs typeface="Times New Roman"/>
              </a:rPr>
              <a:t> </a:t>
            </a:r>
            <a:r>
              <a:rPr dirty="0" sz="750" spc="-15">
                <a:latin typeface="Times New Roman"/>
                <a:cs typeface="Times New Roman"/>
              </a:rPr>
              <a:t>)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496980" y="5103277"/>
            <a:ext cx="335280" cy="1454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50" spc="40">
                <a:latin typeface="Times New Roman"/>
                <a:cs typeface="Times New Roman"/>
              </a:rPr>
              <a:t>(</a:t>
            </a:r>
            <a:r>
              <a:rPr dirty="0" sz="750" spc="10">
                <a:latin typeface="Symbol"/>
                <a:cs typeface="Symbol"/>
              </a:rPr>
              <a:t></a:t>
            </a:r>
            <a:r>
              <a:rPr dirty="0" sz="750" spc="-15" i="1">
                <a:latin typeface="Times New Roman"/>
                <a:cs typeface="Times New Roman"/>
              </a:rPr>
              <a:t>t</a:t>
            </a:r>
            <a:r>
              <a:rPr dirty="0" sz="750" spc="-25" i="1">
                <a:latin typeface="Times New Roman"/>
                <a:cs typeface="Times New Roman"/>
              </a:rPr>
              <a:t> </a:t>
            </a:r>
            <a:r>
              <a:rPr dirty="0" sz="750" spc="-15">
                <a:latin typeface="Times New Roman"/>
                <a:cs typeface="Times New Roman"/>
              </a:rPr>
              <a:t>/</a:t>
            </a:r>
            <a:r>
              <a:rPr dirty="0" sz="750" spc="-90">
                <a:latin typeface="Times New Roman"/>
                <a:cs typeface="Times New Roman"/>
              </a:rPr>
              <a:t> </a:t>
            </a:r>
            <a:r>
              <a:rPr dirty="0" sz="750" spc="-25" i="1">
                <a:latin typeface="Times New Roman"/>
                <a:cs typeface="Times New Roman"/>
              </a:rPr>
              <a:t>T</a:t>
            </a:r>
            <a:r>
              <a:rPr dirty="0" sz="750" i="1">
                <a:latin typeface="Times New Roman"/>
                <a:cs typeface="Times New Roman"/>
              </a:rPr>
              <a:t> </a:t>
            </a:r>
            <a:r>
              <a:rPr dirty="0" sz="750" spc="40" i="1">
                <a:latin typeface="Times New Roman"/>
                <a:cs typeface="Times New Roman"/>
              </a:rPr>
              <a:t> </a:t>
            </a:r>
            <a:r>
              <a:rPr dirty="0" sz="750" spc="-15">
                <a:latin typeface="Times New Roman"/>
                <a:cs typeface="Times New Roman"/>
              </a:rPr>
              <a:t>)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497004" y="5152415"/>
            <a:ext cx="8509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50">
                <a:latin typeface="Symbol"/>
                <a:cs typeface="Symbol"/>
              </a:rPr>
              <a:t>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486520" y="5154165"/>
            <a:ext cx="23114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 i="1">
                <a:latin typeface="Times New Roman"/>
                <a:cs typeface="Times New Roman"/>
              </a:rPr>
              <a:t>YN</a:t>
            </a:r>
            <a:r>
              <a:rPr dirty="0" sz="750" spc="15" i="1">
                <a:latin typeface="Times New Roman"/>
                <a:cs typeface="Times New Roman"/>
              </a:rPr>
              <a:t> </a:t>
            </a:r>
            <a:r>
              <a:rPr dirty="0" sz="1350" spc="-50">
                <a:latin typeface="Symbol"/>
                <a:cs typeface="Symbol"/>
              </a:rPr>
              <a:t>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632629" y="5293518"/>
            <a:ext cx="294957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2415" algn="l"/>
                <a:tab pos="652780" algn="l"/>
                <a:tab pos="1555115" algn="l"/>
                <a:tab pos="1934845" algn="l"/>
                <a:tab pos="2783840" algn="l"/>
              </a:tabLst>
            </a:pPr>
            <a:r>
              <a:rPr dirty="0" sz="1350" spc="-50">
                <a:latin typeface="Symbol"/>
                <a:cs typeface="Symbol"/>
              </a:rPr>
              <a:t></a:t>
            </a:r>
            <a:r>
              <a:rPr dirty="0" sz="1350" spc="-50">
                <a:latin typeface="Times New Roman"/>
                <a:cs typeface="Times New Roman"/>
              </a:rPr>
              <a:t>	</a:t>
            </a:r>
            <a:r>
              <a:rPr dirty="0" sz="750" spc="-20" i="1">
                <a:latin typeface="Times New Roman"/>
                <a:cs typeface="Times New Roman"/>
              </a:rPr>
              <a:t>d	d	d	d	</a:t>
            </a:r>
            <a:r>
              <a:rPr dirty="0" baseline="3703" sz="1125" spc="-30" i="1">
                <a:latin typeface="Times New Roman"/>
                <a:cs typeface="Times New Roman"/>
              </a:rPr>
              <a:t>d</a:t>
            </a:r>
            <a:r>
              <a:rPr dirty="0" baseline="3703" sz="1125" spc="165" i="1">
                <a:latin typeface="Times New Roman"/>
                <a:cs typeface="Times New Roman"/>
              </a:rPr>
              <a:t> </a:t>
            </a:r>
            <a:r>
              <a:rPr dirty="0" sz="1350" spc="-50">
                <a:latin typeface="Symbol"/>
                <a:cs typeface="Symbol"/>
              </a:rPr>
              <a:t>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632629" y="4988166"/>
            <a:ext cx="294957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76550" algn="l"/>
              </a:tabLst>
            </a:pPr>
            <a:r>
              <a:rPr dirty="0" sz="1350" spc="-50">
                <a:latin typeface="Symbol"/>
                <a:cs typeface="Symbol"/>
              </a:rPr>
              <a:t></a:t>
            </a:r>
            <a:r>
              <a:rPr dirty="0" sz="1350" spc="-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Symbol"/>
                <a:cs typeface="Symbol"/>
              </a:rPr>
              <a:t>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141034" y="5111438"/>
            <a:ext cx="96710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0850" indent="-438784">
              <a:lnSpc>
                <a:spcPct val="100000"/>
              </a:lnSpc>
              <a:spcBef>
                <a:spcPts val="100"/>
              </a:spcBef>
              <a:buFont typeface="Symbol"/>
              <a:buChar char=""/>
              <a:tabLst>
                <a:tab pos="450850" algn="l"/>
                <a:tab pos="451484" algn="l"/>
              </a:tabLst>
            </a:pPr>
            <a:r>
              <a:rPr dirty="0" sz="1350" spc="-65">
                <a:latin typeface="Times New Roman"/>
                <a:cs typeface="Times New Roman"/>
              </a:rPr>
              <a:t>c</a:t>
            </a:r>
            <a:r>
              <a:rPr dirty="0" sz="1350" spc="-65">
                <a:latin typeface="Times New Roman"/>
                <a:cs typeface="Times New Roman"/>
              </a:rPr>
              <a:t>o</a:t>
            </a:r>
            <a:r>
              <a:rPr dirty="0" sz="1350" spc="-50">
                <a:latin typeface="Times New Roman"/>
                <a:cs typeface="Times New Roman"/>
              </a:rPr>
              <a:t>s</a:t>
            </a:r>
            <a:r>
              <a:rPr dirty="0" sz="1350" spc="-155">
                <a:latin typeface="Times New Roman"/>
                <a:cs typeface="Times New Roman"/>
              </a:rPr>
              <a:t> </a:t>
            </a:r>
            <a:r>
              <a:rPr dirty="0" sz="1350" spc="-60" i="1">
                <a:latin typeface="Times New Roman"/>
                <a:cs typeface="Times New Roman"/>
              </a:rPr>
              <a:t>wt</a:t>
            </a:r>
            <a:r>
              <a:rPr dirty="0" sz="1350" spc="-25" i="1">
                <a:latin typeface="Times New Roman"/>
                <a:cs typeface="Times New Roman"/>
              </a:rPr>
              <a:t> </a:t>
            </a:r>
            <a:r>
              <a:rPr dirty="0" sz="1350" spc="-70">
                <a:latin typeface="Symbol"/>
                <a:cs typeface="Symbol"/>
              </a:rPr>
              <a:t>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2858954" y="5111438"/>
            <a:ext cx="93535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8309" algn="l"/>
                <a:tab pos="799465" algn="l"/>
              </a:tabLst>
            </a:pPr>
            <a:r>
              <a:rPr dirty="0" sz="1350" spc="-70">
                <a:latin typeface="Symbol"/>
                <a:cs typeface="Symbol"/>
              </a:rPr>
              <a:t></a:t>
            </a:r>
            <a:r>
              <a:rPr dirty="0" sz="1350" spc="-95">
                <a:latin typeface="Times New Roman"/>
                <a:cs typeface="Times New Roman"/>
              </a:rPr>
              <a:t> </a:t>
            </a:r>
            <a:r>
              <a:rPr dirty="0" sz="1350" spc="-45">
                <a:latin typeface="Times New Roman"/>
                <a:cs typeface="Times New Roman"/>
              </a:rPr>
              <a:t>(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70">
                <a:latin typeface="Symbol"/>
                <a:cs typeface="Symbol"/>
              </a:rPr>
              <a:t>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35">
                <a:latin typeface="Times New Roman"/>
                <a:cs typeface="Times New Roman"/>
              </a:rPr>
              <a:t>)</a:t>
            </a:r>
            <a:r>
              <a:rPr dirty="0" sz="1350" spc="-60" i="1">
                <a:latin typeface="Times New Roman"/>
                <a:cs typeface="Times New Roman"/>
              </a:rPr>
              <a:t>e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906940" y="5111438"/>
            <a:ext cx="160464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0050" algn="l"/>
                <a:tab pos="798830" algn="l"/>
                <a:tab pos="1118235" algn="l"/>
                <a:tab pos="1469390" algn="l"/>
              </a:tabLst>
            </a:pPr>
            <a:r>
              <a:rPr dirty="0" sz="1350" spc="-40" i="1">
                <a:latin typeface="Times New Roman"/>
                <a:cs typeface="Times New Roman"/>
              </a:rPr>
              <a:t>i</a:t>
            </a:r>
            <a:r>
              <a:rPr dirty="0" sz="1350" spc="-40" i="1">
                <a:latin typeface="Times New Roman"/>
                <a:cs typeface="Times New Roman"/>
              </a:rPr>
              <a:t>  </a:t>
            </a:r>
            <a:r>
              <a:rPr dirty="0" sz="1350" spc="-120" i="1">
                <a:latin typeface="Times New Roman"/>
                <a:cs typeface="Times New Roman"/>
              </a:rPr>
              <a:t> </a:t>
            </a:r>
            <a:r>
              <a:rPr dirty="0" sz="1350" spc="-70">
                <a:latin typeface="Symbol"/>
                <a:cs typeface="Symbol"/>
              </a:rPr>
              <a:t>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60">
                <a:latin typeface="Times New Roman"/>
                <a:cs typeface="Times New Roman"/>
              </a:rPr>
              <a:t>2</a:t>
            </a:r>
            <a:r>
              <a:rPr dirty="0" sz="1350" spc="-95" i="1">
                <a:latin typeface="Times New Roman"/>
                <a:cs typeface="Times New Roman"/>
              </a:rPr>
              <a:t>U</a:t>
            </a:r>
            <a:r>
              <a:rPr dirty="0" sz="1350" i="1">
                <a:latin typeface="Times New Roman"/>
                <a:cs typeface="Times New Roman"/>
              </a:rPr>
              <a:t>	</a:t>
            </a:r>
            <a:r>
              <a:rPr dirty="0" sz="1350" spc="-45">
                <a:latin typeface="Times New Roman"/>
                <a:cs typeface="Times New Roman"/>
              </a:rPr>
              <a:t>(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70">
                <a:latin typeface="Symbol"/>
                <a:cs typeface="Symbol"/>
              </a:rPr>
              <a:t>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35">
                <a:latin typeface="Times New Roman"/>
                <a:cs typeface="Times New Roman"/>
              </a:rPr>
              <a:t>)</a:t>
            </a:r>
            <a:r>
              <a:rPr dirty="0" sz="1350" spc="-60" i="1">
                <a:latin typeface="Times New Roman"/>
                <a:cs typeface="Times New Roman"/>
              </a:rPr>
              <a:t>e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6324091" y="5155183"/>
            <a:ext cx="43878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9</a:t>
            </a:r>
            <a:r>
              <a:rPr dirty="0" sz="1200" spc="-5">
                <a:latin typeface="Tahoma"/>
                <a:cs typeface="Tahoma"/>
              </a:rPr>
              <a:t>b)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62583" y="5708173"/>
            <a:ext cx="601472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52">
                <a:latin typeface="Times New Roman"/>
                <a:cs typeface="Times New Roman"/>
              </a:rPr>
              <a:t> </a:t>
            </a:r>
            <a:r>
              <a:rPr dirty="0" sz="1200" spc="30">
                <a:latin typeface="Times New Roman"/>
                <a:cs typeface="Times New Roman"/>
              </a:rPr>
              <a:t>,</a:t>
            </a:r>
            <a:r>
              <a:rPr dirty="0" sz="1200" spc="30" i="1">
                <a:latin typeface="Times New Roman"/>
                <a:cs typeface="Times New Roman"/>
              </a:rPr>
              <a:t>T</a:t>
            </a:r>
            <a:r>
              <a:rPr dirty="0" sz="1200" spc="-10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7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yT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aparecen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ec.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2.9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determinar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887983" y="5792080"/>
            <a:ext cx="3284220" cy="36449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906905">
              <a:lnSpc>
                <a:spcPct val="100000"/>
              </a:lnSpc>
              <a:spcBef>
                <a:spcPts val="240"/>
              </a:spcBef>
              <a:tabLst>
                <a:tab pos="2111375" algn="l"/>
                <a:tab pos="2350135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d	d	g</a:t>
            </a:r>
            <a:endParaRPr sz="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dirty="0" sz="1200" spc="-5">
                <a:latin typeface="Tahoma"/>
                <a:cs typeface="Tahoma"/>
              </a:rPr>
              <a:t>gráficamente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suficiente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precisión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 2.13).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88" name="object 8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8837" y="6432018"/>
            <a:ext cx="3100770" cy="2299783"/>
          </a:xfrm>
          <a:prstGeom prst="rect">
            <a:avLst/>
          </a:prstGeom>
        </p:spPr>
      </p:pic>
      <p:sp>
        <p:nvSpPr>
          <p:cNvPr id="89" name="object 89"/>
          <p:cNvSpPr txBox="1"/>
          <p:nvPr/>
        </p:nvSpPr>
        <p:spPr>
          <a:xfrm>
            <a:off x="887983" y="8791447"/>
            <a:ext cx="5962650" cy="76009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ctr" marL="45720" marR="3937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Fig. 2.13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Diagrama</a:t>
            </a:r>
            <a:r>
              <a:rPr dirty="0" sz="1200">
                <a:latin typeface="Tahoma"/>
                <a:cs typeface="Tahoma"/>
              </a:rPr>
              <a:t> para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determinación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componente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transitoria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atenuación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 </a:t>
            </a:r>
            <a:r>
              <a:rPr dirty="0" sz="1200">
                <a:latin typeface="Tahoma"/>
                <a:cs typeface="Tahoma"/>
              </a:rPr>
              <a:t>2.12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Primero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926586" y="9570502"/>
            <a:ext cx="182880" cy="161925"/>
            <a:chOff x="926586" y="9570502"/>
            <a:chExt cx="182880" cy="161925"/>
          </a:xfrm>
        </p:grpSpPr>
        <p:sp>
          <p:nvSpPr>
            <p:cNvPr id="91" name="object 91"/>
            <p:cNvSpPr/>
            <p:nvPr/>
          </p:nvSpPr>
          <p:spPr>
            <a:xfrm>
              <a:off x="929767" y="9671555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4" h="11429">
                  <a:moveTo>
                    <a:pt x="0" y="11139"/>
                  </a:moveTo>
                  <a:lnTo>
                    <a:pt x="19446" y="0"/>
                  </a:lnTo>
                </a:path>
              </a:pathLst>
            </a:custGeom>
            <a:ln w="63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949213" y="9674737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4">
                  <a:moveTo>
                    <a:pt x="0" y="0"/>
                  </a:moveTo>
                  <a:lnTo>
                    <a:pt x="28178" y="50924"/>
                  </a:lnTo>
                </a:path>
              </a:pathLst>
            </a:custGeom>
            <a:ln w="127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980567" y="9573685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5" h="152400">
                  <a:moveTo>
                    <a:pt x="0" y="151976"/>
                  </a:moveTo>
                  <a:lnTo>
                    <a:pt x="3730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1017873" y="9573685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40" h="0">
                  <a:moveTo>
                    <a:pt x="0" y="0"/>
                  </a:moveTo>
                  <a:lnTo>
                    <a:pt x="91281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5" name="object 95"/>
          <p:cNvSpPr txBox="1"/>
          <p:nvPr/>
        </p:nvSpPr>
        <p:spPr>
          <a:xfrm>
            <a:off x="1165510" y="9655616"/>
            <a:ext cx="6540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17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989298" y="9553764"/>
            <a:ext cx="588899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latin typeface="Times New Roman"/>
                <a:cs typeface="Times New Roman"/>
              </a:rPr>
              <a:t>2</a:t>
            </a:r>
            <a:r>
              <a:rPr dirty="0" sz="1200" spc="30" i="1">
                <a:latin typeface="Times New Roman"/>
                <a:cs typeface="Times New Roman"/>
              </a:rPr>
              <a:t>I</a:t>
            </a:r>
            <a:r>
              <a:rPr dirty="0" sz="1200" spc="-8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8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ello,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plotea,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respecto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escala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log-lineal,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diferencia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5556" y="933806"/>
            <a:ext cx="182245" cy="161925"/>
            <a:chOff x="745556" y="933806"/>
            <a:chExt cx="182245" cy="161925"/>
          </a:xfrm>
        </p:grpSpPr>
        <p:sp>
          <p:nvSpPr>
            <p:cNvPr id="3" name="object 3"/>
            <p:cNvSpPr/>
            <p:nvPr/>
          </p:nvSpPr>
          <p:spPr>
            <a:xfrm>
              <a:off x="748736" y="1034859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4" h="11430">
                  <a:moveTo>
                    <a:pt x="0" y="11139"/>
                  </a:moveTo>
                  <a:lnTo>
                    <a:pt x="19408" y="0"/>
                  </a:lnTo>
                </a:path>
              </a:pathLst>
            </a:custGeom>
            <a:ln w="63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8145" y="1038042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4">
                  <a:moveTo>
                    <a:pt x="0" y="0"/>
                  </a:moveTo>
                  <a:lnTo>
                    <a:pt x="28123" y="50924"/>
                  </a:lnTo>
                </a:path>
              </a:pathLst>
            </a:custGeom>
            <a:ln w="126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99436" y="936989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5" h="152400">
                  <a:moveTo>
                    <a:pt x="0" y="151976"/>
                  </a:moveTo>
                  <a:lnTo>
                    <a:pt x="37233" y="0"/>
                  </a:lnTo>
                </a:path>
              </a:pathLst>
            </a:custGeom>
            <a:ln w="63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36670" y="936989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40" h="0">
                  <a:moveTo>
                    <a:pt x="0" y="0"/>
                  </a:moveTo>
                  <a:lnTo>
                    <a:pt x="91103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81227" y="676029"/>
            <a:ext cx="6015990" cy="45021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algn="r" marR="30480">
              <a:lnSpc>
                <a:spcPct val="100000"/>
              </a:lnSpc>
              <a:spcBef>
                <a:spcPts val="325"/>
              </a:spcBef>
            </a:pP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curva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envolvente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i~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pico</a:t>
            </a:r>
            <a:endParaRPr sz="1200">
              <a:latin typeface="Tahoma"/>
              <a:cs typeface="Tahoma"/>
            </a:endParaRPr>
          </a:p>
          <a:p>
            <a:pPr algn="r" marR="30480">
              <a:lnSpc>
                <a:spcPct val="100000"/>
              </a:lnSpc>
              <a:spcBef>
                <a:spcPts val="235"/>
              </a:spcBef>
            </a:pPr>
            <a:r>
              <a:rPr dirty="0" sz="1200" spc="60">
                <a:latin typeface="Times New Roman"/>
                <a:cs typeface="Times New Roman"/>
              </a:rPr>
              <a:t>2</a:t>
            </a:r>
            <a:r>
              <a:rPr dirty="0" sz="1200" spc="60" i="1">
                <a:latin typeface="Times New Roman"/>
                <a:cs typeface="Times New Roman"/>
              </a:rPr>
              <a:t>I</a:t>
            </a:r>
            <a:r>
              <a:rPr dirty="0" baseline="-23809" sz="1050" spc="89" i="1">
                <a:latin typeface="Times New Roman"/>
                <a:cs typeface="Times New Roman"/>
              </a:rPr>
              <a:t>k</a:t>
            </a:r>
            <a:r>
              <a:rPr dirty="0" baseline="-23809" sz="1050" spc="18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permanente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(como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2.12);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serie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215733" y="1188442"/>
            <a:ext cx="182880" cy="161925"/>
            <a:chOff x="3215733" y="1188442"/>
            <a:chExt cx="182880" cy="161925"/>
          </a:xfrm>
        </p:grpSpPr>
        <p:sp>
          <p:nvSpPr>
            <p:cNvPr id="9" name="object 9"/>
            <p:cNvSpPr/>
            <p:nvPr/>
          </p:nvSpPr>
          <p:spPr>
            <a:xfrm>
              <a:off x="3218913" y="1289494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30">
                  <a:moveTo>
                    <a:pt x="0" y="11139"/>
                  </a:moveTo>
                  <a:lnTo>
                    <a:pt x="19427" y="0"/>
                  </a:lnTo>
                </a:path>
              </a:pathLst>
            </a:custGeom>
            <a:ln w="6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238341" y="1292677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4">
                  <a:moveTo>
                    <a:pt x="0" y="0"/>
                  </a:moveTo>
                  <a:lnTo>
                    <a:pt x="28150" y="50924"/>
                  </a:lnTo>
                </a:path>
              </a:pathLst>
            </a:custGeom>
            <a:ln w="12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269664" y="1191625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4" h="152400">
                  <a:moveTo>
                    <a:pt x="0" y="151976"/>
                  </a:moveTo>
                  <a:lnTo>
                    <a:pt x="37269" y="0"/>
                  </a:lnTo>
                </a:path>
              </a:pathLst>
            </a:custGeom>
            <a:ln w="63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306934" y="1191625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1192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3518287" y="1273581"/>
            <a:ext cx="34798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5275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r>
              <a:rPr dirty="0" sz="700" spc="-5" i="1">
                <a:latin typeface="Times New Roman"/>
                <a:cs typeface="Times New Roman"/>
              </a:rPr>
              <a:t>	</a:t>
            </a: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1227" y="1171765"/>
            <a:ext cx="602932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635250" algn="l"/>
              </a:tabLst>
            </a:pPr>
            <a:r>
              <a:rPr dirty="0" sz="1200" spc="-5">
                <a:latin typeface="Tahoma"/>
                <a:cs typeface="Tahoma"/>
              </a:rPr>
              <a:t>puntos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comienza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	</a:t>
            </a:r>
            <a:r>
              <a:rPr dirty="0" sz="1200" spc="50">
                <a:latin typeface="Times New Roman"/>
                <a:cs typeface="Times New Roman"/>
              </a:rPr>
              <a:t>2(</a:t>
            </a:r>
            <a:r>
              <a:rPr dirty="0" sz="1200" spc="50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409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)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curva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convierte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6627" y="1398523"/>
            <a:ext cx="59645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línea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recta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descendiente,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cuya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extensión</a:t>
            </a:r>
            <a:r>
              <a:rPr dirty="0" sz="1200" spc="3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corta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3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eje</a:t>
            </a:r>
            <a:r>
              <a:rPr dirty="0" sz="1200" spc="3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vertical</a:t>
            </a:r>
            <a:r>
              <a:rPr dirty="0" sz="1200" spc="3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4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cantidad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446623" y="1625961"/>
            <a:ext cx="182880" cy="161925"/>
            <a:chOff x="1446623" y="1625961"/>
            <a:chExt cx="182880" cy="161925"/>
          </a:xfrm>
        </p:grpSpPr>
        <p:sp>
          <p:nvSpPr>
            <p:cNvPr id="17" name="object 17"/>
            <p:cNvSpPr/>
            <p:nvPr/>
          </p:nvSpPr>
          <p:spPr>
            <a:xfrm>
              <a:off x="1449803" y="1727009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4" h="11430">
                  <a:moveTo>
                    <a:pt x="0" y="11139"/>
                  </a:moveTo>
                  <a:lnTo>
                    <a:pt x="19427" y="0"/>
                  </a:lnTo>
                </a:path>
              </a:pathLst>
            </a:custGeom>
            <a:ln w="6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469231" y="1730193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5">
                  <a:moveTo>
                    <a:pt x="0" y="0"/>
                  </a:moveTo>
                  <a:lnTo>
                    <a:pt x="28150" y="50924"/>
                  </a:lnTo>
                </a:path>
              </a:pathLst>
            </a:custGeom>
            <a:ln w="12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500554" y="1629142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5" h="152400">
                  <a:moveTo>
                    <a:pt x="0" y="151976"/>
                  </a:moveTo>
                  <a:lnTo>
                    <a:pt x="37269" y="0"/>
                  </a:lnTo>
                </a:path>
              </a:pathLst>
            </a:custGeom>
            <a:ln w="63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537824" y="1629144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1192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1749542" y="1711104"/>
            <a:ext cx="34861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5275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r>
              <a:rPr dirty="0" sz="700" spc="-5" i="1">
                <a:latin typeface="Times New Roman"/>
                <a:cs typeface="Times New Roman"/>
              </a:rPr>
              <a:t>	</a:t>
            </a: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1227" y="1609285"/>
            <a:ext cx="233108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866140" algn="l"/>
              </a:tabLst>
            </a:pP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fe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ia	</a:t>
            </a:r>
            <a:r>
              <a:rPr dirty="0" sz="1200" spc="90">
                <a:latin typeface="Times New Roman"/>
                <a:cs typeface="Times New Roman"/>
              </a:rPr>
              <a:t>2</a:t>
            </a:r>
            <a:r>
              <a:rPr dirty="0" sz="1200" spc="60">
                <a:latin typeface="Times New Roman"/>
                <a:cs typeface="Times New Roman"/>
              </a:rPr>
              <a:t>(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8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>
                <a:latin typeface="Times New Roman"/>
                <a:cs typeface="Times New Roman"/>
              </a:rPr>
              <a:t>  </a:t>
            </a:r>
            <a:r>
              <a:rPr dirty="0" baseline="43650" sz="1050" spc="3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)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ahoma"/>
                <a:cs typeface="Tahoma"/>
              </a:rPr>
              <a:t>(</a:t>
            </a:r>
            <a:r>
              <a:rPr dirty="0" sz="1200" spc="-5">
                <a:latin typeface="Tahoma"/>
                <a:cs typeface="Tahoma"/>
              </a:rPr>
              <a:t>f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g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1</a:t>
            </a:r>
            <a:r>
              <a:rPr dirty="0" sz="1200">
                <a:latin typeface="Tahoma"/>
                <a:cs typeface="Tahoma"/>
              </a:rPr>
              <a:t>3</a:t>
            </a:r>
            <a:r>
              <a:rPr dirty="0" sz="1200" spc="-5">
                <a:latin typeface="Tahoma"/>
                <a:cs typeface="Tahoma"/>
              </a:rPr>
              <a:t>).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61625" y="2136562"/>
            <a:ext cx="6985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5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1227" y="2034866"/>
            <a:ext cx="60153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7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56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obtenerse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característica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173574" y="2305411"/>
            <a:ext cx="182880" cy="161925"/>
            <a:chOff x="1173574" y="2305411"/>
            <a:chExt cx="182880" cy="161925"/>
          </a:xfrm>
        </p:grpSpPr>
        <p:sp>
          <p:nvSpPr>
            <p:cNvPr id="26" name="object 26"/>
            <p:cNvSpPr/>
            <p:nvPr/>
          </p:nvSpPr>
          <p:spPr>
            <a:xfrm>
              <a:off x="1176754" y="2406459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4" h="11430">
                  <a:moveTo>
                    <a:pt x="0" y="11139"/>
                  </a:moveTo>
                  <a:lnTo>
                    <a:pt x="19427" y="0"/>
                  </a:lnTo>
                </a:path>
              </a:pathLst>
            </a:custGeom>
            <a:ln w="6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196182" y="2409643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5">
                  <a:moveTo>
                    <a:pt x="0" y="0"/>
                  </a:moveTo>
                  <a:lnTo>
                    <a:pt x="28150" y="50924"/>
                  </a:lnTo>
                </a:path>
              </a:pathLst>
            </a:custGeom>
            <a:ln w="12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227504" y="2308592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5" h="152400">
                  <a:moveTo>
                    <a:pt x="0" y="151976"/>
                  </a:moveTo>
                  <a:lnTo>
                    <a:pt x="37269" y="0"/>
                  </a:lnTo>
                </a:path>
              </a:pathLst>
            </a:custGeom>
            <a:ln w="63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264774" y="2308594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40" h="0">
                  <a:moveTo>
                    <a:pt x="0" y="0"/>
                  </a:moveTo>
                  <a:lnTo>
                    <a:pt x="91192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1476581" y="2390554"/>
            <a:ext cx="34798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5275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r>
              <a:rPr dirty="0" sz="700" spc="-5" i="1">
                <a:latin typeface="Times New Roman"/>
                <a:cs typeface="Times New Roman"/>
              </a:rPr>
              <a:t>	</a:t>
            </a: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81227" y="2289041"/>
            <a:ext cx="603059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93090" algn="l"/>
              </a:tabLst>
            </a:pPr>
            <a:r>
              <a:rPr dirty="0" sz="1200" spc="-5">
                <a:latin typeface="Tahoma"/>
                <a:cs typeface="Tahoma"/>
              </a:rPr>
              <a:t>inicial	</a:t>
            </a:r>
            <a:r>
              <a:rPr dirty="0" sz="1200" spc="50">
                <a:latin typeface="Times New Roman"/>
                <a:cs typeface="Times New Roman"/>
              </a:rPr>
              <a:t>2(</a:t>
            </a:r>
            <a:r>
              <a:rPr dirty="0" sz="1200" spc="50" i="1">
                <a:latin typeface="Times New Roman"/>
                <a:cs typeface="Times New Roman"/>
              </a:rPr>
              <a:t>I</a:t>
            </a:r>
            <a:r>
              <a:rPr dirty="0" sz="1200" spc="-8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32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409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)</a:t>
            </a:r>
            <a:r>
              <a:rPr dirty="0" sz="1200" spc="-10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fin,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multiplica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factor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e</a:t>
            </a:r>
            <a:r>
              <a:rPr dirty="0" baseline="43650" sz="1050" spc="44">
                <a:latin typeface="Symbol"/>
                <a:cs typeface="Symbol"/>
              </a:rPr>
              <a:t></a:t>
            </a:r>
            <a:r>
              <a:rPr dirty="0" baseline="43650" sz="1050" spc="44">
                <a:latin typeface="Times New Roman"/>
                <a:cs typeface="Times New Roman"/>
              </a:rPr>
              <a:t>1</a:t>
            </a:r>
            <a:r>
              <a:rPr dirty="0" baseline="43650" sz="1050" spc="-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dibuja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6627" y="2515615"/>
            <a:ext cx="25101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eje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vertical (fig.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2.13,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punto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a).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891387" y="2999193"/>
            <a:ext cx="698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782932" y="2829369"/>
            <a:ext cx="2222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spc="-7" i="1">
                <a:latin typeface="Times New Roman"/>
                <a:cs typeface="Times New Roman"/>
              </a:rPr>
              <a:t>T</a:t>
            </a:r>
            <a:r>
              <a:rPr dirty="0" baseline="-25462" sz="1800" spc="-157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080764" y="2896615"/>
            <a:ext cx="25882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8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4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atenuación</a:t>
            </a:r>
            <a:r>
              <a:rPr dirty="0" sz="1200" spc="4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subtransitoria,</a:t>
            </a:r>
            <a:r>
              <a:rPr dirty="0" sz="1200" spc="4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06627" y="2852419"/>
            <a:ext cx="5964555" cy="480059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4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determinar</a:t>
            </a:r>
            <a:r>
              <a:rPr dirty="0" sz="1200" spc="48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</a:t>
            </a:r>
            <a:r>
              <a:rPr dirty="0" sz="1200" spc="48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200" spc="-5">
                <a:latin typeface="Tahoma"/>
                <a:cs typeface="Tahoma"/>
              </a:rPr>
              <a:t>representa</a:t>
            </a:r>
            <a:r>
              <a:rPr dirty="0" sz="1200" spc="5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5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4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fig.</a:t>
            </a:r>
            <a:r>
              <a:rPr dirty="0" sz="1200" spc="5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2.13</a:t>
            </a:r>
            <a:r>
              <a:rPr dirty="0" sz="1200" spc="5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diferencia</a:t>
            </a:r>
            <a:r>
              <a:rPr dirty="0" sz="1200" spc="5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5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envolventes</a:t>
            </a:r>
            <a:r>
              <a:rPr dirty="0" sz="1200" spc="5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5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procesos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913625" y="3352521"/>
            <a:ext cx="182880" cy="161925"/>
            <a:chOff x="3913625" y="3352521"/>
            <a:chExt cx="182880" cy="161925"/>
          </a:xfrm>
        </p:grpSpPr>
        <p:sp>
          <p:nvSpPr>
            <p:cNvPr id="38" name="object 38"/>
            <p:cNvSpPr/>
            <p:nvPr/>
          </p:nvSpPr>
          <p:spPr>
            <a:xfrm>
              <a:off x="3916806" y="3453573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39"/>
                  </a:moveTo>
                  <a:lnTo>
                    <a:pt x="19446" y="0"/>
                  </a:lnTo>
                </a:path>
              </a:pathLst>
            </a:custGeom>
            <a:ln w="63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936253" y="3456756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5">
                  <a:moveTo>
                    <a:pt x="0" y="0"/>
                  </a:moveTo>
                  <a:lnTo>
                    <a:pt x="28178" y="50924"/>
                  </a:lnTo>
                </a:path>
              </a:pathLst>
            </a:custGeom>
            <a:ln w="127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967606" y="3355704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4" h="152400">
                  <a:moveTo>
                    <a:pt x="0" y="151976"/>
                  </a:moveTo>
                  <a:lnTo>
                    <a:pt x="3730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4004912" y="3355704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1281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4216840" y="3437660"/>
            <a:ext cx="34861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5910" algn="l"/>
              </a:tabLst>
            </a:pPr>
            <a:r>
              <a:rPr dirty="0" sz="700" i="1">
                <a:latin typeface="Times New Roman"/>
                <a:cs typeface="Times New Roman"/>
              </a:rPr>
              <a:t>k	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81227" y="3335844"/>
            <a:ext cx="602869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333115" algn="l"/>
              </a:tabLst>
            </a:pP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5">
                <a:latin typeface="Tahoma"/>
                <a:cs typeface="Tahoma"/>
              </a:rPr>
              <a:t>u</a:t>
            </a:r>
            <a:r>
              <a:rPr dirty="0" sz="1200" spc="-5">
                <a:latin typeface="Tahoma"/>
                <a:cs typeface="Tahoma"/>
              </a:rPr>
              <a:t>b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io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io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v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ini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5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	</a:t>
            </a:r>
            <a:r>
              <a:rPr dirty="0" sz="1200" spc="95">
                <a:latin typeface="Times New Roman"/>
                <a:cs typeface="Times New Roman"/>
              </a:rPr>
              <a:t>2</a:t>
            </a:r>
            <a:r>
              <a:rPr dirty="0" sz="1200" spc="7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>
                <a:latin typeface="Times New Roman"/>
                <a:cs typeface="Times New Roman"/>
              </a:rPr>
              <a:t> </a:t>
            </a:r>
            <a:r>
              <a:rPr dirty="0" baseline="43650" sz="1050" spc="104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8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>
                <a:latin typeface="Times New Roman"/>
                <a:cs typeface="Times New Roman"/>
              </a:rPr>
              <a:t> </a:t>
            </a:r>
            <a:r>
              <a:rPr dirty="0" baseline="43650" sz="1050" spc="-3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lu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go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m</a:t>
            </a:r>
            <a:r>
              <a:rPr dirty="0" sz="1200" spc="-5">
                <a:latin typeface="Tahoma"/>
                <a:cs typeface="Tahoma"/>
              </a:rPr>
              <a:t>b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é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b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sz="1200" spc="-5">
                <a:latin typeface="Tahoma"/>
                <a:cs typeface="Tahoma"/>
              </a:rPr>
              <a:t>j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55827" y="3547497"/>
            <a:ext cx="6065520" cy="8851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3500" marR="53975">
              <a:lnSpc>
                <a:spcPct val="108500"/>
              </a:lnSpc>
              <a:spcBef>
                <a:spcPts val="95"/>
              </a:spcBef>
              <a:tabLst>
                <a:tab pos="4142104" algn="l"/>
              </a:tabLst>
            </a:pP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unidireccional,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atenuada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exponencialmente	desde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al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 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T</a:t>
            </a:r>
            <a:r>
              <a:rPr dirty="0" baseline="-23809" sz="1050" spc="7" i="1">
                <a:latin typeface="Times New Roman"/>
                <a:cs typeface="Times New Roman"/>
              </a:rPr>
              <a:t>g</a:t>
            </a:r>
            <a:r>
              <a:rPr dirty="0" baseline="-23809" sz="1050" spc="262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>
              <a:latin typeface="Tahoma"/>
              <a:cs typeface="Tahoma"/>
            </a:endParaRPr>
          </a:p>
          <a:p>
            <a:pPr marL="63500">
              <a:lnSpc>
                <a:spcPts val="112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determinación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las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10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48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42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diagrama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lleva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cabo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endParaRPr sz="1200">
              <a:latin typeface="Tahoma"/>
              <a:cs typeface="Tahoma"/>
            </a:endParaRPr>
          </a:p>
          <a:p>
            <a:pPr algn="ctr" marL="1223645">
              <a:lnSpc>
                <a:spcPts val="520"/>
              </a:lnSpc>
              <a:tabLst>
                <a:tab pos="1615440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d	</a:t>
            </a:r>
            <a:r>
              <a:rPr dirty="0" sz="700" i="1">
                <a:latin typeface="Times New Roman"/>
                <a:cs typeface="Times New Roman"/>
              </a:rPr>
              <a:t>g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371801" y="4553673"/>
            <a:ext cx="698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81227" y="4452109"/>
            <a:ext cx="35115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forma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similar 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7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44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2.13,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puntos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b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c).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06627" y="4862575"/>
            <a:ext cx="5966460" cy="3704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2.3.1.1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Efecto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los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tiempos</a:t>
            </a:r>
            <a:r>
              <a:rPr dirty="0" sz="1200" b="1">
                <a:latin typeface="Tahoma"/>
                <a:cs typeface="Tahoma"/>
              </a:rPr>
              <a:t> de </a:t>
            </a:r>
            <a:r>
              <a:rPr dirty="0" sz="1200" spc="-5" b="1">
                <a:latin typeface="Tahoma"/>
                <a:cs typeface="Tahoma"/>
              </a:rPr>
              <a:t>desconexión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del </a:t>
            </a:r>
            <a:r>
              <a:rPr dirty="0" sz="1200" spc="-5" b="1">
                <a:latin typeface="Tahoma"/>
                <a:cs typeface="Tahoma"/>
              </a:rPr>
              <a:t>cortocircuito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12700" marR="5080">
              <a:lnSpc>
                <a:spcPct val="100600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variación temporal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de cortocircuito </a:t>
            </a:r>
            <a:r>
              <a:rPr dirty="0" sz="1200" spc="5">
                <a:latin typeface="Tahoma"/>
                <a:cs typeface="Tahoma"/>
              </a:rPr>
              <a:t>ha </a:t>
            </a:r>
            <a:r>
              <a:rPr dirty="0" sz="1200" spc="-5">
                <a:latin typeface="Tahoma"/>
                <a:cs typeface="Tahoma"/>
              </a:rPr>
              <a:t>sido hasta ahora considerada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durante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transitorio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desde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iniciación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hasta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alcanzar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estado estacionario. </a:t>
            </a:r>
            <a:r>
              <a:rPr dirty="0" sz="1200" spc="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práctica, es necesaria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desconexión </a:t>
            </a:r>
            <a:r>
              <a:rPr dirty="0" sz="1200" spc="-1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más rápida posible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falla por medio 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interruptor </a:t>
            </a:r>
            <a:r>
              <a:rPr dirty="0" sz="1200">
                <a:latin typeface="Tahoma"/>
                <a:cs typeface="Tahoma"/>
              </a:rPr>
              <a:t>u </a:t>
            </a:r>
            <a:r>
              <a:rPr dirty="0" sz="1200" spc="-5">
                <a:latin typeface="Tahoma"/>
                <a:cs typeface="Tahoma"/>
              </a:rPr>
              <a:t>otro medio de interrupción. El instante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desconexión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retardo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mínimo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apertura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interruptor.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Dependiendo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naturaleza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interruptor,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retardo,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tensión,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0.06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0.2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s;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especiales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menor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0.06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s.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mínimo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interrupción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normalmente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ente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0.01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0.03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8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Los fusibles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otros dispositivos limitadores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de falla interrumpen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durante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elevación inicial antes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alcance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primer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pico.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715">
              <a:lnSpc>
                <a:spcPct val="1006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Dado 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componente continua presente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tendrá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atenuación completa, debe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hacerse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distinción,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normas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dispositivos,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asimétrica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referida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también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interrupción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apertura. El valor eficaz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de apertura asimétrica se puede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calcular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expresión: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579253" y="8782443"/>
            <a:ext cx="3797935" cy="342900"/>
            <a:chOff x="1579253" y="8782443"/>
            <a:chExt cx="3797935" cy="342900"/>
          </a:xfrm>
        </p:grpSpPr>
        <p:sp>
          <p:nvSpPr>
            <p:cNvPr id="49" name="object 49"/>
            <p:cNvSpPr/>
            <p:nvPr/>
          </p:nvSpPr>
          <p:spPr>
            <a:xfrm>
              <a:off x="1583115" y="8994519"/>
              <a:ext cx="21590" cy="13970"/>
            </a:xfrm>
            <a:custGeom>
              <a:avLst/>
              <a:gdLst/>
              <a:ahLst/>
              <a:cxnLst/>
              <a:rect l="l" t="t" r="r" b="b"/>
              <a:pathLst>
                <a:path w="21590" h="13970">
                  <a:moveTo>
                    <a:pt x="0" y="13972"/>
                  </a:moveTo>
                  <a:lnTo>
                    <a:pt x="21232" y="0"/>
                  </a:lnTo>
                </a:path>
              </a:pathLst>
            </a:custGeom>
            <a:ln w="76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604347" y="8998511"/>
              <a:ext cx="31115" cy="119380"/>
            </a:xfrm>
            <a:custGeom>
              <a:avLst/>
              <a:gdLst/>
              <a:ahLst/>
              <a:cxnLst/>
              <a:rect l="l" t="t" r="r" b="b"/>
              <a:pathLst>
                <a:path w="31114" h="119379">
                  <a:moveTo>
                    <a:pt x="0" y="0"/>
                  </a:moveTo>
                  <a:lnTo>
                    <a:pt x="30764" y="119261"/>
                  </a:lnTo>
                </a:path>
              </a:pathLst>
            </a:custGeom>
            <a:ln w="13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1638579" y="8786435"/>
              <a:ext cx="41275" cy="331470"/>
            </a:xfrm>
            <a:custGeom>
              <a:avLst/>
              <a:gdLst/>
              <a:ahLst/>
              <a:cxnLst/>
              <a:rect l="l" t="t" r="r" b="b"/>
              <a:pathLst>
                <a:path w="41275" h="331470">
                  <a:moveTo>
                    <a:pt x="0" y="331336"/>
                  </a:moveTo>
                  <a:lnTo>
                    <a:pt x="40730" y="0"/>
                  </a:lnTo>
                </a:path>
              </a:pathLst>
            </a:custGeom>
            <a:ln w="6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1679310" y="8786435"/>
              <a:ext cx="3698240" cy="0"/>
            </a:xfrm>
            <a:custGeom>
              <a:avLst/>
              <a:gdLst/>
              <a:ahLst/>
              <a:cxnLst/>
              <a:rect l="l" t="t" r="r" b="b"/>
              <a:pathLst>
                <a:path w="3698240" h="0">
                  <a:moveTo>
                    <a:pt x="0" y="0"/>
                  </a:moveTo>
                  <a:lnTo>
                    <a:pt x="3697846" y="0"/>
                  </a:lnTo>
                </a:path>
              </a:pathLst>
            </a:custGeom>
            <a:ln w="79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/>
          <p:cNvSpPr txBox="1"/>
          <p:nvPr/>
        </p:nvSpPr>
        <p:spPr>
          <a:xfrm>
            <a:off x="5286458" y="8849964"/>
            <a:ext cx="74295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" spc="-45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18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720451" y="8849964"/>
            <a:ext cx="65405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" spc="-40">
                <a:latin typeface="Times New Roman"/>
                <a:cs typeface="Times New Roman"/>
              </a:rPr>
              <a:t>"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260249" y="8783118"/>
            <a:ext cx="74295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" spc="-45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217558" y="8855950"/>
            <a:ext cx="81280" cy="2559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500" spc="-65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627061" y="8829004"/>
            <a:ext cx="1219200" cy="1212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193165" algn="l"/>
              </a:tabLst>
            </a:pPr>
            <a:r>
              <a:rPr dirty="0" sz="600" spc="-25">
                <a:latin typeface="Times New Roman"/>
                <a:cs typeface="Times New Roman"/>
              </a:rPr>
              <a:t>"</a:t>
            </a:r>
            <a:r>
              <a:rPr dirty="0" sz="600" spc="-25">
                <a:latin typeface="Times New Roman"/>
                <a:cs typeface="Times New Roman"/>
              </a:rPr>
              <a:t>	</a:t>
            </a:r>
            <a:r>
              <a:rPr dirty="0" sz="600" spc="-10">
                <a:latin typeface="Times New Roman"/>
                <a:cs typeface="Times New Roman"/>
              </a:rPr>
              <a:t>'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103131" y="8890405"/>
            <a:ext cx="60325" cy="1212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00" spc="-30" i="1">
                <a:latin typeface="Times New Roman"/>
                <a:cs typeface="Times New Roman"/>
              </a:rPr>
              <a:t>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788828" y="8906853"/>
            <a:ext cx="60325" cy="1212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00" spc="-30" i="1">
                <a:latin typeface="Times New Roman"/>
                <a:cs typeface="Times New Roman"/>
              </a:rPr>
              <a:t>d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611045" y="8906853"/>
            <a:ext cx="60325" cy="1212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00" spc="-30" i="1">
                <a:latin typeface="Times New Roman"/>
                <a:cs typeface="Times New Roman"/>
              </a:rPr>
              <a:t>d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141979" y="8983754"/>
            <a:ext cx="638810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582295" algn="l"/>
              </a:tabLst>
            </a:pPr>
            <a:r>
              <a:rPr dirty="0" sz="850" spc="-40" i="1">
                <a:latin typeface="Times New Roman"/>
                <a:cs typeface="Times New Roman"/>
              </a:rPr>
              <a:t>k</a:t>
            </a:r>
            <a:r>
              <a:rPr dirty="0" sz="850" spc="-40" i="1">
                <a:latin typeface="Times New Roman"/>
                <a:cs typeface="Times New Roman"/>
              </a:rPr>
              <a:t>	</a:t>
            </a:r>
            <a:r>
              <a:rPr dirty="0" sz="850" spc="-40" i="1">
                <a:latin typeface="Times New Roman"/>
                <a:cs typeface="Times New Roman"/>
              </a:rPr>
              <a:t>k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330777" y="8983754"/>
            <a:ext cx="68580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" spc="-40" i="1">
                <a:latin typeface="Times New Roman"/>
                <a:cs typeface="Times New Roman"/>
              </a:rPr>
              <a:t>k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021322" y="8849964"/>
            <a:ext cx="68580" cy="29337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dirty="0" sz="850" spc="-20">
                <a:latin typeface="Times New Roman"/>
                <a:cs typeface="Times New Roman"/>
              </a:rPr>
              <a:t>'</a:t>
            </a:r>
            <a:endParaRPr sz="8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dirty="0" sz="850" spc="-40" i="1">
                <a:latin typeface="Times New Roman"/>
                <a:cs typeface="Times New Roman"/>
              </a:rPr>
              <a:t>k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310487" y="8983754"/>
            <a:ext cx="911225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545465" algn="l"/>
                <a:tab pos="854710" algn="l"/>
              </a:tabLst>
            </a:pPr>
            <a:r>
              <a:rPr dirty="0" sz="850" spc="-45" i="1">
                <a:latin typeface="Times New Roman"/>
                <a:cs typeface="Times New Roman"/>
              </a:rPr>
              <a:t>u</a:t>
            </a:r>
            <a:r>
              <a:rPr dirty="0" sz="850" spc="-45" i="1">
                <a:latin typeface="Times New Roman"/>
                <a:cs typeface="Times New Roman"/>
              </a:rPr>
              <a:t>	</a:t>
            </a:r>
            <a:r>
              <a:rPr dirty="0" sz="850" spc="-40" i="1">
                <a:latin typeface="Times New Roman"/>
                <a:cs typeface="Times New Roman"/>
              </a:rPr>
              <a:t>k</a:t>
            </a:r>
            <a:r>
              <a:rPr dirty="0" sz="850" spc="-40" i="1">
                <a:latin typeface="Times New Roman"/>
                <a:cs typeface="Times New Roman"/>
              </a:rPr>
              <a:t>	</a:t>
            </a:r>
            <a:r>
              <a:rPr dirty="0" sz="850" spc="-40" i="1">
                <a:latin typeface="Times New Roman"/>
                <a:cs typeface="Times New Roman"/>
              </a:rPr>
              <a:t>k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860036" y="8830514"/>
            <a:ext cx="358140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" spc="30">
                <a:latin typeface="Times New Roman"/>
                <a:cs typeface="Times New Roman"/>
              </a:rPr>
              <a:t>(</a:t>
            </a:r>
            <a:r>
              <a:rPr dirty="0" sz="850" spc="-10">
                <a:latin typeface="Symbol"/>
                <a:cs typeface="Symbol"/>
              </a:rPr>
              <a:t></a:t>
            </a:r>
            <a:r>
              <a:rPr dirty="0" sz="850" spc="-25" i="1">
                <a:latin typeface="Times New Roman"/>
                <a:cs typeface="Times New Roman"/>
              </a:rPr>
              <a:t>t</a:t>
            </a:r>
            <a:r>
              <a:rPr dirty="0" sz="850" spc="-40" i="1">
                <a:latin typeface="Times New Roman"/>
                <a:cs typeface="Times New Roman"/>
              </a:rPr>
              <a:t> </a:t>
            </a:r>
            <a:r>
              <a:rPr dirty="0" sz="850" spc="-25">
                <a:latin typeface="Times New Roman"/>
                <a:cs typeface="Times New Roman"/>
              </a:rPr>
              <a:t>/</a:t>
            </a:r>
            <a:r>
              <a:rPr dirty="0" sz="850" spc="-105">
                <a:latin typeface="Times New Roman"/>
                <a:cs typeface="Times New Roman"/>
              </a:rPr>
              <a:t> </a:t>
            </a:r>
            <a:r>
              <a:rPr dirty="0" sz="850" spc="-50" i="1">
                <a:latin typeface="Times New Roman"/>
                <a:cs typeface="Times New Roman"/>
              </a:rPr>
              <a:t>T</a:t>
            </a:r>
            <a:r>
              <a:rPr dirty="0" sz="850" i="1">
                <a:latin typeface="Times New Roman"/>
                <a:cs typeface="Times New Roman"/>
              </a:rPr>
              <a:t> </a:t>
            </a:r>
            <a:r>
              <a:rPr dirty="0" sz="850" spc="25" i="1">
                <a:latin typeface="Times New Roman"/>
                <a:cs typeface="Times New Roman"/>
              </a:rPr>
              <a:t> </a:t>
            </a:r>
            <a:r>
              <a:rPr dirty="0" sz="850" spc="-30">
                <a:latin typeface="Times New Roman"/>
                <a:cs typeface="Times New Roman"/>
              </a:rPr>
              <a:t>)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548638" y="8846946"/>
            <a:ext cx="357505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" spc="30">
                <a:latin typeface="Times New Roman"/>
                <a:cs typeface="Times New Roman"/>
              </a:rPr>
              <a:t>(</a:t>
            </a:r>
            <a:r>
              <a:rPr dirty="0" sz="850" spc="-10">
                <a:latin typeface="Symbol"/>
                <a:cs typeface="Symbol"/>
              </a:rPr>
              <a:t></a:t>
            </a:r>
            <a:r>
              <a:rPr dirty="0" sz="850" spc="-25" i="1">
                <a:latin typeface="Times New Roman"/>
                <a:cs typeface="Times New Roman"/>
              </a:rPr>
              <a:t>t</a:t>
            </a:r>
            <a:r>
              <a:rPr dirty="0" sz="850" spc="-40" i="1">
                <a:latin typeface="Times New Roman"/>
                <a:cs typeface="Times New Roman"/>
              </a:rPr>
              <a:t> </a:t>
            </a:r>
            <a:r>
              <a:rPr dirty="0" sz="850" spc="-25">
                <a:latin typeface="Times New Roman"/>
                <a:cs typeface="Times New Roman"/>
              </a:rPr>
              <a:t>/</a:t>
            </a:r>
            <a:r>
              <a:rPr dirty="0" sz="850" spc="-105">
                <a:latin typeface="Times New Roman"/>
                <a:cs typeface="Times New Roman"/>
              </a:rPr>
              <a:t> </a:t>
            </a:r>
            <a:r>
              <a:rPr dirty="0" sz="850" spc="-50" i="1">
                <a:latin typeface="Times New Roman"/>
                <a:cs typeface="Times New Roman"/>
              </a:rPr>
              <a:t>T</a:t>
            </a:r>
            <a:r>
              <a:rPr dirty="0" sz="850" i="1">
                <a:latin typeface="Times New Roman"/>
                <a:cs typeface="Times New Roman"/>
              </a:rPr>
              <a:t> </a:t>
            </a:r>
            <a:r>
              <a:rPr dirty="0" sz="850" spc="15" i="1">
                <a:latin typeface="Times New Roman"/>
                <a:cs typeface="Times New Roman"/>
              </a:rPr>
              <a:t> </a:t>
            </a:r>
            <a:r>
              <a:rPr dirty="0" sz="850" spc="-30">
                <a:latin typeface="Times New Roman"/>
                <a:cs typeface="Times New Roman"/>
              </a:rPr>
              <a:t>)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851587" y="8849964"/>
            <a:ext cx="876300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25755" algn="l"/>
                <a:tab pos="531495" algn="l"/>
              </a:tabLst>
            </a:pPr>
            <a:r>
              <a:rPr dirty="0" sz="850" spc="-40">
                <a:latin typeface="Times New Roman"/>
                <a:cs typeface="Times New Roman"/>
              </a:rPr>
              <a:t>"</a:t>
            </a:r>
            <a:r>
              <a:rPr dirty="0" sz="850" spc="-40">
                <a:latin typeface="Times New Roman"/>
                <a:cs typeface="Times New Roman"/>
              </a:rPr>
              <a:t>	</a:t>
            </a:r>
            <a:r>
              <a:rPr dirty="0" sz="850" spc="-20">
                <a:latin typeface="Times New Roman"/>
                <a:cs typeface="Times New Roman"/>
              </a:rPr>
              <a:t>'</a:t>
            </a:r>
            <a:r>
              <a:rPr dirty="0" sz="850" spc="-20">
                <a:latin typeface="Times New Roman"/>
                <a:cs typeface="Times New Roman"/>
              </a:rPr>
              <a:t>	</a:t>
            </a:r>
            <a:r>
              <a:rPr dirty="0" sz="850" spc="30">
                <a:latin typeface="Times New Roman"/>
                <a:cs typeface="Times New Roman"/>
              </a:rPr>
              <a:t>(</a:t>
            </a:r>
            <a:r>
              <a:rPr dirty="0" sz="850" spc="-10">
                <a:latin typeface="Symbol"/>
                <a:cs typeface="Symbol"/>
              </a:rPr>
              <a:t></a:t>
            </a:r>
            <a:r>
              <a:rPr dirty="0" sz="850" spc="-25" i="1">
                <a:latin typeface="Times New Roman"/>
                <a:cs typeface="Times New Roman"/>
              </a:rPr>
              <a:t>t</a:t>
            </a:r>
            <a:r>
              <a:rPr dirty="0" sz="850" spc="-40" i="1">
                <a:latin typeface="Times New Roman"/>
                <a:cs typeface="Times New Roman"/>
              </a:rPr>
              <a:t> </a:t>
            </a:r>
            <a:r>
              <a:rPr dirty="0" sz="850" spc="-25">
                <a:latin typeface="Times New Roman"/>
                <a:cs typeface="Times New Roman"/>
              </a:rPr>
              <a:t>/</a:t>
            </a:r>
            <a:r>
              <a:rPr dirty="0" sz="850" spc="-105">
                <a:latin typeface="Times New Roman"/>
                <a:cs typeface="Times New Roman"/>
              </a:rPr>
              <a:t> </a:t>
            </a:r>
            <a:r>
              <a:rPr dirty="0" sz="850" spc="-50" i="1">
                <a:latin typeface="Times New Roman"/>
                <a:cs typeface="Times New Roman"/>
              </a:rPr>
              <a:t>T</a:t>
            </a:r>
            <a:r>
              <a:rPr dirty="0" sz="850" i="1">
                <a:latin typeface="Times New Roman"/>
                <a:cs typeface="Times New Roman"/>
              </a:rPr>
              <a:t> </a:t>
            </a:r>
            <a:r>
              <a:rPr dirty="0" sz="850" spc="15" i="1">
                <a:latin typeface="Times New Roman"/>
                <a:cs typeface="Times New Roman"/>
              </a:rPr>
              <a:t> </a:t>
            </a:r>
            <a:r>
              <a:rPr dirty="0" sz="850" spc="-30">
                <a:latin typeface="Times New Roman"/>
                <a:cs typeface="Times New Roman"/>
              </a:rPr>
              <a:t>)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127999" y="8855949"/>
            <a:ext cx="434975" cy="2559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42240" indent="-130175">
              <a:lnSpc>
                <a:spcPct val="100000"/>
              </a:lnSpc>
              <a:spcBef>
                <a:spcPts val="105"/>
              </a:spcBef>
              <a:buFont typeface="Symbol"/>
              <a:buChar char=""/>
              <a:tabLst>
                <a:tab pos="142875" algn="l"/>
              </a:tabLst>
            </a:pPr>
            <a:r>
              <a:rPr dirty="0" sz="1500" spc="-65" i="1">
                <a:latin typeface="Times New Roman"/>
                <a:cs typeface="Times New Roman"/>
              </a:rPr>
              <a:t>I</a:t>
            </a:r>
            <a:r>
              <a:rPr dirty="0" sz="1500" spc="270" i="1">
                <a:latin typeface="Times New Roman"/>
                <a:cs typeface="Times New Roman"/>
              </a:rPr>
              <a:t> </a:t>
            </a:r>
            <a:r>
              <a:rPr dirty="0" sz="1500" spc="-70">
                <a:latin typeface="Times New Roman"/>
                <a:cs typeface="Times New Roman"/>
              </a:rPr>
              <a:t>)</a:t>
            </a:r>
            <a:r>
              <a:rPr dirty="0" sz="1500" spc="-70" i="1">
                <a:latin typeface="Times New Roman"/>
                <a:cs typeface="Times New Roman"/>
              </a:rPr>
              <a:t>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705456" y="8855950"/>
            <a:ext cx="1324610" cy="2559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65530" algn="l"/>
              </a:tabLst>
            </a:pPr>
            <a:r>
              <a:rPr dirty="0" sz="1500" spc="15">
                <a:latin typeface="Times New Roman"/>
                <a:cs typeface="Times New Roman"/>
              </a:rPr>
              <a:t>(</a:t>
            </a:r>
            <a:r>
              <a:rPr dirty="0" sz="1500" spc="-65" i="1">
                <a:latin typeface="Times New Roman"/>
                <a:cs typeface="Times New Roman"/>
              </a:rPr>
              <a:t>I</a:t>
            </a:r>
            <a:r>
              <a:rPr dirty="0" sz="1500" i="1">
                <a:latin typeface="Times New Roman"/>
                <a:cs typeface="Times New Roman"/>
              </a:rPr>
              <a:t>  </a:t>
            </a:r>
            <a:r>
              <a:rPr dirty="0" sz="1500" spc="-155" i="1">
                <a:latin typeface="Times New Roman"/>
                <a:cs typeface="Times New Roman"/>
              </a:rPr>
              <a:t> </a:t>
            </a:r>
            <a:r>
              <a:rPr dirty="0" sz="1500" spc="-105">
                <a:latin typeface="Symbol"/>
                <a:cs typeface="Symbol"/>
              </a:rPr>
              <a:t></a:t>
            </a:r>
            <a:r>
              <a:rPr dirty="0" sz="1500" spc="-70">
                <a:latin typeface="Times New Roman"/>
                <a:cs typeface="Times New Roman"/>
              </a:rPr>
              <a:t> </a:t>
            </a:r>
            <a:r>
              <a:rPr dirty="0" sz="1500" spc="-65" i="1">
                <a:latin typeface="Times New Roman"/>
                <a:cs typeface="Times New Roman"/>
              </a:rPr>
              <a:t>I</a:t>
            </a:r>
            <a:r>
              <a:rPr dirty="0" sz="1500" i="1">
                <a:latin typeface="Times New Roman"/>
                <a:cs typeface="Times New Roman"/>
              </a:rPr>
              <a:t> </a:t>
            </a:r>
            <a:r>
              <a:rPr dirty="0" sz="1500" spc="-25" i="1">
                <a:latin typeface="Times New Roman"/>
                <a:cs typeface="Times New Roman"/>
              </a:rPr>
              <a:t> </a:t>
            </a:r>
            <a:r>
              <a:rPr dirty="0" sz="1500" spc="-50">
                <a:latin typeface="Times New Roman"/>
                <a:cs typeface="Times New Roman"/>
              </a:rPr>
              <a:t>)</a:t>
            </a:r>
            <a:r>
              <a:rPr dirty="0" sz="1500" spc="-85" i="1">
                <a:latin typeface="Times New Roman"/>
                <a:cs typeface="Times New Roman"/>
              </a:rPr>
              <a:t>e</a:t>
            </a:r>
            <a:r>
              <a:rPr dirty="0" sz="1500" i="1">
                <a:latin typeface="Times New Roman"/>
                <a:cs typeface="Times New Roman"/>
              </a:rPr>
              <a:t>	</a:t>
            </a:r>
            <a:r>
              <a:rPr dirty="0" sz="1500" spc="-105">
                <a:latin typeface="Symbol"/>
                <a:cs typeface="Symbol"/>
              </a:rPr>
              <a:t></a:t>
            </a:r>
            <a:r>
              <a:rPr dirty="0" sz="1500" spc="-114">
                <a:latin typeface="Times New Roman"/>
                <a:cs typeface="Times New Roman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(</a:t>
            </a:r>
            <a:r>
              <a:rPr dirty="0" sz="1500" spc="-65" i="1">
                <a:latin typeface="Times New Roman"/>
                <a:cs typeface="Times New Roman"/>
              </a:rPr>
              <a:t>I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241116" y="8664320"/>
            <a:ext cx="3632835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200660" algn="l"/>
                <a:tab pos="444500" algn="l"/>
                <a:tab pos="2707640" algn="l"/>
              </a:tabLst>
            </a:pPr>
            <a:r>
              <a:rPr dirty="0" sz="1500" spc="-65" i="1">
                <a:latin typeface="Times New Roman"/>
                <a:cs typeface="Times New Roman"/>
              </a:rPr>
              <a:t>I</a:t>
            </a:r>
            <a:r>
              <a:rPr dirty="0" sz="1500" spc="-65" i="1">
                <a:latin typeface="Times New Roman"/>
                <a:cs typeface="Times New Roman"/>
              </a:rPr>
              <a:t>	</a:t>
            </a:r>
            <a:r>
              <a:rPr dirty="0" sz="1500" spc="-105">
                <a:latin typeface="Symbol"/>
                <a:cs typeface="Symbol"/>
              </a:rPr>
              <a:t></a:t>
            </a:r>
            <a:r>
              <a:rPr dirty="0" sz="1500" spc="-105">
                <a:latin typeface="Times New Roman"/>
                <a:cs typeface="Times New Roman"/>
              </a:rPr>
              <a:t>	</a:t>
            </a:r>
            <a:r>
              <a:rPr dirty="0" sz="3000" spc="-570">
                <a:latin typeface="Symbol"/>
                <a:cs typeface="Symbol"/>
              </a:rPr>
              <a:t></a:t>
            </a:r>
            <a:r>
              <a:rPr dirty="0" sz="3000" spc="-570">
                <a:latin typeface="Times New Roman"/>
                <a:cs typeface="Times New Roman"/>
              </a:rPr>
              <a:t>	</a:t>
            </a:r>
            <a:r>
              <a:rPr dirty="0" sz="1500" spc="-105">
                <a:latin typeface="Symbol"/>
                <a:cs typeface="Symbol"/>
              </a:rPr>
              <a:t></a:t>
            </a:r>
            <a:r>
              <a:rPr dirty="0" sz="1500" spc="-50">
                <a:latin typeface="Times New Roman"/>
                <a:cs typeface="Times New Roman"/>
              </a:rPr>
              <a:t> </a:t>
            </a:r>
            <a:r>
              <a:rPr dirty="0" sz="1500" spc="-65" i="1">
                <a:latin typeface="Times New Roman"/>
                <a:cs typeface="Times New Roman"/>
              </a:rPr>
              <a:t>I</a:t>
            </a:r>
            <a:r>
              <a:rPr dirty="0" sz="1500" i="1">
                <a:latin typeface="Times New Roman"/>
                <a:cs typeface="Times New Roman"/>
              </a:rPr>
              <a:t>  </a:t>
            </a:r>
            <a:r>
              <a:rPr dirty="0" sz="3000" spc="-570">
                <a:latin typeface="Symbol"/>
                <a:cs typeface="Symbol"/>
              </a:rPr>
              <a:t></a:t>
            </a:r>
            <a:r>
              <a:rPr dirty="0" sz="3000" spc="-55">
                <a:latin typeface="Times New Roman"/>
                <a:cs typeface="Times New Roman"/>
              </a:rPr>
              <a:t> </a:t>
            </a:r>
            <a:r>
              <a:rPr dirty="0" sz="1500" spc="-105">
                <a:latin typeface="Symbol"/>
                <a:cs typeface="Symbol"/>
              </a:rPr>
              <a:t></a:t>
            </a:r>
            <a:r>
              <a:rPr dirty="0" sz="1500" spc="-95">
                <a:latin typeface="Times New Roman"/>
                <a:cs typeface="Times New Roman"/>
              </a:rPr>
              <a:t> </a:t>
            </a:r>
            <a:r>
              <a:rPr dirty="0" sz="1500" spc="-95">
                <a:latin typeface="Times New Roman"/>
                <a:cs typeface="Times New Roman"/>
              </a:rPr>
              <a:t>2</a:t>
            </a:r>
            <a:r>
              <a:rPr dirty="0" sz="1500" spc="10">
                <a:latin typeface="Times New Roman"/>
                <a:cs typeface="Times New Roman"/>
              </a:rPr>
              <a:t>(</a:t>
            </a:r>
            <a:r>
              <a:rPr dirty="0" sz="1500" spc="-65" i="1">
                <a:latin typeface="Times New Roman"/>
                <a:cs typeface="Times New Roman"/>
              </a:rPr>
              <a:t>I</a:t>
            </a:r>
            <a:r>
              <a:rPr dirty="0" sz="1500" i="1">
                <a:latin typeface="Times New Roman"/>
                <a:cs typeface="Times New Roman"/>
              </a:rPr>
              <a:t> </a:t>
            </a:r>
            <a:r>
              <a:rPr dirty="0" sz="1500" spc="-125" i="1">
                <a:latin typeface="Times New Roman"/>
                <a:cs typeface="Times New Roman"/>
              </a:rPr>
              <a:t> </a:t>
            </a:r>
            <a:r>
              <a:rPr dirty="0" sz="1500" spc="-85" i="1">
                <a:latin typeface="Times New Roman"/>
                <a:cs typeface="Times New Roman"/>
              </a:rPr>
              <a:t>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729732" y="891793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(2.10)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06627" y="9341611"/>
            <a:ext cx="5964555" cy="57721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término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corchetes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dependencia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temporal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valor eficaz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 </a:t>
            </a:r>
            <a:r>
              <a:rPr dirty="0" sz="1200">
                <a:latin typeface="Tahoma"/>
                <a:cs typeface="Tahoma"/>
              </a:rPr>
              <a:t>término </a:t>
            </a:r>
            <a:r>
              <a:rPr dirty="0" sz="1200" spc="-5">
                <a:latin typeface="Tahoma"/>
                <a:cs typeface="Tahoma"/>
              </a:rPr>
              <a:t>adicional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componente continua. El valor eficaz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apertura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dada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por: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78209" y="1056313"/>
            <a:ext cx="7620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40" i="1">
                <a:latin typeface="Times New Roman"/>
                <a:cs typeface="Times New Roman"/>
              </a:rPr>
              <a:t>k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59070" y="1056313"/>
            <a:ext cx="44069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76555" algn="l"/>
              </a:tabLst>
            </a:pPr>
            <a:r>
              <a:rPr dirty="0" sz="800" spc="40" i="1">
                <a:latin typeface="Times New Roman"/>
                <a:cs typeface="Times New Roman"/>
              </a:rPr>
              <a:t>k</a:t>
            </a:r>
            <a:r>
              <a:rPr dirty="0" sz="800" spc="40" i="1">
                <a:latin typeface="Times New Roman"/>
                <a:cs typeface="Times New Roman"/>
              </a:rPr>
              <a:t>	</a:t>
            </a:r>
            <a:r>
              <a:rPr dirty="0" sz="800" spc="40" i="1">
                <a:latin typeface="Times New Roman"/>
                <a:cs typeface="Times New Roman"/>
              </a:rPr>
              <a:t>k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36894" y="1056313"/>
            <a:ext cx="7620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40" i="1">
                <a:latin typeface="Times New Roman"/>
                <a:cs typeface="Times New Roman"/>
              </a:rPr>
              <a:t>k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36426" y="936568"/>
            <a:ext cx="247015" cy="2413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68275" indent="-156210">
              <a:lnSpc>
                <a:spcPct val="100000"/>
              </a:lnSpc>
              <a:spcBef>
                <a:spcPts val="115"/>
              </a:spcBef>
              <a:buFont typeface="Symbol"/>
              <a:buChar char=""/>
              <a:tabLst>
                <a:tab pos="168910" algn="l"/>
              </a:tabLst>
            </a:pPr>
            <a:r>
              <a:rPr dirty="0" sz="1400" spc="45" i="1">
                <a:latin typeface="Times New Roman"/>
                <a:cs typeface="Times New Roman"/>
              </a:rPr>
              <a:t>I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62484" y="984279"/>
            <a:ext cx="66675" cy="1155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550" spc="45" i="1">
                <a:latin typeface="Times New Roman"/>
                <a:cs typeface="Times New Roman"/>
              </a:rPr>
              <a:t>d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79915" y="928150"/>
            <a:ext cx="416559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100">
                <a:latin typeface="Times New Roman"/>
                <a:cs typeface="Times New Roman"/>
              </a:rPr>
              <a:t>(</a:t>
            </a:r>
            <a:r>
              <a:rPr dirty="0" sz="800" spc="95">
                <a:latin typeface="Symbol"/>
                <a:cs typeface="Symbol"/>
              </a:rPr>
              <a:t></a:t>
            </a:r>
            <a:r>
              <a:rPr dirty="0" sz="800" spc="25" i="1">
                <a:latin typeface="Times New Roman"/>
                <a:cs typeface="Times New Roman"/>
              </a:rPr>
              <a:t>t</a:t>
            </a:r>
            <a:r>
              <a:rPr dirty="0" sz="800" spc="5" i="1">
                <a:latin typeface="Times New Roman"/>
                <a:cs typeface="Times New Roman"/>
              </a:rPr>
              <a:t> </a:t>
            </a:r>
            <a:r>
              <a:rPr dirty="0" sz="800" spc="25">
                <a:latin typeface="Times New Roman"/>
                <a:cs typeface="Times New Roman"/>
              </a:rPr>
              <a:t>/</a:t>
            </a:r>
            <a:r>
              <a:rPr dirty="0" sz="800" spc="-75">
                <a:latin typeface="Times New Roman"/>
                <a:cs typeface="Times New Roman"/>
              </a:rPr>
              <a:t> </a:t>
            </a:r>
            <a:r>
              <a:rPr dirty="0" sz="800" spc="55" i="1">
                <a:latin typeface="Times New Roman"/>
                <a:cs typeface="Times New Roman"/>
              </a:rPr>
              <a:t>T</a:t>
            </a:r>
            <a:r>
              <a:rPr dirty="0" sz="800" i="1">
                <a:latin typeface="Times New Roman"/>
                <a:cs typeface="Times New Roman"/>
              </a:rPr>
              <a:t>  </a:t>
            </a:r>
            <a:r>
              <a:rPr dirty="0" sz="800" spc="-80" i="1">
                <a:latin typeface="Times New Roman"/>
                <a:cs typeface="Times New Roman"/>
              </a:rPr>
              <a:t> </a:t>
            </a:r>
            <a:r>
              <a:rPr dirty="0" sz="800" spc="30">
                <a:latin typeface="Times New Roman"/>
                <a:cs typeface="Times New Roman"/>
              </a:rPr>
              <a:t>)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76107" y="984279"/>
            <a:ext cx="66675" cy="1155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550" spc="45" i="1">
                <a:latin typeface="Times New Roman"/>
                <a:cs typeface="Times New Roman"/>
              </a:rPr>
              <a:t>d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93363" y="928150"/>
            <a:ext cx="416559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100">
                <a:latin typeface="Times New Roman"/>
                <a:cs typeface="Times New Roman"/>
              </a:rPr>
              <a:t>(</a:t>
            </a:r>
            <a:r>
              <a:rPr dirty="0" sz="800" spc="95">
                <a:latin typeface="Symbol"/>
                <a:cs typeface="Symbol"/>
              </a:rPr>
              <a:t></a:t>
            </a:r>
            <a:r>
              <a:rPr dirty="0" sz="800" spc="25" i="1">
                <a:latin typeface="Times New Roman"/>
                <a:cs typeface="Times New Roman"/>
              </a:rPr>
              <a:t>t</a:t>
            </a:r>
            <a:r>
              <a:rPr dirty="0" sz="800" spc="5" i="1">
                <a:latin typeface="Times New Roman"/>
                <a:cs typeface="Times New Roman"/>
              </a:rPr>
              <a:t> </a:t>
            </a:r>
            <a:r>
              <a:rPr dirty="0" sz="800" spc="25">
                <a:latin typeface="Times New Roman"/>
                <a:cs typeface="Times New Roman"/>
              </a:rPr>
              <a:t>/</a:t>
            </a:r>
            <a:r>
              <a:rPr dirty="0" sz="800" spc="-75">
                <a:latin typeface="Times New Roman"/>
                <a:cs typeface="Times New Roman"/>
              </a:rPr>
              <a:t> </a:t>
            </a:r>
            <a:r>
              <a:rPr dirty="0" sz="800" spc="55" i="1">
                <a:latin typeface="Times New Roman"/>
                <a:cs typeface="Times New Roman"/>
              </a:rPr>
              <a:t>T</a:t>
            </a:r>
            <a:r>
              <a:rPr dirty="0" sz="800" i="1">
                <a:latin typeface="Times New Roman"/>
                <a:cs typeface="Times New Roman"/>
              </a:rPr>
              <a:t>  </a:t>
            </a:r>
            <a:r>
              <a:rPr dirty="0" sz="800" spc="-80" i="1">
                <a:latin typeface="Times New Roman"/>
                <a:cs typeface="Times New Roman"/>
              </a:rPr>
              <a:t> </a:t>
            </a:r>
            <a:r>
              <a:rPr dirty="0" sz="800" spc="30">
                <a:latin typeface="Times New Roman"/>
                <a:cs typeface="Times New Roman"/>
              </a:rPr>
              <a:t>)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51587" y="930978"/>
            <a:ext cx="4635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15">
                <a:latin typeface="Times New Roman"/>
                <a:cs typeface="Times New Roman"/>
              </a:rPr>
              <a:t>'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84929" y="911310"/>
            <a:ext cx="40640" cy="1155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550" spc="15">
                <a:latin typeface="Times New Roman"/>
                <a:cs typeface="Times New Roman"/>
              </a:rPr>
              <a:t>'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11925" y="936568"/>
            <a:ext cx="1005205" cy="2413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15"/>
              </a:spcBef>
            </a:pPr>
            <a:r>
              <a:rPr dirty="0" sz="1400" spc="75">
                <a:latin typeface="Symbol"/>
                <a:cs typeface="Symbol"/>
              </a:rPr>
              <a:t>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90">
                <a:latin typeface="Times New Roman"/>
                <a:cs typeface="Times New Roman"/>
              </a:rPr>
              <a:t>(</a:t>
            </a:r>
            <a:r>
              <a:rPr dirty="0" sz="1400" spc="90" i="1">
                <a:latin typeface="Times New Roman"/>
                <a:cs typeface="Times New Roman"/>
              </a:rPr>
              <a:t>I</a:t>
            </a:r>
            <a:r>
              <a:rPr dirty="0" sz="1400" spc="-85" i="1">
                <a:latin typeface="Times New Roman"/>
                <a:cs typeface="Times New Roman"/>
              </a:rPr>
              <a:t> </a:t>
            </a:r>
            <a:r>
              <a:rPr dirty="0" baseline="45138" sz="1200" spc="22">
                <a:latin typeface="Times New Roman"/>
                <a:cs typeface="Times New Roman"/>
              </a:rPr>
              <a:t>' </a:t>
            </a:r>
            <a:r>
              <a:rPr dirty="0" baseline="45138" sz="1200" spc="97">
                <a:latin typeface="Times New Roman"/>
                <a:cs typeface="Times New Roman"/>
              </a:rPr>
              <a:t> </a:t>
            </a:r>
            <a:r>
              <a:rPr dirty="0" sz="1400" spc="75">
                <a:latin typeface="Symbol"/>
                <a:cs typeface="Symbol"/>
              </a:rPr>
              <a:t>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45" i="1">
                <a:latin typeface="Times New Roman"/>
                <a:cs typeface="Times New Roman"/>
              </a:rPr>
              <a:t>I </a:t>
            </a:r>
            <a:r>
              <a:rPr dirty="0" sz="1400" spc="95" i="1">
                <a:latin typeface="Times New Roman"/>
                <a:cs typeface="Times New Roman"/>
              </a:rPr>
              <a:t> </a:t>
            </a:r>
            <a:r>
              <a:rPr dirty="0" sz="1400" spc="60">
                <a:latin typeface="Times New Roman"/>
                <a:cs typeface="Times New Roman"/>
              </a:rPr>
              <a:t>)</a:t>
            </a:r>
            <a:r>
              <a:rPr dirty="0" sz="1400" spc="60" i="1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94961" y="911310"/>
            <a:ext cx="59055" cy="1155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550" spc="35">
                <a:latin typeface="Times New Roman"/>
                <a:cs typeface="Times New Roman"/>
              </a:rPr>
              <a:t>"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80492" y="936568"/>
            <a:ext cx="1250950" cy="27114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63500">
              <a:lnSpc>
                <a:spcPts val="1315"/>
              </a:lnSpc>
              <a:spcBef>
                <a:spcPts val="115"/>
              </a:spcBef>
              <a:tabLst>
                <a:tab pos="286385" algn="l"/>
              </a:tabLst>
            </a:pPr>
            <a:r>
              <a:rPr dirty="0" sz="1400" spc="45" i="1">
                <a:latin typeface="Times New Roman"/>
                <a:cs typeface="Times New Roman"/>
              </a:rPr>
              <a:t>I</a:t>
            </a:r>
            <a:r>
              <a:rPr dirty="0" sz="1400" spc="45" i="1">
                <a:latin typeface="Times New Roman"/>
                <a:cs typeface="Times New Roman"/>
              </a:rPr>
              <a:t>	</a:t>
            </a:r>
            <a:r>
              <a:rPr dirty="0" sz="1400" spc="75">
                <a:latin typeface="Symbol"/>
                <a:cs typeface="Symbol"/>
              </a:rPr>
              <a:t>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135">
                <a:latin typeface="Times New Roman"/>
                <a:cs typeface="Times New Roman"/>
              </a:rPr>
              <a:t>(</a:t>
            </a:r>
            <a:r>
              <a:rPr dirty="0" sz="1400" spc="45" i="1">
                <a:latin typeface="Times New Roman"/>
                <a:cs typeface="Times New Roman"/>
              </a:rPr>
              <a:t>I</a:t>
            </a:r>
            <a:r>
              <a:rPr dirty="0" sz="1400" spc="-120" i="1">
                <a:latin typeface="Times New Roman"/>
                <a:cs typeface="Times New Roman"/>
              </a:rPr>
              <a:t> </a:t>
            </a:r>
            <a:r>
              <a:rPr dirty="0" baseline="45138" sz="1200" spc="60">
                <a:latin typeface="Times New Roman"/>
                <a:cs typeface="Times New Roman"/>
              </a:rPr>
              <a:t>"</a:t>
            </a:r>
            <a:r>
              <a:rPr dirty="0" baseline="45138" sz="1200">
                <a:latin typeface="Times New Roman"/>
                <a:cs typeface="Times New Roman"/>
              </a:rPr>
              <a:t>  </a:t>
            </a:r>
            <a:r>
              <a:rPr dirty="0" baseline="45138" sz="1200" spc="-82">
                <a:latin typeface="Times New Roman"/>
                <a:cs typeface="Times New Roman"/>
              </a:rPr>
              <a:t> </a:t>
            </a:r>
            <a:r>
              <a:rPr dirty="0" sz="1400" spc="75">
                <a:latin typeface="Symbol"/>
                <a:cs typeface="Symbol"/>
              </a:rPr>
              <a:t>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45" i="1">
                <a:latin typeface="Times New Roman"/>
                <a:cs typeface="Times New Roman"/>
              </a:rPr>
              <a:t>I</a:t>
            </a:r>
            <a:r>
              <a:rPr dirty="0" sz="1400" i="1">
                <a:latin typeface="Times New Roman"/>
                <a:cs typeface="Times New Roman"/>
              </a:rPr>
              <a:t> </a:t>
            </a:r>
            <a:r>
              <a:rPr dirty="0" sz="1400" spc="155" i="1">
                <a:latin typeface="Times New Roman"/>
                <a:cs typeface="Times New Roman"/>
              </a:rPr>
              <a:t> </a:t>
            </a:r>
            <a:r>
              <a:rPr dirty="0" sz="1400" spc="60">
                <a:latin typeface="Times New Roman"/>
                <a:cs typeface="Times New Roman"/>
              </a:rPr>
              <a:t>)</a:t>
            </a:r>
            <a:r>
              <a:rPr dirty="0" sz="1400" spc="60" i="1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  <a:p>
            <a:pPr marL="148590">
              <a:lnSpc>
                <a:spcPts val="595"/>
              </a:lnSpc>
              <a:tabLst>
                <a:tab pos="604520" algn="l"/>
              </a:tabLst>
            </a:pPr>
            <a:r>
              <a:rPr dirty="0" sz="800" spc="45" i="1">
                <a:latin typeface="Times New Roman"/>
                <a:cs typeface="Times New Roman"/>
              </a:rPr>
              <a:t>a	</a:t>
            </a:r>
            <a:r>
              <a:rPr dirty="0" sz="800" spc="40" i="1">
                <a:latin typeface="Times New Roman"/>
                <a:cs typeface="Times New Roman"/>
              </a:rPr>
              <a:t>k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05703" y="976376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(2.11)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2843" y="1524540"/>
            <a:ext cx="3274512" cy="3238415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942847" y="4841239"/>
            <a:ext cx="5854065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ctr" marL="12700" marR="5080" indent="-635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Fig. 2.14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apertura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asimétrica referidas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 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cortocircuito; </a:t>
            </a:r>
            <a:r>
              <a:rPr dirty="0" sz="1200">
                <a:latin typeface="Tahoma"/>
                <a:cs typeface="Tahoma"/>
              </a:rPr>
              <a:t>1, 1’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remota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2.2);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2,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2’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cercana</a:t>
            </a:r>
            <a:r>
              <a:rPr dirty="0" sz="1200">
                <a:latin typeface="Tahoma"/>
                <a:cs typeface="Tahoma"/>
              </a:rPr>
              <a:t> la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generador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2.12)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2583" y="5592137"/>
            <a:ext cx="60166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remoto,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asume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que,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según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norma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VDE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0102,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65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"</a:t>
            </a:r>
            <a:r>
              <a:rPr dirty="0" baseline="43650" sz="105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35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'</a:t>
            </a:r>
            <a:r>
              <a:rPr dirty="0" baseline="43650" sz="105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3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2583" y="5682080"/>
            <a:ext cx="5718810" cy="34734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r" marR="30480">
              <a:lnSpc>
                <a:spcPct val="100000"/>
              </a:lnSpc>
              <a:spcBef>
                <a:spcPts val="190"/>
              </a:spcBef>
              <a:tabLst>
                <a:tab pos="295910" algn="l"/>
                <a:tab pos="592455" algn="l"/>
              </a:tabLst>
            </a:pPr>
            <a:r>
              <a:rPr dirty="0" sz="700" i="1">
                <a:latin typeface="Times New Roman"/>
                <a:cs typeface="Times New Roman"/>
              </a:rPr>
              <a:t>k	k	k</a:t>
            </a:r>
            <a:endParaRPr sz="7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dirty="0" sz="1200" spc="-5">
                <a:latin typeface="Tahoma"/>
                <a:cs typeface="Tahoma"/>
              </a:rPr>
              <a:t>este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 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ecuaciones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(2.10)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(2.11) para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20" i="1">
                <a:latin typeface="Times New Roman"/>
                <a:cs typeface="Times New Roman"/>
              </a:rPr>
              <a:t>I</a:t>
            </a:r>
            <a:r>
              <a:rPr dirty="0" baseline="-23809" sz="1050" spc="30" i="1">
                <a:latin typeface="Times New Roman"/>
                <a:cs typeface="Times New Roman"/>
              </a:rPr>
              <a:t>u </a:t>
            </a:r>
            <a:r>
              <a:rPr dirty="0" baseline="-23809" sz="1050" spc="14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35" i="1">
                <a:latin typeface="Times New Roman"/>
                <a:cs typeface="Times New Roman"/>
              </a:rPr>
              <a:t>I</a:t>
            </a:r>
            <a:r>
              <a:rPr dirty="0" baseline="-23809" sz="1050" spc="52" i="1">
                <a:latin typeface="Times New Roman"/>
                <a:cs typeface="Times New Roman"/>
              </a:rPr>
              <a:t>a   </a:t>
            </a:r>
            <a:r>
              <a:rPr dirty="0" sz="1200" spc="-5">
                <a:latin typeface="Tahoma"/>
                <a:cs typeface="Tahoma"/>
              </a:rPr>
              <a:t>toman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formas: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894505" y="6284067"/>
            <a:ext cx="1423670" cy="278765"/>
            <a:chOff x="2894505" y="6284067"/>
            <a:chExt cx="1423670" cy="278765"/>
          </a:xfrm>
        </p:grpSpPr>
        <p:sp>
          <p:nvSpPr>
            <p:cNvPr id="21" name="object 21"/>
            <p:cNvSpPr/>
            <p:nvPr/>
          </p:nvSpPr>
          <p:spPr>
            <a:xfrm>
              <a:off x="2898195" y="6456746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5">
                  <a:moveTo>
                    <a:pt x="0" y="13174"/>
                  </a:moveTo>
                  <a:lnTo>
                    <a:pt x="21203" y="0"/>
                  </a:lnTo>
                </a:path>
              </a:pathLst>
            </a:custGeom>
            <a:ln w="73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919399" y="6460510"/>
              <a:ext cx="31115" cy="95250"/>
            </a:xfrm>
            <a:custGeom>
              <a:avLst/>
              <a:gdLst/>
              <a:ahLst/>
              <a:cxnLst/>
              <a:rect l="l" t="t" r="r" b="b"/>
              <a:pathLst>
                <a:path w="31114" h="95250">
                  <a:moveTo>
                    <a:pt x="0" y="0"/>
                  </a:moveTo>
                  <a:lnTo>
                    <a:pt x="30723" y="95043"/>
                  </a:lnTo>
                </a:path>
              </a:pathLst>
            </a:custGeom>
            <a:ln w="139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953584" y="6287831"/>
              <a:ext cx="41275" cy="267970"/>
            </a:xfrm>
            <a:custGeom>
              <a:avLst/>
              <a:gdLst/>
              <a:ahLst/>
              <a:cxnLst/>
              <a:rect l="l" t="t" r="r" b="b"/>
              <a:pathLst>
                <a:path w="41275" h="267970">
                  <a:moveTo>
                    <a:pt x="0" y="267722"/>
                  </a:moveTo>
                  <a:lnTo>
                    <a:pt x="40676" y="0"/>
                  </a:lnTo>
                </a:path>
              </a:pathLst>
            </a:custGeom>
            <a:ln w="69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994261" y="6287831"/>
              <a:ext cx="1323975" cy="0"/>
            </a:xfrm>
            <a:custGeom>
              <a:avLst/>
              <a:gdLst/>
              <a:ahLst/>
              <a:cxnLst/>
              <a:rect l="l" t="t" r="r" b="b"/>
              <a:pathLst>
                <a:path w="1323975" h="0">
                  <a:moveTo>
                    <a:pt x="0" y="0"/>
                  </a:moveTo>
                  <a:lnTo>
                    <a:pt x="1323708" y="0"/>
                  </a:lnTo>
                </a:path>
              </a:pathLst>
            </a:custGeom>
            <a:ln w="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4234935" y="6302911"/>
            <a:ext cx="7429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0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19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85797" y="6302911"/>
            <a:ext cx="6540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0">
                <a:latin typeface="Times New Roman"/>
                <a:cs typeface="Times New Roman"/>
              </a:rPr>
              <a:t>"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127062" y="6302911"/>
            <a:ext cx="19494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0">
                <a:latin typeface="Times New Roman"/>
                <a:cs typeface="Times New Roman"/>
              </a:rPr>
              <a:t>"</a:t>
            </a:r>
            <a:r>
              <a:rPr dirty="0" sz="800" spc="355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173919" y="6308556"/>
            <a:ext cx="81280" cy="242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400" spc="-35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64868" y="6341016"/>
            <a:ext cx="60325" cy="1162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600" spc="-30" i="1">
                <a:latin typeface="Times New Roman"/>
                <a:cs typeface="Times New Roman"/>
              </a:rPr>
              <a:t>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634314" y="6429042"/>
            <a:ext cx="111252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97205" algn="l"/>
                <a:tab pos="1056005" algn="l"/>
              </a:tabLst>
            </a:pPr>
            <a:r>
              <a:rPr dirty="0" sz="800" spc="-20" i="1">
                <a:latin typeface="Times New Roman"/>
                <a:cs typeface="Times New Roman"/>
              </a:rPr>
              <a:t>u</a:t>
            </a:r>
            <a:r>
              <a:rPr dirty="0" sz="800" spc="-20" i="1">
                <a:latin typeface="Times New Roman"/>
                <a:cs typeface="Times New Roman"/>
              </a:rPr>
              <a:t>	</a:t>
            </a:r>
            <a:r>
              <a:rPr dirty="0" sz="800" spc="-20" i="1">
                <a:latin typeface="Times New Roman"/>
                <a:cs typeface="Times New Roman"/>
              </a:rPr>
              <a:t>k</a:t>
            </a:r>
            <a:r>
              <a:rPr dirty="0" sz="800" spc="-20" i="1">
                <a:latin typeface="Times New Roman"/>
                <a:cs typeface="Times New Roman"/>
              </a:rPr>
              <a:t>	</a:t>
            </a:r>
            <a:r>
              <a:rPr dirty="0" sz="800" spc="-20" i="1">
                <a:latin typeface="Times New Roman"/>
                <a:cs typeface="Times New Roman"/>
              </a:rPr>
              <a:t>k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09583" y="6284575"/>
            <a:ext cx="37274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45">
                <a:latin typeface="Times New Roman"/>
                <a:cs typeface="Times New Roman"/>
              </a:rPr>
              <a:t>(</a:t>
            </a:r>
            <a:r>
              <a:rPr dirty="0" sz="800" spc="15">
                <a:latin typeface="Symbol"/>
                <a:cs typeface="Symbol"/>
              </a:rPr>
              <a:t></a:t>
            </a:r>
            <a:r>
              <a:rPr dirty="0" sz="800" spc="-15" i="1">
                <a:latin typeface="Times New Roman"/>
                <a:cs typeface="Times New Roman"/>
              </a:rPr>
              <a:t>t</a:t>
            </a:r>
            <a:r>
              <a:rPr dirty="0" sz="800" spc="15" i="1">
                <a:latin typeface="Times New Roman"/>
                <a:cs typeface="Times New Roman"/>
              </a:rPr>
              <a:t> </a:t>
            </a:r>
            <a:r>
              <a:rPr dirty="0" sz="800" spc="-15">
                <a:latin typeface="Times New Roman"/>
                <a:cs typeface="Times New Roman"/>
              </a:rPr>
              <a:t>/</a:t>
            </a:r>
            <a:r>
              <a:rPr dirty="0" sz="800" spc="-55">
                <a:latin typeface="Times New Roman"/>
                <a:cs typeface="Times New Roman"/>
              </a:rPr>
              <a:t> </a:t>
            </a:r>
            <a:r>
              <a:rPr dirty="0" sz="800" spc="-25" i="1">
                <a:latin typeface="Times New Roman"/>
                <a:cs typeface="Times New Roman"/>
              </a:rPr>
              <a:t>T</a:t>
            </a:r>
            <a:r>
              <a:rPr dirty="0" sz="800" i="1">
                <a:latin typeface="Times New Roman"/>
                <a:cs typeface="Times New Roman"/>
              </a:rPr>
              <a:t> </a:t>
            </a:r>
            <a:r>
              <a:rPr dirty="0" sz="800" spc="90" i="1">
                <a:latin typeface="Times New Roman"/>
                <a:cs typeface="Times New Roman"/>
              </a:rPr>
              <a:t> </a:t>
            </a:r>
            <a:r>
              <a:rPr dirty="0" sz="800" spc="-15">
                <a:latin typeface="Times New Roman"/>
                <a:cs typeface="Times New Roman"/>
              </a:rPr>
              <a:t>)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572291" y="6308554"/>
            <a:ext cx="1259840" cy="242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429895" algn="l"/>
              </a:tabLst>
            </a:pPr>
            <a:r>
              <a:rPr dirty="0" sz="1400" spc="-35" i="1">
                <a:latin typeface="Times New Roman"/>
                <a:cs typeface="Times New Roman"/>
              </a:rPr>
              <a:t>I</a:t>
            </a:r>
            <a:r>
              <a:rPr dirty="0" sz="1400" spc="-35" i="1">
                <a:latin typeface="Times New Roman"/>
                <a:cs typeface="Times New Roman"/>
              </a:rPr>
              <a:t>  </a:t>
            </a:r>
            <a:r>
              <a:rPr dirty="0" sz="1400" spc="-130" i="1">
                <a:latin typeface="Times New Roman"/>
                <a:cs typeface="Times New Roman"/>
              </a:rPr>
              <a:t> </a:t>
            </a:r>
            <a:r>
              <a:rPr dirty="0" sz="1400" spc="-55">
                <a:latin typeface="Symbol"/>
                <a:cs typeface="Symbol"/>
              </a:rPr>
              <a:t>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35">
                <a:latin typeface="Times New Roman"/>
                <a:cs typeface="Times New Roman"/>
              </a:rPr>
              <a:t>(</a:t>
            </a:r>
            <a:r>
              <a:rPr dirty="0" sz="1400" spc="-35" i="1">
                <a:latin typeface="Times New Roman"/>
                <a:cs typeface="Times New Roman"/>
              </a:rPr>
              <a:t>I</a:t>
            </a:r>
            <a:r>
              <a:rPr dirty="0" sz="1400" i="1">
                <a:latin typeface="Times New Roman"/>
                <a:cs typeface="Times New Roman"/>
              </a:rPr>
              <a:t> </a:t>
            </a:r>
            <a:r>
              <a:rPr dirty="0" sz="1400" spc="-95" i="1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)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55">
                <a:latin typeface="Symbol"/>
                <a:cs typeface="Symbol"/>
              </a:rPr>
              <a:t>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55">
                <a:latin typeface="Times New Roman"/>
                <a:cs typeface="Times New Roman"/>
              </a:rPr>
              <a:t>2</a:t>
            </a:r>
            <a:r>
              <a:rPr dirty="0" sz="1400" spc="40">
                <a:latin typeface="Times New Roman"/>
                <a:cs typeface="Times New Roman"/>
              </a:rPr>
              <a:t>(</a:t>
            </a:r>
            <a:r>
              <a:rPr dirty="0" sz="1400" spc="-35" i="1">
                <a:latin typeface="Times New Roman"/>
                <a:cs typeface="Times New Roman"/>
              </a:rPr>
              <a:t>I</a:t>
            </a:r>
            <a:r>
              <a:rPr dirty="0" sz="1400" spc="155" i="1">
                <a:latin typeface="Times New Roman"/>
                <a:cs typeface="Times New Roman"/>
              </a:rPr>
              <a:t> </a:t>
            </a:r>
            <a:r>
              <a:rPr dirty="0" sz="1400" spc="-45" i="1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397755" y="6257681"/>
            <a:ext cx="800100" cy="3219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800">
              <a:lnSpc>
                <a:spcPts val="1585"/>
              </a:lnSpc>
              <a:spcBef>
                <a:spcPts val="105"/>
              </a:spcBef>
              <a:tabLst>
                <a:tab pos="434340" algn="l"/>
              </a:tabLst>
            </a:pPr>
            <a:r>
              <a:rPr dirty="0" baseline="-11574" sz="1800" spc="-7">
                <a:latin typeface="Tahoma"/>
                <a:cs typeface="Tahoma"/>
              </a:rPr>
              <a:t>e</a:t>
            </a:r>
            <a:r>
              <a:rPr dirty="0" baseline="-11574" sz="1800" spc="-7">
                <a:latin typeface="Tahoma"/>
                <a:cs typeface="Tahoma"/>
              </a:rPr>
              <a:t> </a:t>
            </a:r>
            <a:r>
              <a:rPr dirty="0" baseline="-11574" sz="1800" spc="-120">
                <a:latin typeface="Tahoma"/>
                <a:cs typeface="Tahoma"/>
              </a:rPr>
              <a:t> </a:t>
            </a:r>
            <a:r>
              <a:rPr dirty="0" sz="1700" spc="-35" i="1">
                <a:latin typeface="Times New Roman"/>
                <a:cs typeface="Times New Roman"/>
              </a:rPr>
              <a:t>I</a:t>
            </a:r>
            <a:r>
              <a:rPr dirty="0" sz="1700" i="1">
                <a:latin typeface="Times New Roman"/>
                <a:cs typeface="Times New Roman"/>
              </a:rPr>
              <a:t>	</a:t>
            </a:r>
            <a:r>
              <a:rPr dirty="0" sz="1700" spc="-60">
                <a:latin typeface="Symbol"/>
                <a:cs typeface="Symbol"/>
              </a:rPr>
              <a:t></a:t>
            </a:r>
            <a:r>
              <a:rPr dirty="0" sz="1700" spc="75">
                <a:latin typeface="Times New Roman"/>
                <a:cs typeface="Times New Roman"/>
              </a:rPr>
              <a:t> </a:t>
            </a:r>
            <a:r>
              <a:rPr dirty="0" sz="1700" spc="-35" i="1">
                <a:latin typeface="Times New Roman"/>
                <a:cs typeface="Times New Roman"/>
              </a:rPr>
              <a:t>I</a:t>
            </a:r>
            <a:r>
              <a:rPr dirty="0" sz="1700" spc="-250" i="1">
                <a:latin typeface="Times New Roman"/>
                <a:cs typeface="Times New Roman"/>
              </a:rPr>
              <a:t> </a:t>
            </a:r>
            <a:r>
              <a:rPr dirty="0" baseline="41666" sz="1500" spc="-44">
                <a:latin typeface="Times New Roman"/>
                <a:cs typeface="Times New Roman"/>
              </a:rPr>
              <a:t>"</a:t>
            </a:r>
            <a:endParaRPr baseline="41666" sz="1500">
              <a:latin typeface="Times New Roman"/>
              <a:cs typeface="Times New Roman"/>
            </a:endParaRPr>
          </a:p>
          <a:p>
            <a:pPr marL="296545">
              <a:lnSpc>
                <a:spcPts val="745"/>
              </a:lnSpc>
              <a:tabLst>
                <a:tab pos="690245" algn="l"/>
              </a:tabLst>
            </a:pPr>
            <a:r>
              <a:rPr dirty="0" sz="1000" spc="-35" i="1">
                <a:latin typeface="Times New Roman"/>
                <a:cs typeface="Times New Roman"/>
              </a:rPr>
              <a:t>a	k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87983" y="6592315"/>
            <a:ext cx="5966460" cy="31515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6350">
              <a:lnSpc>
                <a:spcPct val="100400"/>
              </a:lnSpc>
              <a:spcBef>
                <a:spcPts val="95"/>
              </a:spcBef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2.14 muestra las corrientes de apertura asimétrica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simétrica (respecto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 iniciales alternas de cortocircuito) en función del tiempo para falla cercana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remota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generador.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12700" marR="508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Las curvas </a:t>
            </a:r>
            <a:r>
              <a:rPr dirty="0" sz="1200">
                <a:latin typeface="Tahoma"/>
                <a:cs typeface="Tahoma"/>
              </a:rPr>
              <a:t>1 y 1’ </a:t>
            </a:r>
            <a:r>
              <a:rPr dirty="0" sz="1200" spc="-5">
                <a:latin typeface="Tahoma"/>
                <a:cs typeface="Tahoma"/>
              </a:rPr>
              <a:t>son tomadas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2.2,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cual está referida </a:t>
            </a:r>
            <a:r>
              <a:rPr dirty="0" sz="1200">
                <a:latin typeface="Tahoma"/>
                <a:cs typeface="Tahoma"/>
              </a:rPr>
              <a:t>a un </a:t>
            </a:r>
            <a:r>
              <a:rPr dirty="0" sz="1200" spc="-5">
                <a:latin typeface="Tahoma"/>
                <a:cs typeface="Tahoma"/>
              </a:rPr>
              <a:t>cortocircuito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remoto (solamente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componente continua muestra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característica de atenuación).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curvas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2’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corresponden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sincrónico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</a:t>
            </a:r>
            <a:r>
              <a:rPr dirty="0" sz="1200">
                <a:latin typeface="Tahoma"/>
                <a:cs typeface="Tahoma"/>
              </a:rPr>
              <a:t>2.12. </a:t>
            </a:r>
            <a:r>
              <a:rPr dirty="0" sz="1200" spc="-5">
                <a:latin typeface="Tahoma"/>
                <a:cs typeface="Tahoma"/>
              </a:rPr>
              <a:t>Este </a:t>
            </a:r>
            <a:r>
              <a:rPr dirty="0" sz="1200" spc="-10">
                <a:latin typeface="Tahoma"/>
                <a:cs typeface="Tahoma"/>
              </a:rPr>
              <a:t>es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caso de cortocircuito cercano al generador, en el cual tanto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 continua como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alterna decaen en el tiempo. El retardo </a:t>
            </a:r>
            <a:r>
              <a:rPr dirty="0" sz="1200">
                <a:latin typeface="Tahoma"/>
                <a:cs typeface="Tahoma"/>
              </a:rPr>
              <a:t>mínimo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apertura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interruptor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considerable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duración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apertura.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ahoma"/>
                <a:cs typeface="Tahoma"/>
              </a:rPr>
              <a:t>2.3.2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Reactancias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durante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el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período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cortocircuito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12700" marR="5715">
              <a:lnSpc>
                <a:spcPct val="1004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Como se mencionó anteriormente,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 en los bornes del generador se considera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constante,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atenuación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alterna de cortocircuito se considera como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resultado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incremento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generador.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cálculo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los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705103"/>
            <a:ext cx="5965190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cualquier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instante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particular,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necesita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conocer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reactancias: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16811" y="1222486"/>
            <a:ext cx="6985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100" i="1">
                <a:latin typeface="Times New Roman"/>
                <a:cs typeface="Times New Roman"/>
              </a:rPr>
              <a:t>d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5827" y="1048549"/>
            <a:ext cx="2379345" cy="789305"/>
          </a:xfrm>
          <a:prstGeom prst="rect">
            <a:avLst/>
          </a:prstGeom>
        </p:spPr>
        <p:txBody>
          <a:bodyPr wrap="square" lIns="0" tIns="77470" rIns="0" bIns="0" rtlCol="0" vert="horz">
            <a:spAutoFit/>
          </a:bodyPr>
          <a:lstStyle/>
          <a:p>
            <a:pPr marL="292100" indent="-228600">
              <a:lnSpc>
                <a:spcPct val="100000"/>
              </a:lnSpc>
              <a:spcBef>
                <a:spcPts val="610"/>
              </a:spcBef>
              <a:buFont typeface="Symbol"/>
              <a:buChar char=""/>
              <a:tabLst>
                <a:tab pos="291465" algn="l"/>
                <a:tab pos="292100" algn="l"/>
              </a:tabLst>
            </a:pP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5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10">
                <a:latin typeface="Tahoma"/>
                <a:cs typeface="Tahoma"/>
              </a:rPr>
              <a:t>i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sz="1200" spc="-5">
                <a:latin typeface="Tahoma"/>
                <a:cs typeface="Tahoma"/>
              </a:rPr>
              <a:t>b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ia 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baseline="5376" sz="2325" spc="-322" i="1">
                <a:latin typeface="Times New Roman"/>
                <a:cs typeface="Times New Roman"/>
              </a:rPr>
              <a:t>X</a:t>
            </a:r>
            <a:r>
              <a:rPr dirty="0" baseline="5376" sz="2325" spc="-292" i="1">
                <a:latin typeface="Times New Roman"/>
                <a:cs typeface="Times New Roman"/>
              </a:rPr>
              <a:t> </a:t>
            </a:r>
            <a:r>
              <a:rPr dirty="0" baseline="52469" sz="1350" spc="-127">
                <a:latin typeface="Times New Roman"/>
                <a:cs typeface="Times New Roman"/>
              </a:rPr>
              <a:t>"</a:t>
            </a:r>
            <a:r>
              <a:rPr dirty="0" baseline="52469" sz="135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endParaRPr sz="1200">
              <a:latin typeface="Tahoma"/>
              <a:cs typeface="Tahoma"/>
            </a:endParaRPr>
          </a:p>
          <a:p>
            <a:pPr marL="292100" indent="-228600">
              <a:lnSpc>
                <a:spcPts val="1120"/>
              </a:lnSpc>
              <a:spcBef>
                <a:spcPts val="390"/>
              </a:spcBef>
              <a:buFont typeface="Symbol"/>
              <a:buChar char=""/>
              <a:tabLst>
                <a:tab pos="291465" algn="l"/>
                <a:tab pos="292100" algn="l"/>
              </a:tabLst>
            </a:pP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transitoria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345">
                <a:latin typeface="Times New Roman"/>
                <a:cs typeface="Times New Roman"/>
              </a:rPr>
              <a:t> </a:t>
            </a:r>
            <a:r>
              <a:rPr dirty="0" baseline="43650" sz="105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endParaRPr sz="1200">
              <a:latin typeface="Tahoma"/>
              <a:cs typeface="Tahoma"/>
            </a:endParaRPr>
          </a:p>
          <a:p>
            <a:pPr algn="r" marR="390525">
              <a:lnSpc>
                <a:spcPts val="520"/>
              </a:lnSpc>
            </a:pPr>
            <a:r>
              <a:rPr dirty="0" sz="700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  <a:p>
            <a:pPr marL="292100" indent="-228600">
              <a:lnSpc>
                <a:spcPct val="100000"/>
              </a:lnSpc>
              <a:spcBef>
                <a:spcPts val="175"/>
              </a:spcBef>
              <a:buFont typeface="Symbol"/>
              <a:buChar char=""/>
              <a:tabLst>
                <a:tab pos="291465" algn="l"/>
                <a:tab pos="292100" algn="l"/>
              </a:tabLst>
            </a:pPr>
            <a:r>
              <a:rPr dirty="0" sz="1200" spc="-10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ct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5">
                <a:latin typeface="Tahoma"/>
                <a:cs typeface="Tahoma"/>
              </a:rPr>
              <a:t>i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in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ó</a:t>
            </a:r>
            <a:r>
              <a:rPr dirty="0" sz="1200">
                <a:latin typeface="Tahoma"/>
                <a:cs typeface="Tahoma"/>
              </a:rPr>
              <a:t>ni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165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d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6627" y="2040127"/>
            <a:ext cx="5965825" cy="131381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12700" marR="5080">
              <a:lnSpc>
                <a:spcPct val="99300"/>
              </a:lnSpc>
              <a:spcBef>
                <a:spcPts val="110"/>
              </a:spcBef>
            </a:pPr>
            <a:r>
              <a:rPr dirty="0" sz="1200" spc="-5">
                <a:latin typeface="Tahoma"/>
                <a:cs typeface="Tahoma"/>
              </a:rPr>
              <a:t>El índice ‘d’ significa que las reactancias están referidas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posición del rotor tal que el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eje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rotor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coincide</a:t>
            </a:r>
            <a:r>
              <a:rPr dirty="0" sz="1200">
                <a:latin typeface="Tahoma"/>
                <a:cs typeface="Tahoma"/>
              </a:rPr>
              <a:t> con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estator</a:t>
            </a:r>
            <a:r>
              <a:rPr dirty="0" sz="1200" spc="-5">
                <a:latin typeface="Tahoma"/>
                <a:cs typeface="Tahoma"/>
              </a:rPr>
              <a:t> (fig.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2.15).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referenciado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>
                <a:latin typeface="Tahoma"/>
                <a:cs typeface="Tahoma"/>
              </a:rPr>
              <a:t> eje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directo.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Además</a:t>
            </a:r>
            <a:r>
              <a:rPr dirty="0" sz="1200">
                <a:latin typeface="Tahoma"/>
                <a:cs typeface="Tahoma"/>
              </a:rPr>
              <a:t>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posee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reactancias en el eje en cuadratura (caracterizado con el </a:t>
            </a:r>
            <a:r>
              <a:rPr dirty="0" sz="1200">
                <a:latin typeface="Tahoma"/>
                <a:cs typeface="Tahoma"/>
              </a:rPr>
              <a:t>índice </a:t>
            </a:r>
            <a:r>
              <a:rPr dirty="0" sz="1200" spc="-5">
                <a:latin typeface="Tahoma"/>
                <a:cs typeface="Tahoma"/>
              </a:rPr>
              <a:t>‘q’), el cual debe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conocerse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se</a:t>
            </a:r>
            <a:r>
              <a:rPr dirty="0" sz="1200" spc="-5">
                <a:latin typeface="Tahoma"/>
                <a:cs typeface="Tahoma"/>
              </a:rPr>
              <a:t> requiere</a:t>
            </a:r>
            <a:r>
              <a:rPr dirty="0" sz="1200">
                <a:latin typeface="Tahoma"/>
                <a:cs typeface="Tahoma"/>
              </a:rPr>
              <a:t> una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precisa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comportamiento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Para</a:t>
            </a:r>
            <a:r>
              <a:rPr dirty="0" sz="1250" spc="-25" i="1">
                <a:latin typeface="Tahoma"/>
                <a:cs typeface="Tahoma"/>
              </a:rPr>
              <a:t> </a:t>
            </a:r>
            <a:r>
              <a:rPr dirty="0" sz="1250" spc="-20" i="1">
                <a:latin typeface="Tahoma"/>
                <a:cs typeface="Tahoma"/>
              </a:rPr>
              <a:t>el</a:t>
            </a:r>
            <a:r>
              <a:rPr dirty="0" sz="1250" spc="-15" i="1">
                <a:latin typeface="Tahoma"/>
                <a:cs typeface="Tahoma"/>
              </a:rPr>
              <a:t> </a:t>
            </a:r>
            <a:r>
              <a:rPr dirty="0" sz="1250" spc="-25" i="1">
                <a:latin typeface="Tahoma"/>
                <a:cs typeface="Tahoma"/>
              </a:rPr>
              <a:t>cálculo</a:t>
            </a:r>
            <a:r>
              <a:rPr dirty="0" sz="1250" spc="-20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de</a:t>
            </a:r>
            <a:r>
              <a:rPr dirty="0" sz="1250" spc="-25" i="1">
                <a:latin typeface="Tahoma"/>
                <a:cs typeface="Tahoma"/>
              </a:rPr>
              <a:t> fallas,</a:t>
            </a:r>
            <a:r>
              <a:rPr dirty="0" sz="1250" spc="-20" i="1">
                <a:latin typeface="Tahoma"/>
                <a:cs typeface="Tahoma"/>
              </a:rPr>
              <a:t> </a:t>
            </a:r>
            <a:r>
              <a:rPr dirty="0" sz="1250" spc="-25" i="1">
                <a:latin typeface="Tahoma"/>
                <a:cs typeface="Tahoma"/>
              </a:rPr>
              <a:t>solo</a:t>
            </a:r>
            <a:r>
              <a:rPr dirty="0" sz="1250" spc="-20" i="1">
                <a:latin typeface="Tahoma"/>
                <a:cs typeface="Tahoma"/>
              </a:rPr>
              <a:t> </a:t>
            </a:r>
            <a:r>
              <a:rPr dirty="0" sz="1250" spc="-25" i="1">
                <a:latin typeface="Tahoma"/>
                <a:cs typeface="Tahoma"/>
              </a:rPr>
              <a:t>es</a:t>
            </a:r>
            <a:r>
              <a:rPr dirty="0" sz="1250" spc="-20" i="1">
                <a:latin typeface="Tahoma"/>
                <a:cs typeface="Tahoma"/>
              </a:rPr>
              <a:t> </a:t>
            </a:r>
            <a:r>
              <a:rPr dirty="0" sz="1250" spc="-25" i="1">
                <a:latin typeface="Tahoma"/>
                <a:cs typeface="Tahoma"/>
              </a:rPr>
              <a:t>suficiente</a:t>
            </a:r>
            <a:r>
              <a:rPr dirty="0" sz="1250" spc="-20" i="1">
                <a:latin typeface="Tahoma"/>
                <a:cs typeface="Tahoma"/>
              </a:rPr>
              <a:t> la</a:t>
            </a:r>
            <a:r>
              <a:rPr dirty="0" sz="1250" spc="-15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consideración</a:t>
            </a:r>
            <a:r>
              <a:rPr dirty="0" sz="1250" spc="330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de</a:t>
            </a:r>
            <a:r>
              <a:rPr dirty="0" sz="1250" spc="330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las </a:t>
            </a:r>
            <a:r>
              <a:rPr dirty="0" sz="1250" spc="-25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reactancias</a:t>
            </a:r>
            <a:r>
              <a:rPr dirty="0" sz="1250" spc="-20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según</a:t>
            </a:r>
            <a:r>
              <a:rPr dirty="0" sz="1250" spc="-20" i="1">
                <a:latin typeface="Tahoma"/>
                <a:cs typeface="Tahoma"/>
              </a:rPr>
              <a:t> el </a:t>
            </a:r>
            <a:r>
              <a:rPr dirty="0" sz="1250" spc="-30" i="1">
                <a:latin typeface="Tahoma"/>
                <a:cs typeface="Tahoma"/>
              </a:rPr>
              <a:t>eje</a:t>
            </a:r>
            <a:r>
              <a:rPr dirty="0" sz="1250" spc="-15" i="1">
                <a:latin typeface="Tahoma"/>
                <a:cs typeface="Tahoma"/>
              </a:rPr>
              <a:t> </a:t>
            </a:r>
            <a:r>
              <a:rPr dirty="0" sz="1250" spc="-25" i="1">
                <a:latin typeface="Tahoma"/>
                <a:cs typeface="Tahoma"/>
              </a:rPr>
              <a:t>directo</a:t>
            </a:r>
            <a:r>
              <a:rPr dirty="0" sz="1200" spc="-25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1260" y="3418828"/>
            <a:ext cx="4134161" cy="361660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361947" y="7122667"/>
            <a:ext cx="46513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 2.15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Diagramas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sincrónicos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cargados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20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1227" y="7496512"/>
            <a:ext cx="6014720" cy="2184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  <a:tabLst>
                <a:tab pos="2144395" algn="l"/>
              </a:tabLst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50" spc="-20" i="1">
                <a:latin typeface="Tahoma"/>
                <a:cs typeface="Tahoma"/>
              </a:rPr>
              <a:t>r</a:t>
            </a:r>
            <a:r>
              <a:rPr dirty="0" sz="1250" spc="-30" i="1">
                <a:latin typeface="Tahoma"/>
                <a:cs typeface="Tahoma"/>
              </a:rPr>
              <a:t>e</a:t>
            </a:r>
            <a:r>
              <a:rPr dirty="0" sz="1250" spc="-40" i="1">
                <a:latin typeface="Tahoma"/>
                <a:cs typeface="Tahoma"/>
              </a:rPr>
              <a:t>a</a:t>
            </a:r>
            <a:r>
              <a:rPr dirty="0" sz="1250" spc="-30" i="1">
                <a:latin typeface="Tahoma"/>
                <a:cs typeface="Tahoma"/>
              </a:rPr>
              <a:t>c</a:t>
            </a:r>
            <a:r>
              <a:rPr dirty="0" sz="1250" spc="-25" i="1">
                <a:latin typeface="Tahoma"/>
                <a:cs typeface="Tahoma"/>
              </a:rPr>
              <a:t>t</a:t>
            </a:r>
            <a:r>
              <a:rPr dirty="0" sz="1250" spc="-40" i="1">
                <a:latin typeface="Tahoma"/>
                <a:cs typeface="Tahoma"/>
              </a:rPr>
              <a:t>a</a:t>
            </a:r>
            <a:r>
              <a:rPr dirty="0" sz="1250" spc="-30" i="1">
                <a:latin typeface="Tahoma"/>
                <a:cs typeface="Tahoma"/>
              </a:rPr>
              <a:t>n</a:t>
            </a:r>
            <a:r>
              <a:rPr dirty="0" sz="1250" spc="-30" i="1">
                <a:latin typeface="Tahoma"/>
                <a:cs typeface="Tahoma"/>
              </a:rPr>
              <a:t>c</a:t>
            </a:r>
            <a:r>
              <a:rPr dirty="0" sz="1250" spc="-5" i="1">
                <a:latin typeface="Tahoma"/>
                <a:cs typeface="Tahoma"/>
              </a:rPr>
              <a:t>i</a:t>
            </a:r>
            <a:r>
              <a:rPr dirty="0" sz="1250" spc="-30" i="1">
                <a:latin typeface="Tahoma"/>
                <a:cs typeface="Tahoma"/>
              </a:rPr>
              <a:t>a</a:t>
            </a:r>
            <a:r>
              <a:rPr dirty="0" sz="1250" i="1">
                <a:latin typeface="Tahoma"/>
                <a:cs typeface="Tahoma"/>
              </a:rPr>
              <a:t> </a:t>
            </a:r>
            <a:r>
              <a:rPr dirty="0" sz="1250" spc="40" i="1">
                <a:latin typeface="Tahoma"/>
                <a:cs typeface="Tahoma"/>
              </a:rPr>
              <a:t> </a:t>
            </a:r>
            <a:r>
              <a:rPr dirty="0" sz="1250" spc="-25" i="1">
                <a:latin typeface="Tahoma"/>
                <a:cs typeface="Tahoma"/>
              </a:rPr>
              <a:t>s</a:t>
            </a:r>
            <a:r>
              <a:rPr dirty="0" sz="1250" spc="-30" i="1">
                <a:latin typeface="Tahoma"/>
                <a:cs typeface="Tahoma"/>
              </a:rPr>
              <a:t>u</a:t>
            </a:r>
            <a:r>
              <a:rPr dirty="0" sz="1250" spc="-35" i="1">
                <a:latin typeface="Tahoma"/>
                <a:cs typeface="Tahoma"/>
              </a:rPr>
              <a:t>b</a:t>
            </a:r>
            <a:r>
              <a:rPr dirty="0" sz="1250" spc="-25" i="1">
                <a:latin typeface="Tahoma"/>
                <a:cs typeface="Tahoma"/>
              </a:rPr>
              <a:t>t</a:t>
            </a:r>
            <a:r>
              <a:rPr dirty="0" sz="1250" spc="-20" i="1">
                <a:latin typeface="Tahoma"/>
                <a:cs typeface="Tahoma"/>
              </a:rPr>
              <a:t>r</a:t>
            </a:r>
            <a:r>
              <a:rPr dirty="0" sz="1250" spc="-25" i="1">
                <a:latin typeface="Tahoma"/>
                <a:cs typeface="Tahoma"/>
              </a:rPr>
              <a:t>a</a:t>
            </a:r>
            <a:r>
              <a:rPr dirty="0" sz="1250" spc="-30" i="1">
                <a:latin typeface="Tahoma"/>
                <a:cs typeface="Tahoma"/>
              </a:rPr>
              <a:t>n</a:t>
            </a:r>
            <a:r>
              <a:rPr dirty="0" sz="1250" spc="-20" i="1">
                <a:latin typeface="Tahoma"/>
                <a:cs typeface="Tahoma"/>
              </a:rPr>
              <a:t>s</a:t>
            </a:r>
            <a:r>
              <a:rPr dirty="0" sz="1250" spc="-15" i="1">
                <a:latin typeface="Tahoma"/>
                <a:cs typeface="Tahoma"/>
              </a:rPr>
              <a:t>i</a:t>
            </a:r>
            <a:r>
              <a:rPr dirty="0" sz="1250" spc="-25" i="1">
                <a:latin typeface="Tahoma"/>
                <a:cs typeface="Tahoma"/>
              </a:rPr>
              <a:t>t</a:t>
            </a:r>
            <a:r>
              <a:rPr dirty="0" sz="1250" spc="-35" i="1">
                <a:latin typeface="Tahoma"/>
                <a:cs typeface="Tahoma"/>
              </a:rPr>
              <a:t>o</a:t>
            </a:r>
            <a:r>
              <a:rPr dirty="0" sz="1250" spc="-20" i="1">
                <a:latin typeface="Tahoma"/>
                <a:cs typeface="Tahoma"/>
              </a:rPr>
              <a:t>r</a:t>
            </a:r>
            <a:r>
              <a:rPr dirty="0" sz="1250" spc="-20" i="1">
                <a:latin typeface="Tahoma"/>
                <a:cs typeface="Tahoma"/>
              </a:rPr>
              <a:t>ia</a:t>
            </a:r>
            <a:r>
              <a:rPr dirty="0" sz="1250" i="1">
                <a:latin typeface="Tahoma"/>
                <a:cs typeface="Tahoma"/>
              </a:rPr>
              <a:t>	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10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>
                <a:latin typeface="Times New Roman"/>
                <a:cs typeface="Times New Roman"/>
              </a:rPr>
              <a:t> </a:t>
            </a:r>
            <a:r>
              <a:rPr dirty="0" baseline="43650" sz="1050" spc="-67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b</a:t>
            </a:r>
            <a:r>
              <a:rPr dirty="0" sz="1200" spc="-15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10">
                <a:latin typeface="Tahoma"/>
                <a:cs typeface="Tahoma"/>
              </a:rPr>
              <a:t>l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5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t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10">
                <a:latin typeface="Tahoma"/>
                <a:cs typeface="Tahoma"/>
              </a:rPr>
              <a:t>p</a:t>
            </a:r>
            <a:r>
              <a:rPr dirty="0" sz="1200" spc="-5">
                <a:latin typeface="Tahoma"/>
                <a:cs typeface="Tahoma"/>
              </a:rPr>
              <a:t>er</a:t>
            </a: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-5">
                <a:latin typeface="Tahoma"/>
                <a:cs typeface="Tahoma"/>
              </a:rPr>
              <a:t>ó</a:t>
            </a:r>
            <a:r>
              <a:rPr dirty="0" sz="1200">
                <a:latin typeface="Tahoma"/>
                <a:cs typeface="Tahoma"/>
              </a:rPr>
              <a:t>n 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6627" y="7595156"/>
            <a:ext cx="5964555" cy="71310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algn="ctr" marR="1452880">
              <a:lnSpc>
                <a:spcPct val="100000"/>
              </a:lnSpc>
              <a:spcBef>
                <a:spcPts val="185"/>
              </a:spcBef>
            </a:pPr>
            <a:r>
              <a:rPr dirty="0" sz="700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400"/>
              </a:lnSpc>
              <a:spcBef>
                <a:spcPts val="145"/>
              </a:spcBef>
            </a:pPr>
            <a:r>
              <a:rPr dirty="0" sz="1200" spc="-5">
                <a:latin typeface="Tahoma"/>
                <a:cs typeface="Tahoma"/>
              </a:rPr>
              <a:t>arrollamiento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rotor, teniendo en cuenta el efecto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dispersión del arrollamiento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amortiguamiento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barras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parte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sólida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rotor.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(La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subtransitoria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referida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inicial).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1227" y="8474847"/>
            <a:ext cx="6015990" cy="2184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reactancia</a:t>
            </a:r>
            <a:r>
              <a:rPr dirty="0" sz="1250" spc="120" i="1">
                <a:latin typeface="Tahoma"/>
                <a:cs typeface="Tahoma"/>
              </a:rPr>
              <a:t> </a:t>
            </a:r>
            <a:r>
              <a:rPr dirty="0" sz="1250" spc="-25" i="1">
                <a:latin typeface="Tahoma"/>
                <a:cs typeface="Tahoma"/>
              </a:rPr>
              <a:t>transitoria</a:t>
            </a:r>
            <a:r>
              <a:rPr dirty="0" sz="1250" spc="409" i="1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7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4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suma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dispersión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estator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6627" y="8574258"/>
            <a:ext cx="4647565" cy="34353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algn="ctr" marR="852169">
              <a:lnSpc>
                <a:spcPct val="100000"/>
              </a:lnSpc>
              <a:spcBef>
                <a:spcPts val="180"/>
              </a:spcBef>
            </a:pPr>
            <a:r>
              <a:rPr dirty="0" sz="700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200" spc="-5">
                <a:latin typeface="Tahoma"/>
                <a:cs typeface="Tahoma"/>
              </a:rPr>
              <a:t>reactancia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reacción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armadura (reactancia principal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campo).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6627" y="9076435"/>
            <a:ext cx="5963285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reactancias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mencionadas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están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incluidas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denomina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reactancias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positiva.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Normalmente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utilizados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reactancias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saturadas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2756" y="9456027"/>
            <a:ext cx="69850" cy="3016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9685">
              <a:lnSpc>
                <a:spcPct val="100000"/>
              </a:lnSpc>
              <a:spcBef>
                <a:spcPts val="105"/>
              </a:spcBef>
            </a:pPr>
            <a:r>
              <a:rPr dirty="0" sz="900" spc="-85">
                <a:latin typeface="Times New Roman"/>
                <a:cs typeface="Times New Roman"/>
              </a:rPr>
              <a:t>"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900" spc="-100" i="1">
                <a:latin typeface="Times New Roman"/>
                <a:cs typeface="Times New Roman"/>
              </a:rPr>
              <a:t>d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2441" y="9462192"/>
            <a:ext cx="118745" cy="262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-215" i="1">
                <a:latin typeface="Times New Roman"/>
                <a:cs typeface="Times New Roman"/>
              </a:rPr>
              <a:t>X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63696" y="9525422"/>
            <a:ext cx="4191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5">
                <a:latin typeface="Times New Roman"/>
                <a:cs typeface="Times New Roman"/>
              </a:rPr>
              <a:t>'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2228" y="9631233"/>
            <a:ext cx="401192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54145" algn="l"/>
              </a:tabLst>
            </a:pPr>
            <a:r>
              <a:rPr dirty="0" sz="700" i="1">
                <a:latin typeface="Times New Roman"/>
                <a:cs typeface="Times New Roman"/>
              </a:rPr>
              <a:t>d	d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2472" y="9529771"/>
            <a:ext cx="43662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y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X</a:t>
            </a:r>
            <a:r>
              <a:rPr dirty="0" sz="1200" spc="49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y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parcialmente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saturadas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49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9883" y="676850"/>
            <a:ext cx="6042660" cy="118935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just" marL="50800" marR="43180">
              <a:lnSpc>
                <a:spcPct val="108800"/>
              </a:lnSpc>
              <a:spcBef>
                <a:spcPts val="215"/>
              </a:spcBef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reactancia de secuencia negativa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 </a:t>
            </a:r>
            <a:r>
              <a:rPr dirty="0" baseline="-23809" sz="1050">
                <a:latin typeface="Times New Roman"/>
                <a:cs typeface="Times New Roman"/>
              </a:rPr>
              <a:t>2 </a:t>
            </a:r>
            <a:r>
              <a:rPr dirty="0" sz="1200" spc="-5">
                <a:latin typeface="Tahoma"/>
                <a:cs typeface="Tahoma"/>
              </a:rPr>
              <a:t>es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10">
                <a:latin typeface="Tahoma"/>
                <a:cs typeface="Tahoma"/>
              </a:rPr>
              <a:t>reactancia </a:t>
            </a:r>
            <a:r>
              <a:rPr dirty="0" sz="1200" spc="-5">
                <a:latin typeface="Tahoma"/>
                <a:cs typeface="Tahoma"/>
              </a:rPr>
              <a:t>aparente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generador,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 operación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sincrónica,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cuando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aplica</a:t>
            </a:r>
            <a:r>
              <a:rPr dirty="0" sz="1200">
                <a:latin typeface="Tahoma"/>
                <a:cs typeface="Tahoma"/>
              </a:rPr>
              <a:t> una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punto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vista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rotor,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campo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gira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frecuencia doble.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50165" marR="4381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turbogeneradores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amortiguamiento,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obtener un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promedio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ecuación: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73472" y="2465477"/>
            <a:ext cx="538480" cy="0"/>
          </a:xfrm>
          <a:custGeom>
            <a:avLst/>
            <a:gdLst/>
            <a:ahLst/>
            <a:cxnLst/>
            <a:rect l="l" t="t" r="r" b="b"/>
            <a:pathLst>
              <a:path w="538479" h="0">
                <a:moveTo>
                  <a:pt x="0" y="0"/>
                </a:moveTo>
                <a:lnTo>
                  <a:pt x="538162" y="0"/>
                </a:lnTo>
              </a:path>
            </a:pathLst>
          </a:custGeom>
          <a:ln w="63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030131" y="2440145"/>
            <a:ext cx="6985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94135" y="2459115"/>
            <a:ext cx="10160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96592" y="2440092"/>
            <a:ext cx="6985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93304" y="2325580"/>
            <a:ext cx="6985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05279" y="2338640"/>
            <a:ext cx="486409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47619" sz="1050" i="1">
                <a:latin typeface="Times New Roman"/>
                <a:cs typeface="Times New Roman"/>
              </a:rPr>
              <a:t>q  </a:t>
            </a:r>
            <a:r>
              <a:rPr dirty="0" baseline="47619" sz="1050" spc="6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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10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endParaRPr baseline="43650" sz="1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57536" y="2224051"/>
            <a:ext cx="56832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10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>
                <a:latin typeface="Times New Roman"/>
                <a:cs typeface="Times New Roman"/>
              </a:rPr>
              <a:t> </a:t>
            </a:r>
            <a:r>
              <a:rPr dirty="0" baseline="43650" sz="105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10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endParaRPr baseline="43650" sz="10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19766" y="2338640"/>
            <a:ext cx="32067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5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17567" y="2337307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(2.12)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7983" y="2824988"/>
            <a:ext cx="5965190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máquina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polos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salientes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amortiguador,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normalmente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alrededor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20%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mayor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95756" y="3342749"/>
            <a:ext cx="6985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100" i="1">
                <a:latin typeface="Times New Roman"/>
                <a:cs typeface="Times New Roman"/>
              </a:rPr>
              <a:t>d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2583" y="3232698"/>
            <a:ext cx="1313180" cy="262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5">
                <a:latin typeface="Tahoma"/>
                <a:cs typeface="Tahoma"/>
              </a:rPr>
              <a:t>u</a:t>
            </a:r>
            <a:r>
              <a:rPr dirty="0" sz="1200" spc="-5">
                <a:latin typeface="Tahoma"/>
                <a:cs typeface="Tahoma"/>
              </a:rPr>
              <a:t>b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ia </a:t>
            </a:r>
            <a:r>
              <a:rPr dirty="0" sz="1200" spc="-90">
                <a:latin typeface="Tahoma"/>
                <a:cs typeface="Tahoma"/>
              </a:rPr>
              <a:t> </a:t>
            </a:r>
            <a:r>
              <a:rPr dirty="0" baseline="5376" sz="2325" spc="-322" i="1">
                <a:latin typeface="Times New Roman"/>
                <a:cs typeface="Times New Roman"/>
              </a:rPr>
              <a:t>X</a:t>
            </a:r>
            <a:r>
              <a:rPr dirty="0" baseline="5376" sz="2325" spc="-292" i="1">
                <a:latin typeface="Times New Roman"/>
                <a:cs typeface="Times New Roman"/>
              </a:rPr>
              <a:t> </a:t>
            </a:r>
            <a:r>
              <a:rPr dirty="0" baseline="52469" sz="1350" spc="-127">
                <a:latin typeface="Times New Roman"/>
                <a:cs typeface="Times New Roman"/>
              </a:rPr>
              <a:t>"</a:t>
            </a:r>
            <a:r>
              <a:rPr dirty="0" baseline="52469" sz="1350" spc="11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2583" y="3639092"/>
            <a:ext cx="6016625" cy="67183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9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reactancia</a:t>
            </a:r>
            <a:r>
              <a:rPr dirty="0" sz="1250" spc="150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de</a:t>
            </a:r>
            <a:r>
              <a:rPr dirty="0" sz="1250" spc="160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secuencia</a:t>
            </a:r>
            <a:r>
              <a:rPr dirty="0" sz="1250" spc="150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cero</a:t>
            </a:r>
            <a:r>
              <a:rPr dirty="0" sz="1250" spc="440" i="1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17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5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depende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solamente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campos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dispersión,</a:t>
            </a:r>
            <a:endParaRPr sz="1200">
              <a:latin typeface="Tahoma"/>
              <a:cs typeface="Tahoma"/>
            </a:endParaRPr>
          </a:p>
          <a:p>
            <a:pPr marL="38100" marR="31115">
              <a:lnSpc>
                <a:spcPct val="100800"/>
              </a:lnSpc>
              <a:spcBef>
                <a:spcPts val="320"/>
              </a:spcBef>
            </a:pPr>
            <a:r>
              <a:rPr dirty="0" sz="1200" spc="-5">
                <a:latin typeface="Tahoma"/>
                <a:cs typeface="Tahoma"/>
              </a:rPr>
              <a:t>dado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produce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campo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rotatorio.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diversas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construcción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generadores,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siempre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96824" y="4502911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0" y="0"/>
                </a:moveTo>
                <a:lnTo>
                  <a:pt x="896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908755" y="4502911"/>
            <a:ext cx="92075" cy="0"/>
          </a:xfrm>
          <a:custGeom>
            <a:avLst/>
            <a:gdLst/>
            <a:ahLst/>
            <a:cxnLst/>
            <a:rect l="l" t="t" r="r" b="b"/>
            <a:pathLst>
              <a:path w="92075" h="0">
                <a:moveTo>
                  <a:pt x="0" y="0"/>
                </a:moveTo>
                <a:lnTo>
                  <a:pt x="9207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4453572" y="4477473"/>
            <a:ext cx="698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21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7983" y="4375911"/>
            <a:ext cx="35756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menores</a:t>
            </a:r>
            <a:r>
              <a:rPr dirty="0" sz="1200" spc="5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5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reactancias</a:t>
            </a:r>
            <a:r>
              <a:rPr dirty="0" sz="1200" spc="5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subtransitorias</a:t>
            </a:r>
            <a:r>
              <a:rPr dirty="0" sz="1200" spc="5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(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92100" y="4496561"/>
            <a:ext cx="3162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6695" algn="l"/>
              </a:tabLst>
            </a:pPr>
            <a:r>
              <a:rPr dirty="0" sz="1200">
                <a:latin typeface="Times New Roman"/>
                <a:cs typeface="Times New Roman"/>
              </a:rPr>
              <a:t>6	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29463" y="4278324"/>
            <a:ext cx="5041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89255" algn="l"/>
              </a:tabLst>
            </a:pPr>
            <a:r>
              <a:rPr dirty="0" baseline="-34722" sz="1800">
                <a:latin typeface="Symbol"/>
                <a:cs typeface="Symbol"/>
              </a:rPr>
              <a:t></a:t>
            </a:r>
            <a:r>
              <a:rPr dirty="0" baseline="-34722" sz="18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	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58775" y="4371149"/>
            <a:ext cx="2132965" cy="21336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50800">
              <a:lnSpc>
                <a:spcPts val="390"/>
              </a:lnSpc>
              <a:spcBef>
                <a:spcPts val="135"/>
              </a:spcBef>
              <a:tabLst>
                <a:tab pos="264795" algn="l"/>
              </a:tabLst>
            </a:pPr>
            <a:r>
              <a:rPr dirty="0" sz="1200" i="1">
                <a:latin typeface="Times New Roman"/>
                <a:cs typeface="Times New Roman"/>
              </a:rPr>
              <a:t>a	d</a:t>
            </a:r>
            <a:r>
              <a:rPr dirty="0" sz="1200" spc="-5" i="1">
                <a:latin typeface="Times New Roman"/>
                <a:cs typeface="Times New Roman"/>
              </a:rPr>
              <a:t>e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175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d </a:t>
            </a:r>
            <a:r>
              <a:rPr dirty="0" baseline="-23809" sz="1050" spc="-3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)</a:t>
            </a:r>
            <a:r>
              <a:rPr dirty="0" sz="1200">
                <a:latin typeface="Tahoma"/>
                <a:cs typeface="Tahoma"/>
              </a:rPr>
              <a:t>.  </a:t>
            </a:r>
            <a:r>
              <a:rPr dirty="0" sz="1200" spc="-1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 </a:t>
            </a:r>
            <a:r>
              <a:rPr dirty="0" sz="1200" spc="-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10">
                <a:latin typeface="Tahoma"/>
                <a:cs typeface="Tahoma"/>
              </a:rPr>
              <a:t>e</a:t>
            </a:r>
            <a:r>
              <a:rPr dirty="0" sz="1200" spc="-15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t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ia  </a:t>
            </a:r>
            <a:r>
              <a:rPr dirty="0" sz="1200" spc="-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endParaRPr sz="1200">
              <a:latin typeface="Tahoma"/>
              <a:cs typeface="Tahoma"/>
            </a:endParaRPr>
          </a:p>
          <a:p>
            <a:pPr marL="525780">
              <a:lnSpc>
                <a:spcPts val="415"/>
              </a:lnSpc>
            </a:pP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9883" y="4679695"/>
            <a:ext cx="6041390" cy="28117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50800" marR="43180">
              <a:lnSpc>
                <a:spcPct val="100400"/>
              </a:lnSpc>
              <a:spcBef>
                <a:spcPts val="95"/>
              </a:spcBef>
            </a:pPr>
            <a:r>
              <a:rPr dirty="0" sz="1200" spc="-5">
                <a:latin typeface="Tahoma"/>
                <a:cs typeface="Tahoma"/>
              </a:rPr>
              <a:t>secuencia cero es </a:t>
            </a:r>
            <a:r>
              <a:rPr dirty="0" sz="1200" spc="-10">
                <a:latin typeface="Tahoma"/>
                <a:cs typeface="Tahoma"/>
              </a:rPr>
              <a:t>solo </a:t>
            </a:r>
            <a:r>
              <a:rPr dirty="0" sz="1200" spc="-5">
                <a:latin typeface="Tahoma"/>
                <a:cs typeface="Tahoma"/>
              </a:rPr>
              <a:t>significante cuando hay cortocircuitos en los terminales </a:t>
            </a:r>
            <a:r>
              <a:rPr dirty="0" sz="1200" spc="-1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 generador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 centro de estrella del mismo,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fallas con contacto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si </a:t>
            </a:r>
            <a:r>
              <a:rPr dirty="0" sz="1200" spc="-1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centro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 conectado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tierra, </a:t>
            </a:r>
            <a:r>
              <a:rPr dirty="0" sz="1200">
                <a:latin typeface="Tahoma"/>
                <a:cs typeface="Tahoma"/>
              </a:rPr>
              <a:t>ya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sea directamente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través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5">
                <a:latin typeface="Tahoma"/>
                <a:cs typeface="Tahoma"/>
              </a:rPr>
              <a:t> impedancia.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2.3.3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Cortocircuito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en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terminales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en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el</a:t>
            </a:r>
            <a:r>
              <a:rPr dirty="0" sz="1200" spc="-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caso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operación</a:t>
            </a:r>
            <a:r>
              <a:rPr dirty="0" sz="1200" b="1">
                <a:latin typeface="Tahoma"/>
                <a:cs typeface="Tahoma"/>
              </a:rPr>
              <a:t> con </a:t>
            </a:r>
            <a:r>
              <a:rPr dirty="0" sz="1200" spc="-5" b="1">
                <a:latin typeface="Tahoma"/>
                <a:cs typeface="Tahoma"/>
              </a:rPr>
              <a:t>carga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50800" marR="41910">
              <a:lnSpc>
                <a:spcPct val="1006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Si el generador está entregando su potencia nominal, con el factor de potencia nominal,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terminales,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efectiva,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debido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caídas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tensión en las reactancias, es mayor 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 en terminales. (Bajo esas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condiciones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campo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energizado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excitación nominal).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ahoma"/>
              <a:cs typeface="Tahoma"/>
            </a:endParaRPr>
          </a:p>
          <a:p>
            <a:pPr algn="just" marL="50800" marR="43180">
              <a:lnSpc>
                <a:spcPct val="106100"/>
              </a:lnSpc>
            </a:pPr>
            <a:r>
              <a:rPr dirty="0" sz="1200" spc="-5">
                <a:latin typeface="Tahoma"/>
                <a:cs typeface="Tahoma"/>
              </a:rPr>
              <a:t>Correspondientemente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las reactancias subtransitoria, transitoria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sincrónica hay </a:t>
            </a:r>
            <a:r>
              <a:rPr dirty="0" sz="1200" spc="-1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 hacer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diferenciación entre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 subtransitoria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25" i="1">
                <a:latin typeface="Times New Roman"/>
                <a:cs typeface="Times New Roman"/>
              </a:rPr>
              <a:t>E</a:t>
            </a:r>
            <a:r>
              <a:rPr dirty="0" baseline="43650" sz="1050" spc="37">
                <a:latin typeface="Times New Roman"/>
                <a:cs typeface="Times New Roman"/>
              </a:rPr>
              <a:t>" </a:t>
            </a:r>
            <a:r>
              <a:rPr dirty="0" sz="1200">
                <a:latin typeface="Tahoma"/>
                <a:cs typeface="Tahoma"/>
              </a:rPr>
              <a:t>, la </a:t>
            </a:r>
            <a:r>
              <a:rPr dirty="0" sz="1200" spc="-5">
                <a:latin typeface="Tahoma"/>
                <a:cs typeface="Tahoma"/>
              </a:rPr>
              <a:t>tensión transitoria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campo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principal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40" i="1">
                <a:latin typeface="Times New Roman"/>
                <a:cs typeface="Times New Roman"/>
              </a:rPr>
              <a:t>E</a:t>
            </a:r>
            <a:r>
              <a:rPr dirty="0" baseline="43650" sz="1050" spc="60">
                <a:latin typeface="Times New Roman"/>
                <a:cs typeface="Times New Roman"/>
              </a:rPr>
              <a:t>'</a:t>
            </a:r>
            <a:r>
              <a:rPr dirty="0" baseline="43650" sz="1050" spc="6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campo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rotatorio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50" spc="-20" i="1">
                <a:latin typeface="Tahoma"/>
                <a:cs typeface="Tahoma"/>
              </a:rPr>
              <a:t>E</a:t>
            </a:r>
            <a:r>
              <a:rPr dirty="0" sz="1200" spc="-20">
                <a:latin typeface="Tahoma"/>
                <a:cs typeface="Tahoma"/>
              </a:rPr>
              <a:t>.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Como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22918" y="7580454"/>
            <a:ext cx="1045844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7820" algn="l"/>
                <a:tab pos="662940" algn="l"/>
                <a:tab pos="988060" algn="l"/>
              </a:tabLst>
            </a:pPr>
            <a:r>
              <a:rPr dirty="0" sz="700">
                <a:latin typeface="Times New Roman"/>
                <a:cs typeface="Times New Roman"/>
              </a:rPr>
              <a:t>0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>
                <a:latin typeface="Times New Roman"/>
                <a:cs typeface="Times New Roman"/>
              </a:rPr>
              <a:t>0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>
                <a:latin typeface="Times New Roman"/>
                <a:cs typeface="Times New Roman"/>
              </a:rPr>
              <a:t>0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62583" y="7478722"/>
            <a:ext cx="60166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carga,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solamente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370">
                <a:latin typeface="Tahoma"/>
                <a:cs typeface="Tahoma"/>
              </a:rPr>
              <a:t> </a:t>
            </a:r>
            <a:r>
              <a:rPr dirty="0" sz="1200" spc="45" i="1">
                <a:latin typeface="Times New Roman"/>
                <a:cs typeface="Times New Roman"/>
              </a:rPr>
              <a:t>U</a:t>
            </a:r>
            <a:r>
              <a:rPr dirty="0" baseline="-23809" sz="1050" spc="67">
                <a:latin typeface="Symbol"/>
                <a:cs typeface="Symbol"/>
              </a:rPr>
              <a:t></a:t>
            </a:r>
            <a:r>
              <a:rPr dirty="0" baseline="-23809" sz="1050" spc="67">
                <a:latin typeface="Times New Roman"/>
                <a:cs typeface="Times New Roman"/>
              </a:rPr>
              <a:t>  </a:t>
            </a:r>
            <a:r>
              <a:rPr dirty="0" baseline="-23809" sz="105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E</a:t>
            </a:r>
            <a:r>
              <a:rPr dirty="0" baseline="43650" sz="1050" spc="44">
                <a:latin typeface="Times New Roman"/>
                <a:cs typeface="Times New Roman"/>
              </a:rPr>
              <a:t>"</a:t>
            </a:r>
            <a:r>
              <a:rPr dirty="0" baseline="43650" sz="1050" spc="8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45" i="1">
                <a:latin typeface="Times New Roman"/>
                <a:cs typeface="Times New Roman"/>
              </a:rPr>
              <a:t>E</a:t>
            </a:r>
            <a:r>
              <a:rPr dirty="0" baseline="43650" sz="1050" spc="67">
                <a:latin typeface="Times New Roman"/>
                <a:cs typeface="Times New Roman"/>
              </a:rPr>
              <a:t>' </a:t>
            </a:r>
            <a:r>
              <a:rPr dirty="0" baseline="43650" sz="105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20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9883" y="7704835"/>
            <a:ext cx="6041390" cy="137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08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generador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carga</a:t>
            </a:r>
            <a:r>
              <a:rPr dirty="0" sz="1200" spc="-5">
                <a:latin typeface="Tahoma"/>
                <a:cs typeface="Tahoma"/>
              </a:rPr>
              <a:t> deben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tenidas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cuenta 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condiciones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ahoma"/>
              <a:cs typeface="Tahoma"/>
            </a:endParaRPr>
          </a:p>
          <a:p>
            <a:pPr algn="just" marL="50800" marR="43180">
              <a:lnSpc>
                <a:spcPct val="101200"/>
              </a:lnSpc>
            </a:pPr>
            <a:r>
              <a:rPr dirty="0" sz="1200" spc="-5">
                <a:latin typeface="Tahoma"/>
                <a:cs typeface="Tahoma"/>
              </a:rPr>
              <a:t>Tales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interelaciones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ilustran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2.15.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2.15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refiere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turbogenerador con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arrollamiento de amortiguamiento completo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rotor cilíndrico.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 </a:t>
            </a:r>
            <a:r>
              <a:rPr dirty="0" sz="1200">
                <a:latin typeface="Tahoma"/>
                <a:cs typeface="Tahoma"/>
              </a:rPr>
              <a:t>2.15 b a </a:t>
            </a:r>
            <a:r>
              <a:rPr dirty="0" sz="1200" spc="-5">
                <a:latin typeface="Tahoma"/>
                <a:cs typeface="Tahoma"/>
              </a:rPr>
              <a:t>un generador de polos salientes.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máquinas de </a:t>
            </a:r>
            <a:r>
              <a:rPr dirty="0" sz="1200" spc="-10">
                <a:latin typeface="Tahoma"/>
                <a:cs typeface="Tahoma"/>
              </a:rPr>
              <a:t>polos </a:t>
            </a:r>
            <a:r>
              <a:rPr dirty="0" sz="1200" spc="-5">
                <a:latin typeface="Tahoma"/>
                <a:cs typeface="Tahoma"/>
              </a:rPr>
              <a:t>salientes, debido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polo,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eje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cuadratura</a:t>
            </a:r>
            <a:r>
              <a:rPr dirty="0" sz="1200" spc="484">
                <a:latin typeface="Tahoma"/>
                <a:cs typeface="Tahoma"/>
              </a:rPr>
              <a:t> </a:t>
            </a:r>
            <a:r>
              <a:rPr dirty="0" sz="1200" spc="65" i="1">
                <a:latin typeface="Times New Roman"/>
                <a:cs typeface="Times New Roman"/>
              </a:rPr>
              <a:t>X</a:t>
            </a:r>
            <a:r>
              <a:rPr dirty="0" baseline="-23809" sz="1050" spc="97" i="1">
                <a:latin typeface="Times New Roman"/>
                <a:cs typeface="Times New Roman"/>
              </a:rPr>
              <a:t>q</a:t>
            </a:r>
            <a:r>
              <a:rPr dirty="0" baseline="-23809" sz="1050" spc="3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menor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</a:t>
            </a:r>
            <a:endParaRPr sz="1200">
              <a:latin typeface="Tahoma"/>
              <a:cs typeface="Tahoma"/>
            </a:endParaRPr>
          </a:p>
          <a:p>
            <a:pPr algn="just" marL="50800">
              <a:lnSpc>
                <a:spcPct val="100000"/>
              </a:lnSpc>
              <a:spcBef>
                <a:spcPts val="459"/>
              </a:spcBef>
            </a:pPr>
            <a:r>
              <a:rPr dirty="0" sz="1200" spc="-5">
                <a:latin typeface="Tahoma"/>
                <a:cs typeface="Tahoma"/>
              </a:rPr>
              <a:t>sincrónica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eje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directo</a:t>
            </a:r>
            <a:r>
              <a:rPr dirty="0" sz="1200" spc="470">
                <a:latin typeface="Tahoma"/>
                <a:cs typeface="Tahoma"/>
              </a:rPr>
              <a:t> </a:t>
            </a:r>
            <a:r>
              <a:rPr dirty="0" sz="1200" spc="65" i="1">
                <a:latin typeface="Times New Roman"/>
                <a:cs typeface="Times New Roman"/>
              </a:rPr>
              <a:t>X</a:t>
            </a:r>
            <a:r>
              <a:rPr dirty="0" baseline="-23809" sz="1050" spc="97" i="1">
                <a:latin typeface="Times New Roman"/>
                <a:cs typeface="Times New Roman"/>
              </a:rPr>
              <a:t>d</a:t>
            </a:r>
            <a:r>
              <a:rPr dirty="0" baseline="-23809" sz="1050" spc="19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(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promedio</a:t>
            </a:r>
            <a:r>
              <a:rPr dirty="0" sz="1200" spc="470">
                <a:latin typeface="Tahoma"/>
                <a:cs typeface="Tahoma"/>
              </a:rPr>
              <a:t> </a:t>
            </a:r>
            <a:r>
              <a:rPr dirty="0" sz="1200" spc="65" i="1">
                <a:latin typeface="Times New Roman"/>
                <a:cs typeface="Times New Roman"/>
              </a:rPr>
              <a:t>X</a:t>
            </a:r>
            <a:r>
              <a:rPr dirty="0" baseline="-23809" sz="1050" spc="97" i="1">
                <a:latin typeface="Times New Roman"/>
                <a:cs typeface="Times New Roman"/>
              </a:rPr>
              <a:t>q</a:t>
            </a:r>
            <a:r>
              <a:rPr dirty="0" baseline="-23809" sz="1050" spc="44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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0.6</a:t>
            </a:r>
            <a:r>
              <a:rPr dirty="0" sz="1200" spc="-190">
                <a:latin typeface="Times New Roman"/>
                <a:cs typeface="Times New Roman"/>
              </a:rPr>
              <a:t> </a:t>
            </a:r>
            <a:r>
              <a:rPr dirty="0" sz="1200" spc="65" i="1">
                <a:latin typeface="Times New Roman"/>
                <a:cs typeface="Times New Roman"/>
              </a:rPr>
              <a:t>X</a:t>
            </a:r>
            <a:r>
              <a:rPr dirty="0" baseline="-23809" sz="1050" spc="97" i="1">
                <a:latin typeface="Times New Roman"/>
                <a:cs typeface="Times New Roman"/>
              </a:rPr>
              <a:t>d</a:t>
            </a:r>
            <a:r>
              <a:rPr dirty="0" baseline="-23809" sz="1050" spc="21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muchos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33729" y="9223785"/>
            <a:ext cx="3390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1305" algn="l"/>
              </a:tabLst>
            </a:pPr>
            <a:r>
              <a:rPr dirty="0" sz="700" i="1">
                <a:latin typeface="Times New Roman"/>
                <a:cs typeface="Times New Roman"/>
              </a:rPr>
              <a:t>q	d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97961" y="9121932"/>
            <a:ext cx="86868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10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>
                <a:latin typeface="Times New Roman"/>
                <a:cs typeface="Times New Roman"/>
              </a:rPr>
              <a:t> </a:t>
            </a:r>
            <a:r>
              <a:rPr dirty="0" baseline="43650" sz="1050" spc="-8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10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>
                <a:latin typeface="Times New Roman"/>
                <a:cs typeface="Times New Roman"/>
              </a:rPr>
              <a:t>  </a:t>
            </a:r>
            <a:r>
              <a:rPr dirty="0" baseline="43650" sz="1050" spc="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</a:t>
            </a:r>
            <a:r>
              <a:rPr dirty="0" sz="1200" spc="-90">
                <a:latin typeface="Times New Roman"/>
                <a:cs typeface="Times New Roman"/>
              </a:rPr>
              <a:t> </a:t>
            </a:r>
            <a:r>
              <a:rPr dirty="0" sz="1200" spc="85">
                <a:latin typeface="Times New Roman"/>
                <a:cs typeface="Times New Roman"/>
              </a:rPr>
              <a:t>1</a:t>
            </a:r>
            <a:r>
              <a:rPr dirty="0" sz="1200" spc="-5">
                <a:latin typeface="Tahoma"/>
                <a:cs typeface="Tahoma"/>
              </a:rPr>
              <a:t>).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87983" y="9545828"/>
            <a:ext cx="59664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resultantes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efectivas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poco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cálculo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durante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periodos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iniciales,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tal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22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68527" y="705103"/>
            <a:ext cx="6041390" cy="947419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50800" marR="4318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 spc="3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deducida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máquinas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rotor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cilíndrico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2.15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)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3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aplicarse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también con suficiente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presición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máquinas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polos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salientes.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marL="50800" marR="43180">
              <a:lnSpc>
                <a:spcPct val="101499"/>
              </a:lnSpc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máquina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rotor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cilíndrico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referirse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terminales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45" i="1">
                <a:latin typeface="Times New Roman"/>
                <a:cs typeface="Times New Roman"/>
              </a:rPr>
              <a:t>U</a:t>
            </a:r>
            <a:r>
              <a:rPr dirty="0" baseline="-23809" sz="1050" spc="67">
                <a:latin typeface="Symbol"/>
                <a:cs typeface="Symbol"/>
              </a:rPr>
              <a:t></a:t>
            </a:r>
            <a:r>
              <a:rPr dirty="0" baseline="-23809" sz="1050" spc="15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por medio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ecuaciones: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47601" y="1970732"/>
            <a:ext cx="20701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50" i="1">
                <a:latin typeface="Times New Roman"/>
                <a:cs typeface="Times New Roman"/>
              </a:rPr>
              <a:t>d  </a:t>
            </a:r>
            <a:r>
              <a:rPr dirty="0" sz="750" spc="20" i="1">
                <a:latin typeface="Times New Roman"/>
                <a:cs typeface="Times New Roman"/>
              </a:rPr>
              <a:t> </a:t>
            </a:r>
            <a:r>
              <a:rPr dirty="0" sz="750" i="1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81492" y="1857100"/>
            <a:ext cx="317500" cy="23050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350" spc="-25" i="1">
                <a:latin typeface="Times New Roman"/>
                <a:cs typeface="Times New Roman"/>
              </a:rPr>
              <a:t>jX</a:t>
            </a:r>
            <a:r>
              <a:rPr dirty="0" sz="1350" spc="285" i="1">
                <a:latin typeface="Times New Roman"/>
                <a:cs typeface="Times New Roman"/>
              </a:rPr>
              <a:t> </a:t>
            </a:r>
            <a:r>
              <a:rPr dirty="0" sz="1350" spc="-20" i="1">
                <a:latin typeface="Times New Roman"/>
                <a:cs typeface="Times New Roman"/>
              </a:rPr>
              <a:t>I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55735" y="1851775"/>
            <a:ext cx="64769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50">
                <a:latin typeface="Times New Roman"/>
                <a:cs typeface="Times New Roman"/>
              </a:rPr>
              <a:t>"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2739" y="1851775"/>
            <a:ext cx="64769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50">
                <a:latin typeface="Times New Roman"/>
                <a:cs typeface="Times New Roman"/>
              </a:rPr>
              <a:t>"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42980" y="1857100"/>
            <a:ext cx="697230" cy="23050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593090" algn="l"/>
              </a:tabLst>
            </a:pPr>
            <a:r>
              <a:rPr dirty="0" sz="1350" spc="-30" i="1">
                <a:latin typeface="Times New Roman"/>
                <a:cs typeface="Times New Roman"/>
              </a:rPr>
              <a:t>E</a:t>
            </a:r>
            <a:r>
              <a:rPr dirty="0" sz="1350" spc="-30" i="1">
                <a:latin typeface="Times New Roman"/>
                <a:cs typeface="Times New Roman"/>
              </a:rPr>
              <a:t> </a:t>
            </a:r>
            <a:r>
              <a:rPr dirty="0" sz="1350" spc="150" i="1">
                <a:latin typeface="Times New Roman"/>
                <a:cs typeface="Times New Roman"/>
              </a:rPr>
              <a:t> </a:t>
            </a:r>
            <a:r>
              <a:rPr dirty="0" sz="1350" spc="-30">
                <a:latin typeface="Symbol"/>
                <a:cs typeface="Symbol"/>
              </a:rPr>
              <a:t></a:t>
            </a:r>
            <a:r>
              <a:rPr dirty="0" sz="1350" spc="-90">
                <a:latin typeface="Times New Roman"/>
                <a:cs typeface="Times New Roman"/>
              </a:rPr>
              <a:t> </a:t>
            </a:r>
            <a:r>
              <a:rPr dirty="0" sz="1350" spc="-40" i="1">
                <a:latin typeface="Times New Roman"/>
                <a:cs typeface="Times New Roman"/>
              </a:rPr>
              <a:t>U</a:t>
            </a:r>
            <a:r>
              <a:rPr dirty="0" sz="1350" i="1">
                <a:latin typeface="Times New Roman"/>
                <a:cs typeface="Times New Roman"/>
              </a:rPr>
              <a:t>	</a:t>
            </a:r>
            <a:r>
              <a:rPr dirty="0" sz="1350" spc="-30">
                <a:latin typeface="Symbol"/>
                <a:cs typeface="Symbol"/>
              </a:rPr>
              <a:t>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03872" y="1970732"/>
            <a:ext cx="92075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50" spc="5">
                <a:latin typeface="Symbol"/>
                <a:cs typeface="Symbol"/>
              </a:rPr>
              <a:t></a:t>
            </a:r>
            <a:endParaRPr sz="7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25544" y="1883155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(2.13)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45792" y="2408213"/>
            <a:ext cx="21209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50" i="1">
                <a:latin typeface="Times New Roman"/>
                <a:cs typeface="Times New Roman"/>
              </a:rPr>
              <a:t>d </a:t>
            </a:r>
            <a:r>
              <a:rPr dirty="0" sz="650" spc="250" i="1">
                <a:latin typeface="Times New Roman"/>
                <a:cs typeface="Times New Roman"/>
              </a:rPr>
              <a:t> </a:t>
            </a:r>
            <a:r>
              <a:rPr dirty="0" sz="650" spc="50" i="1">
                <a:latin typeface="Times New Roman"/>
                <a:cs typeface="Times New Roman"/>
              </a:rPr>
              <a:t>b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79024" y="2309286"/>
            <a:ext cx="32321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65" i="1">
                <a:latin typeface="Times New Roman"/>
                <a:cs typeface="Times New Roman"/>
              </a:rPr>
              <a:t>jX</a:t>
            </a:r>
            <a:r>
              <a:rPr dirty="0" sz="1150" spc="375" i="1">
                <a:latin typeface="Times New Roman"/>
                <a:cs typeface="Times New Roman"/>
              </a:rPr>
              <a:t> </a:t>
            </a:r>
            <a:r>
              <a:rPr dirty="0" sz="1150" spc="50" i="1">
                <a:latin typeface="Times New Roman"/>
                <a:cs typeface="Times New Roman"/>
              </a:rPr>
              <a:t>I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57860" y="2304646"/>
            <a:ext cx="8191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10">
                <a:latin typeface="Times New Roman"/>
                <a:cs typeface="Times New Roman"/>
              </a:rPr>
              <a:t>'</a:t>
            </a:r>
            <a:r>
              <a:rPr dirty="0" sz="650" spc="40">
                <a:latin typeface="Times New Roman"/>
                <a:cs typeface="Times New Roman"/>
              </a:rPr>
              <a:t>"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33025" y="2304646"/>
            <a:ext cx="8191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10">
                <a:latin typeface="Times New Roman"/>
                <a:cs typeface="Times New Roman"/>
              </a:rPr>
              <a:t>'</a:t>
            </a:r>
            <a:r>
              <a:rPr dirty="0" sz="650" spc="40">
                <a:latin typeface="Times New Roman"/>
                <a:cs typeface="Times New Roman"/>
              </a:rPr>
              <a:t>"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18687" y="2309286"/>
            <a:ext cx="71945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15315" algn="l"/>
              </a:tabLst>
            </a:pPr>
            <a:r>
              <a:rPr dirty="0" sz="1150" spc="90" i="1">
                <a:latin typeface="Times New Roman"/>
                <a:cs typeface="Times New Roman"/>
              </a:rPr>
              <a:t>E</a:t>
            </a:r>
            <a:r>
              <a:rPr dirty="0" sz="1150" spc="90" i="1">
                <a:latin typeface="Times New Roman"/>
                <a:cs typeface="Times New Roman"/>
              </a:rPr>
              <a:t>  </a:t>
            </a:r>
            <a:r>
              <a:rPr dirty="0" sz="1150" spc="130" i="1">
                <a:latin typeface="Times New Roman"/>
                <a:cs typeface="Times New Roman"/>
              </a:rPr>
              <a:t> </a:t>
            </a:r>
            <a:r>
              <a:rPr dirty="0" sz="1150" spc="80">
                <a:latin typeface="Symbol"/>
                <a:cs typeface="Symbol"/>
              </a:rPr>
              <a:t></a:t>
            </a:r>
            <a:r>
              <a:rPr dirty="0" sz="1150" spc="-40">
                <a:latin typeface="Times New Roman"/>
                <a:cs typeface="Times New Roman"/>
              </a:rPr>
              <a:t> </a:t>
            </a:r>
            <a:r>
              <a:rPr dirty="0" sz="1150" spc="105" i="1">
                <a:latin typeface="Times New Roman"/>
                <a:cs typeface="Times New Roman"/>
              </a:rPr>
              <a:t>U</a:t>
            </a:r>
            <a:r>
              <a:rPr dirty="0" sz="1150" i="1">
                <a:latin typeface="Times New Roman"/>
                <a:cs typeface="Times New Roman"/>
              </a:rPr>
              <a:t>	</a:t>
            </a:r>
            <a:r>
              <a:rPr dirty="0" sz="1150" spc="80">
                <a:latin typeface="Symbol"/>
                <a:cs typeface="Symbol"/>
              </a:rPr>
              <a:t></a:t>
            </a:r>
            <a:endParaRPr sz="11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01711" y="2408206"/>
            <a:ext cx="9207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75">
                <a:latin typeface="Symbol"/>
                <a:cs typeface="Symbol"/>
              </a:rPr>
              <a:t></a:t>
            </a:r>
            <a:endParaRPr sz="6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07028" y="2302255"/>
            <a:ext cx="7810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3695" algn="l"/>
              </a:tabLst>
            </a:pPr>
            <a:r>
              <a:rPr dirty="0" sz="1200" spc="-5">
                <a:latin typeface="Tahoma"/>
                <a:cs typeface="Tahoma"/>
              </a:rPr>
              <a:t>y	(2.14)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43453" y="2729424"/>
            <a:ext cx="1282065" cy="23685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284480" algn="l"/>
              </a:tabLst>
            </a:pPr>
            <a:r>
              <a:rPr dirty="0" sz="1350" i="1">
                <a:latin typeface="Times New Roman"/>
                <a:cs typeface="Times New Roman"/>
              </a:rPr>
              <a:t>E</a:t>
            </a:r>
            <a:r>
              <a:rPr dirty="0" sz="1350" i="1">
                <a:latin typeface="Times New Roman"/>
                <a:cs typeface="Times New Roman"/>
              </a:rPr>
              <a:t>	</a:t>
            </a:r>
            <a:r>
              <a:rPr dirty="0" sz="1350">
                <a:latin typeface="Symbol"/>
                <a:cs typeface="Symbol"/>
              </a:rPr>
              <a:t></a:t>
            </a:r>
            <a:r>
              <a:rPr dirty="0" sz="1350" spc="-125">
                <a:latin typeface="Times New Roman"/>
                <a:cs typeface="Times New Roman"/>
              </a:rPr>
              <a:t> </a:t>
            </a:r>
            <a:r>
              <a:rPr dirty="0" sz="1350" i="1">
                <a:latin typeface="Times New Roman"/>
                <a:cs typeface="Times New Roman"/>
              </a:rPr>
              <a:t>U</a:t>
            </a:r>
            <a:r>
              <a:rPr dirty="0" sz="1350" spc="-135" i="1">
                <a:latin typeface="Times New Roman"/>
                <a:cs typeface="Times New Roman"/>
              </a:rPr>
              <a:t> </a:t>
            </a:r>
            <a:r>
              <a:rPr dirty="0" baseline="-24305" sz="1200" spc="-15">
                <a:latin typeface="Symbol"/>
                <a:cs typeface="Symbol"/>
              </a:rPr>
              <a:t></a:t>
            </a:r>
            <a:r>
              <a:rPr dirty="0" baseline="-24305" sz="1200">
                <a:latin typeface="Times New Roman"/>
                <a:cs typeface="Times New Roman"/>
              </a:rPr>
              <a:t> </a:t>
            </a:r>
            <a:r>
              <a:rPr dirty="0" baseline="-24305" sz="1200" spc="142">
                <a:latin typeface="Times New Roman"/>
                <a:cs typeface="Times New Roman"/>
              </a:rPr>
              <a:t> </a:t>
            </a:r>
            <a:r>
              <a:rPr dirty="0" sz="1350">
                <a:latin typeface="Symbol"/>
                <a:cs typeface="Symbol"/>
              </a:rPr>
              <a:t>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-170">
                <a:latin typeface="Times New Roman"/>
                <a:cs typeface="Times New Roman"/>
              </a:rPr>
              <a:t> </a:t>
            </a:r>
            <a:r>
              <a:rPr dirty="0" sz="1350" i="1">
                <a:latin typeface="Times New Roman"/>
                <a:cs typeface="Times New Roman"/>
              </a:rPr>
              <a:t>jX</a:t>
            </a:r>
            <a:r>
              <a:rPr dirty="0" sz="1350" spc="-90" i="1">
                <a:latin typeface="Times New Roman"/>
                <a:cs typeface="Times New Roman"/>
              </a:rPr>
              <a:t> </a:t>
            </a:r>
            <a:r>
              <a:rPr dirty="0" baseline="-24305" sz="1200" spc="-15" i="1">
                <a:latin typeface="Times New Roman"/>
                <a:cs typeface="Times New Roman"/>
              </a:rPr>
              <a:t>d</a:t>
            </a:r>
            <a:r>
              <a:rPr dirty="0" baseline="-24305" sz="1200" spc="104" i="1">
                <a:latin typeface="Times New Roman"/>
                <a:cs typeface="Times New Roman"/>
              </a:rPr>
              <a:t> </a:t>
            </a:r>
            <a:r>
              <a:rPr dirty="0" sz="1350" i="1">
                <a:latin typeface="Times New Roman"/>
                <a:cs typeface="Times New Roman"/>
              </a:rPr>
              <a:t>I</a:t>
            </a:r>
            <a:r>
              <a:rPr dirty="0" sz="1350" spc="-185" i="1">
                <a:latin typeface="Times New Roman"/>
                <a:cs typeface="Times New Roman"/>
              </a:rPr>
              <a:t> </a:t>
            </a:r>
            <a:r>
              <a:rPr dirty="0" baseline="-24305" sz="1200" spc="-15" i="1">
                <a:latin typeface="Times New Roman"/>
                <a:cs typeface="Times New Roman"/>
              </a:rPr>
              <a:t>b</a:t>
            </a:r>
            <a:endParaRPr baseline="-24305"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02684" y="2764027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(2.15)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6627" y="3177031"/>
            <a:ext cx="5964555" cy="39433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5"/>
              </a:spcBef>
            </a:pP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máquina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inicialmente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cargada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corriente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cos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Symbol"/>
                <a:cs typeface="Symbol"/>
              </a:rPr>
              <a:t>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0.8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(inductivo),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33162" y="4247461"/>
            <a:ext cx="9017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105" i="1">
                <a:latin typeface="Times New Roman"/>
                <a:cs typeface="Times New Roman"/>
              </a:rPr>
              <a:t>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83950" y="3927247"/>
            <a:ext cx="1475105" cy="41973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ts val="990"/>
              </a:lnSpc>
              <a:spcBef>
                <a:spcPts val="135"/>
              </a:spcBef>
            </a:pPr>
            <a:r>
              <a:rPr dirty="0" sz="1050" spc="215" i="1">
                <a:latin typeface="Times New Roman"/>
                <a:cs typeface="Times New Roman"/>
              </a:rPr>
              <a:t>E</a:t>
            </a:r>
            <a:r>
              <a:rPr dirty="0" baseline="46296" sz="900" spc="97">
                <a:latin typeface="Times New Roman"/>
                <a:cs typeface="Times New Roman"/>
              </a:rPr>
              <a:t>"</a:t>
            </a:r>
            <a:r>
              <a:rPr dirty="0" baseline="46296" sz="900">
                <a:latin typeface="Times New Roman"/>
                <a:cs typeface="Times New Roman"/>
              </a:rPr>
              <a:t>  </a:t>
            </a:r>
            <a:r>
              <a:rPr dirty="0" baseline="46296" sz="900" spc="-7">
                <a:latin typeface="Times New Roman"/>
                <a:cs typeface="Times New Roman"/>
              </a:rPr>
              <a:t> </a:t>
            </a:r>
            <a:r>
              <a:rPr dirty="0" sz="1050" spc="135">
                <a:latin typeface="Symbol"/>
                <a:cs typeface="Symbol"/>
              </a:rPr>
              <a:t></a:t>
            </a:r>
            <a:r>
              <a:rPr dirty="0" sz="1050" spc="85">
                <a:latin typeface="Times New Roman"/>
                <a:cs typeface="Times New Roman"/>
              </a:rPr>
              <a:t> </a:t>
            </a:r>
            <a:r>
              <a:rPr dirty="0" sz="1050" spc="-30">
                <a:latin typeface="Times New Roman"/>
                <a:cs typeface="Times New Roman"/>
              </a:rPr>
              <a:t>(</a:t>
            </a:r>
            <a:r>
              <a:rPr dirty="0" sz="1050" spc="110">
                <a:latin typeface="Times New Roman"/>
                <a:cs typeface="Times New Roman"/>
              </a:rPr>
              <a:t>1.05</a:t>
            </a:r>
            <a:r>
              <a:rPr dirty="0" sz="1050" spc="-40">
                <a:latin typeface="Times New Roman"/>
                <a:cs typeface="Times New Roman"/>
              </a:rPr>
              <a:t> </a:t>
            </a:r>
            <a:r>
              <a:rPr dirty="0" sz="1050" spc="135">
                <a:latin typeface="Symbol"/>
                <a:cs typeface="Symbol"/>
              </a:rPr>
              <a:t></a:t>
            </a:r>
            <a:r>
              <a:rPr dirty="0" sz="1050" spc="-145">
                <a:latin typeface="Times New Roman"/>
                <a:cs typeface="Times New Roman"/>
              </a:rPr>
              <a:t> </a:t>
            </a:r>
            <a:r>
              <a:rPr dirty="0" sz="1050" spc="105">
                <a:latin typeface="Times New Roman"/>
                <a:cs typeface="Times New Roman"/>
              </a:rPr>
              <a:t>1.2</a:t>
            </a:r>
            <a:r>
              <a:rPr dirty="0" sz="1050" spc="80">
                <a:latin typeface="Times New Roman"/>
                <a:cs typeface="Times New Roman"/>
              </a:rPr>
              <a:t>3</a:t>
            </a:r>
            <a:r>
              <a:rPr dirty="0" sz="1050" spc="-10">
                <a:latin typeface="Times New Roman"/>
                <a:cs typeface="Times New Roman"/>
              </a:rPr>
              <a:t>)</a:t>
            </a:r>
            <a:r>
              <a:rPr dirty="0" sz="1050" spc="280" i="1">
                <a:latin typeface="Times New Roman"/>
                <a:cs typeface="Times New Roman"/>
              </a:rPr>
              <a:t>U</a:t>
            </a:r>
            <a:r>
              <a:rPr dirty="0" baseline="-23148" sz="900" spc="165">
                <a:latin typeface="Symbol"/>
                <a:cs typeface="Symbol"/>
              </a:rPr>
              <a:t></a:t>
            </a:r>
            <a:endParaRPr baseline="-23148" sz="900">
              <a:latin typeface="Symbol"/>
              <a:cs typeface="Symbol"/>
            </a:endParaRPr>
          </a:p>
          <a:p>
            <a:pPr algn="r" marR="30480">
              <a:lnSpc>
                <a:spcPts val="450"/>
              </a:lnSpc>
            </a:pPr>
            <a:r>
              <a:rPr dirty="0" sz="600" spc="105" i="1">
                <a:latin typeface="Times New Roman"/>
                <a:cs typeface="Times New Roman"/>
              </a:rPr>
              <a:t>N</a:t>
            </a:r>
            <a:endParaRPr sz="6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55"/>
              </a:spcBef>
            </a:pPr>
            <a:r>
              <a:rPr dirty="0" sz="1050" spc="250" i="1">
                <a:latin typeface="Times New Roman"/>
                <a:cs typeface="Times New Roman"/>
              </a:rPr>
              <a:t>E</a:t>
            </a:r>
            <a:r>
              <a:rPr dirty="0" baseline="46296" sz="900" spc="37">
                <a:latin typeface="Times New Roman"/>
                <a:cs typeface="Times New Roman"/>
              </a:rPr>
              <a:t>'</a:t>
            </a:r>
            <a:r>
              <a:rPr dirty="0" baseline="46296" sz="900">
                <a:latin typeface="Times New Roman"/>
                <a:cs typeface="Times New Roman"/>
              </a:rPr>
              <a:t>  </a:t>
            </a:r>
            <a:r>
              <a:rPr dirty="0" baseline="46296" sz="900" spc="22">
                <a:latin typeface="Times New Roman"/>
                <a:cs typeface="Times New Roman"/>
              </a:rPr>
              <a:t> </a:t>
            </a:r>
            <a:r>
              <a:rPr dirty="0" sz="1050" spc="135">
                <a:latin typeface="Symbol"/>
                <a:cs typeface="Symbol"/>
              </a:rPr>
              <a:t></a:t>
            </a:r>
            <a:r>
              <a:rPr dirty="0" sz="1050" spc="85">
                <a:latin typeface="Times New Roman"/>
                <a:cs typeface="Times New Roman"/>
              </a:rPr>
              <a:t> </a:t>
            </a:r>
            <a:r>
              <a:rPr dirty="0" sz="1050" spc="-30">
                <a:latin typeface="Times New Roman"/>
                <a:cs typeface="Times New Roman"/>
              </a:rPr>
              <a:t>(</a:t>
            </a:r>
            <a:r>
              <a:rPr dirty="0" sz="1050" spc="110">
                <a:latin typeface="Times New Roman"/>
                <a:cs typeface="Times New Roman"/>
              </a:rPr>
              <a:t>1.08</a:t>
            </a:r>
            <a:r>
              <a:rPr dirty="0" sz="1050" spc="-40">
                <a:latin typeface="Times New Roman"/>
                <a:cs typeface="Times New Roman"/>
              </a:rPr>
              <a:t> </a:t>
            </a:r>
            <a:r>
              <a:rPr dirty="0" sz="1050" spc="135">
                <a:latin typeface="Symbol"/>
                <a:cs typeface="Symbol"/>
              </a:rPr>
              <a:t></a:t>
            </a:r>
            <a:r>
              <a:rPr dirty="0" sz="1050" spc="-145">
                <a:latin typeface="Times New Roman"/>
                <a:cs typeface="Times New Roman"/>
              </a:rPr>
              <a:t> </a:t>
            </a:r>
            <a:r>
              <a:rPr dirty="0" sz="1050" spc="110">
                <a:latin typeface="Times New Roman"/>
                <a:cs typeface="Times New Roman"/>
              </a:rPr>
              <a:t>1.36</a:t>
            </a:r>
            <a:r>
              <a:rPr dirty="0" sz="1050" spc="-10">
                <a:latin typeface="Times New Roman"/>
                <a:cs typeface="Times New Roman"/>
              </a:rPr>
              <a:t>)</a:t>
            </a:r>
            <a:r>
              <a:rPr dirty="0" sz="1050" spc="280" i="1">
                <a:latin typeface="Times New Roman"/>
                <a:cs typeface="Times New Roman"/>
              </a:rPr>
              <a:t>U</a:t>
            </a:r>
            <a:r>
              <a:rPr dirty="0" baseline="-23148" sz="900" spc="165">
                <a:latin typeface="Symbol"/>
                <a:cs typeface="Symbol"/>
              </a:rPr>
              <a:t></a:t>
            </a:r>
            <a:endParaRPr baseline="-23148" sz="9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64228" y="3998467"/>
            <a:ext cx="15640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turbogeneradores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72985" y="5047685"/>
            <a:ext cx="91440" cy="1212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00" spc="114" i="1">
                <a:latin typeface="Times New Roman"/>
                <a:cs typeface="Times New Roman"/>
              </a:rPr>
              <a:t>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84446" y="4731658"/>
            <a:ext cx="1508125" cy="4146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ts val="990"/>
              </a:lnSpc>
              <a:spcBef>
                <a:spcPts val="120"/>
              </a:spcBef>
            </a:pPr>
            <a:r>
              <a:rPr dirty="0" sz="1050" spc="240" i="1">
                <a:latin typeface="Times New Roman"/>
                <a:cs typeface="Times New Roman"/>
              </a:rPr>
              <a:t>E</a:t>
            </a:r>
            <a:r>
              <a:rPr dirty="0" baseline="46296" sz="900" spc="104">
                <a:latin typeface="Times New Roman"/>
                <a:cs typeface="Times New Roman"/>
              </a:rPr>
              <a:t>"</a:t>
            </a:r>
            <a:r>
              <a:rPr dirty="0" baseline="46296" sz="900">
                <a:latin typeface="Times New Roman"/>
                <a:cs typeface="Times New Roman"/>
              </a:rPr>
              <a:t>  </a:t>
            </a:r>
            <a:r>
              <a:rPr dirty="0" baseline="46296" sz="900" spc="7">
                <a:latin typeface="Times New Roman"/>
                <a:cs typeface="Times New Roman"/>
              </a:rPr>
              <a:t> </a:t>
            </a:r>
            <a:r>
              <a:rPr dirty="0" sz="1050" spc="150">
                <a:latin typeface="Symbol"/>
                <a:cs typeface="Symbol"/>
              </a:rPr>
              <a:t></a:t>
            </a:r>
            <a:r>
              <a:rPr dirty="0" sz="1050" spc="95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(</a:t>
            </a:r>
            <a:r>
              <a:rPr dirty="0" sz="1050" spc="120">
                <a:latin typeface="Times New Roman"/>
                <a:cs typeface="Times New Roman"/>
              </a:rPr>
              <a:t>1.09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 spc="150">
                <a:latin typeface="Symbol"/>
                <a:cs typeface="Symbol"/>
              </a:rPr>
              <a:t></a:t>
            </a:r>
            <a:r>
              <a:rPr dirty="0" sz="1050" spc="-145">
                <a:latin typeface="Times New Roman"/>
                <a:cs typeface="Times New Roman"/>
              </a:rPr>
              <a:t> </a:t>
            </a:r>
            <a:r>
              <a:rPr dirty="0" sz="1050" spc="114">
                <a:latin typeface="Times New Roman"/>
                <a:cs typeface="Times New Roman"/>
              </a:rPr>
              <a:t>1.2</a:t>
            </a:r>
            <a:r>
              <a:rPr dirty="0" sz="1050" spc="110">
                <a:latin typeface="Times New Roman"/>
                <a:cs typeface="Times New Roman"/>
              </a:rPr>
              <a:t>8</a:t>
            </a:r>
            <a:r>
              <a:rPr dirty="0" sz="1050">
                <a:latin typeface="Times New Roman"/>
                <a:cs typeface="Times New Roman"/>
              </a:rPr>
              <a:t>)</a:t>
            </a:r>
            <a:r>
              <a:rPr dirty="0" sz="1050" spc="305" i="1">
                <a:latin typeface="Times New Roman"/>
                <a:cs typeface="Times New Roman"/>
              </a:rPr>
              <a:t>U</a:t>
            </a:r>
            <a:r>
              <a:rPr dirty="0" baseline="-23148" sz="900" spc="179">
                <a:latin typeface="Symbol"/>
                <a:cs typeface="Symbol"/>
              </a:rPr>
              <a:t></a:t>
            </a:r>
            <a:endParaRPr baseline="-23148" sz="900">
              <a:latin typeface="Symbol"/>
              <a:cs typeface="Symbol"/>
            </a:endParaRPr>
          </a:p>
          <a:p>
            <a:pPr algn="r" marR="30480">
              <a:lnSpc>
                <a:spcPts val="450"/>
              </a:lnSpc>
            </a:pPr>
            <a:r>
              <a:rPr dirty="0" sz="600" spc="114" i="1">
                <a:latin typeface="Times New Roman"/>
                <a:cs typeface="Times New Roman"/>
              </a:rPr>
              <a:t>N</a:t>
            </a:r>
            <a:endParaRPr sz="6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35"/>
              </a:spcBef>
            </a:pPr>
            <a:r>
              <a:rPr dirty="0" sz="1050" spc="275" i="1">
                <a:latin typeface="Times New Roman"/>
                <a:cs typeface="Times New Roman"/>
              </a:rPr>
              <a:t>E</a:t>
            </a:r>
            <a:r>
              <a:rPr dirty="0" baseline="46296" sz="900" spc="44">
                <a:latin typeface="Times New Roman"/>
                <a:cs typeface="Times New Roman"/>
              </a:rPr>
              <a:t>'</a:t>
            </a:r>
            <a:r>
              <a:rPr dirty="0" baseline="46296" sz="900">
                <a:latin typeface="Times New Roman"/>
                <a:cs typeface="Times New Roman"/>
              </a:rPr>
              <a:t>  </a:t>
            </a:r>
            <a:r>
              <a:rPr dirty="0" baseline="46296" sz="900" spc="37">
                <a:latin typeface="Times New Roman"/>
                <a:cs typeface="Times New Roman"/>
              </a:rPr>
              <a:t> </a:t>
            </a:r>
            <a:r>
              <a:rPr dirty="0" sz="1050" spc="150">
                <a:latin typeface="Symbol"/>
                <a:cs typeface="Symbol"/>
              </a:rPr>
              <a:t></a:t>
            </a:r>
            <a:r>
              <a:rPr dirty="0" sz="1050" spc="95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(</a:t>
            </a:r>
            <a:r>
              <a:rPr dirty="0" sz="1050" spc="120">
                <a:latin typeface="Times New Roman"/>
                <a:cs typeface="Times New Roman"/>
              </a:rPr>
              <a:t>1.13</a:t>
            </a:r>
            <a:r>
              <a:rPr dirty="0" sz="1050" spc="-60">
                <a:latin typeface="Times New Roman"/>
                <a:cs typeface="Times New Roman"/>
              </a:rPr>
              <a:t> </a:t>
            </a:r>
            <a:r>
              <a:rPr dirty="0" sz="1050" spc="150">
                <a:latin typeface="Symbol"/>
                <a:cs typeface="Symbol"/>
              </a:rPr>
              <a:t></a:t>
            </a:r>
            <a:r>
              <a:rPr dirty="0" sz="1050" spc="-145">
                <a:latin typeface="Times New Roman"/>
                <a:cs typeface="Times New Roman"/>
              </a:rPr>
              <a:t> </a:t>
            </a:r>
            <a:r>
              <a:rPr dirty="0" sz="1050" spc="114">
                <a:latin typeface="Times New Roman"/>
                <a:cs typeface="Times New Roman"/>
              </a:rPr>
              <a:t>1.4</a:t>
            </a:r>
            <a:r>
              <a:rPr dirty="0" sz="1050">
                <a:latin typeface="Times New Roman"/>
                <a:cs typeface="Times New Roman"/>
              </a:rPr>
              <a:t>)</a:t>
            </a:r>
            <a:r>
              <a:rPr dirty="0" sz="1050" spc="305" i="1">
                <a:latin typeface="Times New Roman"/>
                <a:cs typeface="Times New Roman"/>
              </a:rPr>
              <a:t>U</a:t>
            </a:r>
            <a:r>
              <a:rPr dirty="0" baseline="-23148" sz="900" spc="179">
                <a:latin typeface="Symbol"/>
                <a:cs typeface="Symbol"/>
              </a:rPr>
              <a:t></a:t>
            </a:r>
            <a:endParaRPr baseline="-23148" sz="9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364228" y="4797043"/>
            <a:ext cx="2192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máquina de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salientes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6627" y="5335015"/>
            <a:ext cx="372300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campo rotatorio correspondiente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84033" y="5674005"/>
            <a:ext cx="1438275" cy="481965"/>
          </a:xfrm>
          <a:prstGeom prst="rect">
            <a:avLst/>
          </a:prstGeom>
        </p:spPr>
        <p:txBody>
          <a:bodyPr wrap="square" lIns="0" tIns="62229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89"/>
              </a:spcBef>
            </a:pPr>
            <a:r>
              <a:rPr dirty="0" sz="1100" spc="125" i="1">
                <a:latin typeface="Times New Roman"/>
                <a:cs typeface="Times New Roman"/>
              </a:rPr>
              <a:t>E </a:t>
            </a:r>
            <a:r>
              <a:rPr dirty="0" sz="1100" spc="220" i="1">
                <a:latin typeface="Times New Roman"/>
                <a:cs typeface="Times New Roman"/>
              </a:rPr>
              <a:t> </a:t>
            </a:r>
            <a:r>
              <a:rPr dirty="0" sz="1100" spc="114">
                <a:latin typeface="Symbol"/>
                <a:cs typeface="Symbol"/>
              </a:rPr>
              <a:t></a:t>
            </a:r>
            <a:r>
              <a:rPr dirty="0" sz="1100" spc="60">
                <a:latin typeface="Times New Roman"/>
                <a:cs typeface="Times New Roman"/>
              </a:rPr>
              <a:t> </a:t>
            </a:r>
            <a:r>
              <a:rPr dirty="0" sz="1100" spc="65">
                <a:latin typeface="Times New Roman"/>
                <a:cs typeface="Times New Roman"/>
              </a:rPr>
              <a:t>(1.97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114">
                <a:latin typeface="Symbol"/>
                <a:cs typeface="Symbol"/>
              </a:rPr>
              <a:t></a:t>
            </a:r>
            <a:r>
              <a:rPr dirty="0" sz="1100" spc="-65">
                <a:latin typeface="Times New Roman"/>
                <a:cs typeface="Times New Roman"/>
              </a:rPr>
              <a:t> </a:t>
            </a:r>
            <a:r>
              <a:rPr dirty="0" sz="1100" spc="90">
                <a:latin typeface="Times New Roman"/>
                <a:cs typeface="Times New Roman"/>
              </a:rPr>
              <a:t>3.2)</a:t>
            </a:r>
            <a:r>
              <a:rPr dirty="0" sz="1100" spc="90" i="1">
                <a:latin typeface="Times New Roman"/>
                <a:cs typeface="Times New Roman"/>
              </a:rPr>
              <a:t>U</a:t>
            </a:r>
            <a:r>
              <a:rPr dirty="0" baseline="-21367" sz="975" spc="135">
                <a:latin typeface="Symbol"/>
                <a:cs typeface="Symbol"/>
              </a:rPr>
              <a:t></a:t>
            </a:r>
            <a:r>
              <a:rPr dirty="0" baseline="-21367" sz="975" spc="135" i="1">
                <a:latin typeface="Times New Roman"/>
                <a:cs typeface="Times New Roman"/>
              </a:rPr>
              <a:t>N</a:t>
            </a:r>
            <a:endParaRPr baseline="-21367" sz="975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440"/>
              </a:spcBef>
            </a:pPr>
            <a:r>
              <a:rPr dirty="0" sz="1200" spc="65" i="1">
                <a:latin typeface="Times New Roman"/>
                <a:cs typeface="Times New Roman"/>
              </a:rPr>
              <a:t>E </a:t>
            </a:r>
            <a:r>
              <a:rPr dirty="0" sz="1200" spc="250" i="1">
                <a:latin typeface="Times New Roman"/>
                <a:cs typeface="Times New Roman"/>
              </a:rPr>
              <a:t> </a:t>
            </a:r>
            <a:r>
              <a:rPr dirty="0" sz="1200" spc="60">
                <a:latin typeface="Symbol"/>
                <a:cs typeface="Symbol"/>
              </a:rPr>
              <a:t>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(1.6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60">
                <a:latin typeface="Symbol"/>
                <a:cs typeface="Symbol"/>
              </a:rPr>
              <a:t>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45">
                <a:latin typeface="Times New Roman"/>
                <a:cs typeface="Times New Roman"/>
              </a:rPr>
              <a:t>2.44)</a:t>
            </a:r>
            <a:r>
              <a:rPr dirty="0" sz="1200" spc="45" i="1">
                <a:latin typeface="Times New Roman"/>
                <a:cs typeface="Times New Roman"/>
              </a:rPr>
              <a:t>U</a:t>
            </a:r>
            <a:r>
              <a:rPr dirty="0" baseline="-23809" sz="1050" spc="67">
                <a:latin typeface="Symbol"/>
                <a:cs typeface="Symbol"/>
              </a:rPr>
              <a:t></a:t>
            </a:r>
            <a:r>
              <a:rPr dirty="0" baseline="-23809" sz="1050" spc="67" i="1">
                <a:latin typeface="Times New Roman"/>
                <a:cs typeface="Times New Roman"/>
              </a:rPr>
              <a:t>N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364228" y="5642864"/>
            <a:ext cx="2192020" cy="51308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turbogeneradores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máquina de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salientes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8527" y="6359143"/>
            <a:ext cx="6015990" cy="988694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50800" marR="1778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límites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inferiores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aplican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enfriamiento.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límites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superiores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aplican 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enfriados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 agua.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2.16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ilustra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variaciones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temporales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15" i="1">
                <a:latin typeface="Times New Roman"/>
                <a:cs typeface="Times New Roman"/>
              </a:rPr>
              <a:t>i</a:t>
            </a:r>
            <a:r>
              <a:rPr dirty="0" baseline="-23809" sz="1050" spc="-22" i="1">
                <a:latin typeface="Times New Roman"/>
                <a:cs typeface="Times New Roman"/>
              </a:rPr>
              <a:t>k</a:t>
            </a:r>
            <a:endParaRPr baseline="-23809" sz="10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340"/>
              </a:spcBef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>
                <a:latin typeface="Tahoma"/>
                <a:cs typeface="Tahoma"/>
              </a:rPr>
              <a:t> R</a:t>
            </a:r>
            <a:r>
              <a:rPr dirty="0" sz="1200" spc="-5">
                <a:latin typeface="Tahoma"/>
                <a:cs typeface="Tahoma"/>
              </a:rPr>
              <a:t> para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3 </a:t>
            </a:r>
            <a:r>
              <a:rPr dirty="0" sz="1200" spc="-5">
                <a:latin typeface="Tahoma"/>
                <a:cs typeface="Tahoma"/>
              </a:rPr>
              <a:t>condiciones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6041" y="794876"/>
            <a:ext cx="4660687" cy="333910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24483" y="4142232"/>
            <a:ext cx="6093460" cy="5641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0325" marR="157480" indent="-1167765">
              <a:lnSpc>
                <a:spcPct val="1236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 </a:t>
            </a:r>
            <a:r>
              <a:rPr dirty="0" sz="1200">
                <a:latin typeface="Tahoma"/>
                <a:cs typeface="Tahoma"/>
              </a:rPr>
              <a:t>2.16 </a:t>
            </a:r>
            <a:r>
              <a:rPr dirty="0" sz="1200" spc="-5">
                <a:latin typeface="Tahoma"/>
                <a:cs typeface="Tahoma"/>
              </a:rPr>
              <a:t>Corriente de 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" i="1">
                <a:latin typeface="Times New Roman"/>
                <a:cs typeface="Times New Roman"/>
              </a:rPr>
              <a:t>i</a:t>
            </a:r>
            <a:r>
              <a:rPr dirty="0" baseline="-23809" sz="1050" spc="-22" i="1">
                <a:latin typeface="Times New Roman"/>
                <a:cs typeface="Times New Roman"/>
              </a:rPr>
              <a:t>k</a:t>
            </a:r>
            <a:r>
              <a:rPr dirty="0" baseline="-23809" sz="1050" spc="-1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con tres condiciones diferentes de operación 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turbogenerador </a:t>
            </a:r>
            <a:r>
              <a:rPr dirty="0" sz="1200">
                <a:latin typeface="Tahoma"/>
                <a:cs typeface="Tahoma"/>
              </a:rPr>
              <a:t>con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amortiguador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algn="just" marL="762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</a:t>
            </a:r>
            <a:r>
              <a:rPr dirty="0" sz="1200">
                <a:latin typeface="Tahoma"/>
                <a:cs typeface="Tahoma"/>
              </a:rPr>
              <a:t> sin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 2.16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)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ya</a:t>
            </a:r>
            <a:r>
              <a:rPr dirty="0" sz="1200" spc="-5">
                <a:latin typeface="Tahoma"/>
                <a:cs typeface="Tahoma"/>
              </a:rPr>
              <a:t> fue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descrito en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5">
                <a:latin typeface="Tahoma"/>
                <a:cs typeface="Tahoma"/>
              </a:rPr>
              <a:t> sección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2.3.1.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Tahoma"/>
              <a:cs typeface="Tahoma"/>
            </a:endParaRPr>
          </a:p>
          <a:p>
            <a:pPr algn="just" marL="76200" marR="68580">
              <a:lnSpc>
                <a:spcPct val="101499"/>
              </a:lnSpc>
            </a:pPr>
            <a:r>
              <a:rPr dirty="0" sz="1200" spc="-5">
                <a:latin typeface="Tahoma"/>
                <a:cs typeface="Tahoma"/>
              </a:rPr>
              <a:t>En el caso de operación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plena carga </a:t>
            </a:r>
            <a:r>
              <a:rPr dirty="0" sz="1200">
                <a:latin typeface="Tahoma"/>
                <a:cs typeface="Tahoma"/>
              </a:rPr>
              <a:t>con tensión </a:t>
            </a:r>
            <a:r>
              <a:rPr dirty="0" sz="1200" spc="-5">
                <a:latin typeface="Tahoma"/>
                <a:cs typeface="Tahoma"/>
              </a:rPr>
              <a:t>de excitación constante (fig. </a:t>
            </a:r>
            <a:r>
              <a:rPr dirty="0" sz="1200">
                <a:latin typeface="Tahoma"/>
                <a:cs typeface="Tahoma"/>
              </a:rPr>
              <a:t>2.16 </a:t>
            </a:r>
            <a:r>
              <a:rPr dirty="0" sz="1200" spc="-5">
                <a:latin typeface="Tahoma"/>
                <a:cs typeface="Tahoma"/>
              </a:rPr>
              <a:t>b), </a:t>
            </a:r>
            <a:r>
              <a:rPr dirty="0" sz="1200">
                <a:latin typeface="Tahoma"/>
                <a:cs typeface="Tahoma"/>
              </a:rPr>
              <a:t> la </a:t>
            </a:r>
            <a:r>
              <a:rPr dirty="0" sz="1200" spc="-5">
                <a:latin typeface="Tahoma"/>
                <a:cs typeface="Tahoma"/>
              </a:rPr>
              <a:t>corriente de cortocircuito comienza en el </a:t>
            </a:r>
            <a:r>
              <a:rPr dirty="0" sz="1200" spc="-10">
                <a:latin typeface="Tahoma"/>
                <a:cs typeface="Tahoma"/>
              </a:rPr>
              <a:t>valor </a:t>
            </a:r>
            <a:r>
              <a:rPr dirty="0" sz="1200" spc="-5">
                <a:latin typeface="Tahoma"/>
                <a:cs typeface="Tahoma"/>
              </a:rPr>
              <a:t>instantáneo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de </a:t>
            </a:r>
            <a:r>
              <a:rPr dirty="0" sz="1200" spc="-10">
                <a:latin typeface="Tahoma"/>
                <a:cs typeface="Tahoma"/>
              </a:rPr>
              <a:t>carga. </a:t>
            </a:r>
            <a:r>
              <a:rPr dirty="0" sz="1200" spc="-5">
                <a:latin typeface="Tahoma"/>
                <a:cs typeface="Tahoma"/>
              </a:rPr>
              <a:t> Comparado con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operación sin </a:t>
            </a:r>
            <a:r>
              <a:rPr dirty="0" sz="1200" spc="-10">
                <a:latin typeface="Tahoma"/>
                <a:cs typeface="Tahoma"/>
              </a:rPr>
              <a:t>carga,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alterna inicial de cortocircuito 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mayor,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debido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subtransitoria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 </a:t>
            </a:r>
            <a:r>
              <a:rPr dirty="0" baseline="43650" sz="1050" spc="-7">
                <a:latin typeface="Times New Roman"/>
                <a:cs typeface="Times New Roman"/>
              </a:rPr>
              <a:t>" </a:t>
            </a:r>
            <a:r>
              <a:rPr dirty="0" sz="1200" spc="-5">
                <a:latin typeface="Tahoma"/>
                <a:cs typeface="Tahoma"/>
              </a:rPr>
              <a:t>excede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terminales.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magnitud inicial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componente unidireccional es luego reducida por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 de </a:t>
            </a:r>
            <a:r>
              <a:rPr dirty="0" sz="1200" spc="-10">
                <a:latin typeface="Tahoma"/>
                <a:cs typeface="Tahoma"/>
              </a:rPr>
              <a:t>carga, </a:t>
            </a:r>
            <a:r>
              <a:rPr dirty="0" sz="1200" spc="-5">
                <a:latin typeface="Tahoma"/>
                <a:cs typeface="Tahoma"/>
              </a:rPr>
              <a:t>pero el primer pico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de cortocircuito es sin embargo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significantemente </a:t>
            </a:r>
            <a:r>
              <a:rPr dirty="0" sz="1200" spc="-10">
                <a:latin typeface="Tahoma"/>
                <a:cs typeface="Tahoma"/>
              </a:rPr>
              <a:t>mayor </a:t>
            </a:r>
            <a:r>
              <a:rPr dirty="0" sz="1200" spc="-5">
                <a:latin typeface="Tahoma"/>
                <a:cs typeface="Tahoma"/>
              </a:rPr>
              <a:t>que para el caso de operación sin </a:t>
            </a:r>
            <a:r>
              <a:rPr dirty="0" sz="1200" spc="-10">
                <a:latin typeface="Tahoma"/>
                <a:cs typeface="Tahoma"/>
              </a:rPr>
              <a:t>carga. </a:t>
            </a:r>
            <a:r>
              <a:rPr dirty="0" sz="1200" spc="-5">
                <a:latin typeface="Tahoma"/>
                <a:cs typeface="Tahoma"/>
              </a:rPr>
              <a:t>Como resultado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excitación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constante,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permanente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correspondientemente mayor.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ahoma"/>
              <a:cs typeface="Tahoma"/>
            </a:endParaRPr>
          </a:p>
          <a:p>
            <a:pPr algn="just" marL="76200" marR="6858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Durante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duración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cortocircuito,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>
                <a:latin typeface="Tahoma"/>
                <a:cs typeface="Tahoma"/>
              </a:rPr>
              <a:t>máquina no </a:t>
            </a:r>
            <a:r>
              <a:rPr dirty="0" sz="1200" spc="-5">
                <a:latin typeface="Tahoma"/>
                <a:cs typeface="Tahoma"/>
              </a:rPr>
              <a:t>entrega potencia al sistema.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impulso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turbina</a:t>
            </a:r>
            <a:r>
              <a:rPr dirty="0" sz="1200">
                <a:latin typeface="Tahoma"/>
                <a:cs typeface="Tahoma"/>
              </a:rPr>
              <a:t> no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embargo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reducida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instantánea al nivel de operación sin </a:t>
            </a:r>
            <a:r>
              <a:rPr dirty="0" sz="1200" spc="-10">
                <a:latin typeface="Tahoma"/>
                <a:cs typeface="Tahoma"/>
              </a:rPr>
              <a:t>carga,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tal </a:t>
            </a:r>
            <a:r>
              <a:rPr dirty="0" sz="1200" spc="-5">
                <a:latin typeface="Tahoma"/>
                <a:cs typeface="Tahoma"/>
              </a:rPr>
              <a:t>forma que resulta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aceleración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masa rotante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turbina; es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decir, </a:t>
            </a:r>
            <a:r>
              <a:rPr dirty="0" sz="1200">
                <a:latin typeface="Tahoma"/>
                <a:cs typeface="Tahoma"/>
              </a:rPr>
              <a:t>hay un </a:t>
            </a:r>
            <a:r>
              <a:rPr dirty="0" sz="1200" spc="-5">
                <a:latin typeface="Tahoma"/>
                <a:cs typeface="Tahoma"/>
              </a:rPr>
              <a:t>incremento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velocidad,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frecuencia.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variación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velocidad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dependiente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principalmente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 características del sistema de control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turbina. En el ejemplo, fig. 2.16b,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velocidad primero alcanza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valor aprox. al </a:t>
            </a:r>
            <a:r>
              <a:rPr dirty="0" sz="1200">
                <a:latin typeface="Tahoma"/>
                <a:cs typeface="Tahoma"/>
              </a:rPr>
              <a:t>110% </a:t>
            </a:r>
            <a:r>
              <a:rPr dirty="0" sz="1200" spc="-5">
                <a:latin typeface="Tahoma"/>
                <a:cs typeface="Tahoma"/>
              </a:rPr>
              <a:t>de su valor nominal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luego cae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nuevamente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aprox.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velocidad nominal. </a:t>
            </a:r>
            <a:r>
              <a:rPr dirty="0" sz="1200">
                <a:latin typeface="Tahoma"/>
                <a:cs typeface="Tahoma"/>
              </a:rPr>
              <a:t>Este </a:t>
            </a:r>
            <a:r>
              <a:rPr dirty="0" sz="1200" spc="-5">
                <a:latin typeface="Tahoma"/>
                <a:cs typeface="Tahoma"/>
              </a:rPr>
              <a:t>proceso puede durar varios segundos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hasta que se alcanza el estado estacionario.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práctica, por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tanto,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excitación 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desconectada, por los dispositivos de protección correspondientes, para evitar esfuerzos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térmicos inadmisibles.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76200" marR="69215">
              <a:lnSpc>
                <a:spcPct val="100400"/>
              </a:lnSpc>
            </a:pPr>
            <a:r>
              <a:rPr dirty="0" sz="1200" spc="-5">
                <a:latin typeface="Tahoma"/>
                <a:cs typeface="Tahoma"/>
              </a:rPr>
              <a:t>En el caso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operación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plena carga con regulación de tensión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restringida (fig.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2.16c), luego de un periodo de cortocircuito de aprox. </a:t>
            </a:r>
            <a:r>
              <a:rPr dirty="0" sz="1200">
                <a:latin typeface="Tahoma"/>
                <a:cs typeface="Tahoma"/>
              </a:rPr>
              <a:t>0.25 </a:t>
            </a:r>
            <a:r>
              <a:rPr dirty="0" sz="1200" spc="-5">
                <a:latin typeface="Tahoma"/>
                <a:cs typeface="Tahoma"/>
              </a:rPr>
              <a:t>s,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atenuación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menos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marcada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23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8527" y="705103"/>
            <a:ext cx="6043295" cy="301244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50800" marR="46355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plena carga </a:t>
            </a:r>
            <a:r>
              <a:rPr dirty="0" sz="1200">
                <a:latin typeface="Tahoma"/>
                <a:cs typeface="Tahoma"/>
              </a:rPr>
              <a:t>con </a:t>
            </a:r>
            <a:r>
              <a:rPr dirty="0" sz="1200" spc="-5">
                <a:latin typeface="Tahoma"/>
                <a:cs typeface="Tahoma"/>
              </a:rPr>
              <a:t>excitación constante, debido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regulación automática puede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elevar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excitación hasta su límite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superior.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ahoma"/>
              <a:cs typeface="Tahoma"/>
            </a:endParaRPr>
          </a:p>
          <a:p>
            <a:pPr algn="just" marL="50800" marR="44450">
              <a:lnSpc>
                <a:spcPct val="100400"/>
              </a:lnSpc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permanentes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muestran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niveles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control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muy </a:t>
            </a:r>
            <a:r>
              <a:rPr dirty="0" sz="1200" spc="-5">
                <a:latin typeface="Tahoma"/>
                <a:cs typeface="Tahoma"/>
              </a:rPr>
              <a:t>diferentes.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cálculo simplificado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variación temporal de las corrientes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ignorando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condiciones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iniciales,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excitación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control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turbina,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configuración de las protecciones, conduce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resultados suficientemente precisos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periodo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 (hasta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aprox.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0.1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2.3.4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Generador sincrónico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e</a:t>
            </a:r>
            <a:r>
              <a:rPr dirty="0" sz="1200" spc="-5" b="1">
                <a:latin typeface="Tahoma"/>
                <a:cs typeface="Tahoma"/>
              </a:rPr>
              <a:t> impedancia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 red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Tahoma"/>
              <a:cs typeface="Tahoma"/>
            </a:endParaRPr>
          </a:p>
          <a:p>
            <a:pPr algn="just" marL="50800" marR="43180">
              <a:lnSpc>
                <a:spcPct val="101899"/>
              </a:lnSpc>
            </a:pP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cortocircuito en terminales 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generador ocurre con </a:t>
            </a:r>
            <a:r>
              <a:rPr dirty="0" sz="1200">
                <a:latin typeface="Tahoma"/>
                <a:cs typeface="Tahoma"/>
              </a:rPr>
              <a:t>muy </a:t>
            </a:r>
            <a:r>
              <a:rPr dirty="0" sz="1200" spc="-5">
                <a:latin typeface="Tahoma"/>
                <a:cs typeface="Tahoma"/>
              </a:rPr>
              <a:t>poca frecuencia.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mayoría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existe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una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25" i="1">
                <a:latin typeface="Times New Roman"/>
                <a:cs typeface="Times New Roman"/>
              </a:rPr>
              <a:t>Z</a:t>
            </a:r>
            <a:r>
              <a:rPr dirty="0" baseline="-23809" sz="1050" spc="37" i="1">
                <a:latin typeface="Times New Roman"/>
                <a:cs typeface="Times New Roman"/>
              </a:rPr>
              <a:t>V</a:t>
            </a:r>
            <a:r>
              <a:rPr dirty="0" baseline="-23809" sz="1050" spc="179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punto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endParaRPr sz="1200">
              <a:latin typeface="Tahoma"/>
              <a:cs typeface="Tahoma"/>
            </a:endParaRPr>
          </a:p>
          <a:p>
            <a:pPr algn="just" marL="50800" marR="44450">
              <a:lnSpc>
                <a:spcPct val="100400"/>
              </a:lnSpc>
              <a:spcBef>
                <a:spcPts val="335"/>
              </a:spcBef>
            </a:pPr>
            <a:r>
              <a:rPr dirty="0" sz="1200" spc="-5">
                <a:latin typeface="Tahoma"/>
                <a:cs typeface="Tahoma"/>
              </a:rPr>
              <a:t>terminales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generador;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variación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temporal</a:t>
            </a:r>
            <a:r>
              <a:rPr dirty="0" sz="1200">
                <a:latin typeface="Tahoma"/>
                <a:cs typeface="Tahoma"/>
              </a:rPr>
              <a:t>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se incrementa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medida </a:t>
            </a:r>
            <a:r>
              <a:rPr dirty="0" sz="1200">
                <a:latin typeface="Tahoma"/>
                <a:cs typeface="Tahoma"/>
              </a:rPr>
              <a:t>que la </a:t>
            </a:r>
            <a:r>
              <a:rPr dirty="0" sz="1200" spc="-5">
                <a:latin typeface="Tahoma"/>
                <a:cs typeface="Tahoma"/>
              </a:rPr>
              <a:t>impedancia de cortocircuito aumenta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proporcionalmente.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1227" y="3892877"/>
            <a:ext cx="60166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ecuaciones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2.6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2.8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3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8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5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37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tienen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tenidas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6627" y="3983929"/>
            <a:ext cx="5965190" cy="52768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algn="ctr" marR="608965">
              <a:lnSpc>
                <a:spcPct val="100000"/>
              </a:lnSpc>
              <a:spcBef>
                <a:spcPts val="180"/>
              </a:spcBef>
              <a:tabLst>
                <a:tab pos="259715" algn="l"/>
                <a:tab pos="605790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k	k	k</a:t>
            </a:r>
            <a:endParaRPr sz="700">
              <a:latin typeface="Times New Roman"/>
              <a:cs typeface="Times New Roman"/>
            </a:endParaRPr>
          </a:p>
          <a:p>
            <a:pPr marL="12700" marR="5080">
              <a:lnSpc>
                <a:spcPct val="100800"/>
              </a:lnSpc>
              <a:spcBef>
                <a:spcPts val="130"/>
              </a:spcBef>
            </a:pPr>
            <a:r>
              <a:rPr dirty="0" sz="1200" spc="-5">
                <a:latin typeface="Tahoma"/>
                <a:cs typeface="Tahoma"/>
              </a:rPr>
              <a:t>cuenta,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así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como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generador.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relaciones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suficientemente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precisas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 el cálculo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-5">
                <a:latin typeface="Tahoma"/>
                <a:cs typeface="Tahoma"/>
              </a:rPr>
              <a:t> cortocircuito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52190" y="4907246"/>
            <a:ext cx="181610" cy="0"/>
          </a:xfrm>
          <a:custGeom>
            <a:avLst/>
            <a:gdLst/>
            <a:ahLst/>
            <a:cxnLst/>
            <a:rect l="l" t="t" r="r" b="b"/>
            <a:pathLst>
              <a:path w="181610" h="0">
                <a:moveTo>
                  <a:pt x="0" y="0"/>
                </a:moveTo>
                <a:lnTo>
                  <a:pt x="181470" y="0"/>
                </a:lnTo>
              </a:path>
            </a:pathLst>
          </a:custGeom>
          <a:ln w="61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2299754" y="4904175"/>
            <a:ext cx="1661795" cy="239395"/>
            <a:chOff x="2299754" y="4904175"/>
            <a:chExt cx="1661795" cy="239395"/>
          </a:xfrm>
        </p:grpSpPr>
        <p:sp>
          <p:nvSpPr>
            <p:cNvPr id="7" name="object 7"/>
            <p:cNvSpPr/>
            <p:nvPr/>
          </p:nvSpPr>
          <p:spPr>
            <a:xfrm>
              <a:off x="2315132" y="5062570"/>
              <a:ext cx="19050" cy="10795"/>
            </a:xfrm>
            <a:custGeom>
              <a:avLst/>
              <a:gdLst/>
              <a:ahLst/>
              <a:cxnLst/>
              <a:rect l="l" t="t" r="r" b="b"/>
              <a:pathLst>
                <a:path w="19050" h="10795">
                  <a:moveTo>
                    <a:pt x="0" y="10769"/>
                  </a:moveTo>
                  <a:lnTo>
                    <a:pt x="18834" y="0"/>
                  </a:lnTo>
                </a:path>
              </a:pathLst>
            </a:custGeom>
            <a:ln w="61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333971" y="5065651"/>
              <a:ext cx="27305" cy="71755"/>
            </a:xfrm>
            <a:custGeom>
              <a:avLst/>
              <a:gdLst/>
              <a:ahLst/>
              <a:cxnLst/>
              <a:rect l="l" t="t" r="r" b="b"/>
              <a:pathLst>
                <a:path w="27305" h="71754">
                  <a:moveTo>
                    <a:pt x="0" y="0"/>
                  </a:moveTo>
                  <a:lnTo>
                    <a:pt x="27292" y="71513"/>
                  </a:lnTo>
                </a:path>
              </a:pathLst>
            </a:custGeom>
            <a:ln w="123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364344" y="4933390"/>
              <a:ext cx="36195" cy="203835"/>
            </a:xfrm>
            <a:custGeom>
              <a:avLst/>
              <a:gdLst/>
              <a:ahLst/>
              <a:cxnLst/>
              <a:rect l="l" t="t" r="r" b="b"/>
              <a:pathLst>
                <a:path w="36194" h="203835">
                  <a:moveTo>
                    <a:pt x="0" y="203771"/>
                  </a:moveTo>
                  <a:lnTo>
                    <a:pt x="36144" y="0"/>
                  </a:lnTo>
                </a:path>
              </a:pathLst>
            </a:custGeom>
            <a:ln w="61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400485" y="4933393"/>
              <a:ext cx="1548765" cy="0"/>
            </a:xfrm>
            <a:custGeom>
              <a:avLst/>
              <a:gdLst/>
              <a:ahLst/>
              <a:cxnLst/>
              <a:rect l="l" t="t" r="r" b="b"/>
              <a:pathLst>
                <a:path w="1548764" h="0">
                  <a:moveTo>
                    <a:pt x="0" y="0"/>
                  </a:moveTo>
                  <a:lnTo>
                    <a:pt x="1548650" y="0"/>
                  </a:lnTo>
                </a:path>
              </a:pathLst>
            </a:custGeom>
            <a:ln w="61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299754" y="4907249"/>
              <a:ext cx="1661795" cy="0"/>
            </a:xfrm>
            <a:custGeom>
              <a:avLst/>
              <a:gdLst/>
              <a:ahLst/>
              <a:cxnLst/>
              <a:rect l="l" t="t" r="r" b="b"/>
              <a:pathLst>
                <a:path w="1661795" h="0">
                  <a:moveTo>
                    <a:pt x="0" y="0"/>
                  </a:moveTo>
                  <a:lnTo>
                    <a:pt x="1661693" y="0"/>
                  </a:lnTo>
                </a:path>
              </a:pathLst>
            </a:custGeom>
            <a:ln w="61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3780318" y="4866483"/>
            <a:ext cx="180975" cy="202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24154" sz="1725">
                <a:latin typeface="Times New Roman"/>
                <a:cs typeface="Times New Roman"/>
              </a:rPr>
              <a:t>)</a:t>
            </a:r>
            <a:r>
              <a:rPr dirty="0" baseline="-24154" sz="1725" spc="-292">
                <a:latin typeface="Times New Roman"/>
                <a:cs typeface="Times New Roman"/>
              </a:rPr>
              <a:t> </a:t>
            </a:r>
            <a:r>
              <a:rPr dirty="0" sz="650" spc="1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61061" y="4686171"/>
            <a:ext cx="60960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 spc="10">
                <a:latin typeface="Times New Roman"/>
                <a:cs typeface="Times New Roman"/>
              </a:rPr>
              <a:t>"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20796" y="4779182"/>
            <a:ext cx="60960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 spc="10">
                <a:latin typeface="Times New Roman"/>
                <a:cs typeface="Times New Roman"/>
              </a:rPr>
              <a:t>"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41940" y="5031040"/>
            <a:ext cx="1254760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28930" algn="l"/>
                <a:tab pos="857885" algn="l"/>
                <a:tab pos="1188720" algn="l"/>
              </a:tabLst>
            </a:pPr>
            <a:r>
              <a:rPr dirty="0" sz="650" spc="20" i="1">
                <a:latin typeface="Times New Roman"/>
                <a:cs typeface="Times New Roman"/>
              </a:rPr>
              <a:t>G</a:t>
            </a:r>
            <a:r>
              <a:rPr dirty="0" sz="650" spc="20" i="1">
                <a:latin typeface="Times New Roman"/>
                <a:cs typeface="Times New Roman"/>
              </a:rPr>
              <a:t>	</a:t>
            </a:r>
            <a:r>
              <a:rPr dirty="0" sz="650" spc="15" i="1">
                <a:latin typeface="Times New Roman"/>
                <a:cs typeface="Times New Roman"/>
              </a:rPr>
              <a:t>V</a:t>
            </a:r>
            <a:r>
              <a:rPr dirty="0" sz="650" spc="15" i="1">
                <a:latin typeface="Times New Roman"/>
                <a:cs typeface="Times New Roman"/>
              </a:rPr>
              <a:t>	</a:t>
            </a:r>
            <a:r>
              <a:rPr dirty="0" sz="650" spc="10" i="1">
                <a:latin typeface="Times New Roman"/>
                <a:cs typeface="Times New Roman"/>
              </a:rPr>
              <a:t>d</a:t>
            </a:r>
            <a:r>
              <a:rPr dirty="0" sz="650" spc="10" i="1">
                <a:latin typeface="Times New Roman"/>
                <a:cs typeface="Times New Roman"/>
              </a:rPr>
              <a:t>	</a:t>
            </a:r>
            <a:r>
              <a:rPr dirty="0" sz="650" spc="15" i="1">
                <a:latin typeface="Times New Roman"/>
                <a:cs typeface="Times New Roman"/>
              </a:rPr>
              <a:t>V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19087" y="4624655"/>
            <a:ext cx="215900" cy="202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24154" sz="1725" spc="7" i="1">
                <a:latin typeface="Times New Roman"/>
                <a:cs typeface="Times New Roman"/>
              </a:rPr>
              <a:t>E</a:t>
            </a:r>
            <a:r>
              <a:rPr dirty="0" baseline="-24154" sz="1725" spc="-270" i="1">
                <a:latin typeface="Times New Roman"/>
                <a:cs typeface="Times New Roman"/>
              </a:rPr>
              <a:t> </a:t>
            </a:r>
            <a:r>
              <a:rPr dirty="0" sz="650" spc="10">
                <a:latin typeface="Times New Roman"/>
                <a:cs typeface="Times New Roman"/>
              </a:rPr>
              <a:t>"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69494" y="4932613"/>
            <a:ext cx="1385570" cy="202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150" spc="65">
                <a:latin typeface="Times New Roman"/>
                <a:cs typeface="Times New Roman"/>
              </a:rPr>
              <a:t>(</a:t>
            </a:r>
            <a:r>
              <a:rPr dirty="0" sz="1150" spc="5" i="1">
                <a:latin typeface="Times New Roman"/>
                <a:cs typeface="Times New Roman"/>
              </a:rPr>
              <a:t>R</a:t>
            </a:r>
            <a:r>
              <a:rPr dirty="0" sz="1150" i="1">
                <a:latin typeface="Times New Roman"/>
                <a:cs typeface="Times New Roman"/>
              </a:rPr>
              <a:t>  </a:t>
            </a:r>
            <a:r>
              <a:rPr dirty="0" sz="1150" spc="35" i="1">
                <a:latin typeface="Times New Roman"/>
                <a:cs typeface="Times New Roman"/>
              </a:rPr>
              <a:t> </a:t>
            </a:r>
            <a:r>
              <a:rPr dirty="0" sz="1150" spc="5">
                <a:latin typeface="Symbol"/>
                <a:cs typeface="Symbol"/>
              </a:rPr>
              <a:t></a:t>
            </a:r>
            <a:r>
              <a:rPr dirty="0" sz="1150">
                <a:latin typeface="Times New Roman"/>
                <a:cs typeface="Times New Roman"/>
              </a:rPr>
              <a:t> </a:t>
            </a:r>
            <a:r>
              <a:rPr dirty="0" sz="1150" spc="5" i="1">
                <a:latin typeface="Times New Roman"/>
                <a:cs typeface="Times New Roman"/>
              </a:rPr>
              <a:t>R</a:t>
            </a:r>
            <a:r>
              <a:rPr dirty="0" sz="1150" i="1">
                <a:latin typeface="Times New Roman"/>
                <a:cs typeface="Times New Roman"/>
              </a:rPr>
              <a:t> </a:t>
            </a:r>
            <a:r>
              <a:rPr dirty="0" sz="1150" spc="65" i="1">
                <a:latin typeface="Times New Roman"/>
                <a:cs typeface="Times New Roman"/>
              </a:rPr>
              <a:t> </a:t>
            </a:r>
            <a:r>
              <a:rPr dirty="0" sz="1150" spc="90">
                <a:latin typeface="Times New Roman"/>
                <a:cs typeface="Times New Roman"/>
              </a:rPr>
              <a:t>)</a:t>
            </a:r>
            <a:r>
              <a:rPr dirty="0" baseline="42735" sz="975" spc="15">
                <a:latin typeface="Times New Roman"/>
                <a:cs typeface="Times New Roman"/>
              </a:rPr>
              <a:t>2</a:t>
            </a:r>
            <a:r>
              <a:rPr dirty="0" baseline="42735" sz="975">
                <a:latin typeface="Times New Roman"/>
                <a:cs typeface="Times New Roman"/>
              </a:rPr>
              <a:t> </a:t>
            </a:r>
            <a:r>
              <a:rPr dirty="0" baseline="42735" sz="975" spc="82">
                <a:latin typeface="Times New Roman"/>
                <a:cs typeface="Times New Roman"/>
              </a:rPr>
              <a:t> </a:t>
            </a:r>
            <a:r>
              <a:rPr dirty="0" sz="1150" spc="5">
                <a:latin typeface="Symbol"/>
                <a:cs typeface="Symbol"/>
              </a:rPr>
              <a:t></a:t>
            </a:r>
            <a:r>
              <a:rPr dirty="0" sz="1150" spc="-5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(</a:t>
            </a:r>
            <a:r>
              <a:rPr dirty="0" sz="1150" spc="-170">
                <a:latin typeface="Times New Roman"/>
                <a:cs typeface="Times New Roman"/>
              </a:rPr>
              <a:t> </a:t>
            </a:r>
            <a:r>
              <a:rPr dirty="0" sz="1150" spc="5" i="1">
                <a:latin typeface="Times New Roman"/>
                <a:cs typeface="Times New Roman"/>
              </a:rPr>
              <a:t>X</a:t>
            </a:r>
            <a:r>
              <a:rPr dirty="0" sz="1150" spc="-50" i="1">
                <a:latin typeface="Times New Roman"/>
                <a:cs typeface="Times New Roman"/>
              </a:rPr>
              <a:t> </a:t>
            </a:r>
            <a:r>
              <a:rPr dirty="0" baseline="42735" sz="975" spc="15">
                <a:latin typeface="Times New Roman"/>
                <a:cs typeface="Times New Roman"/>
              </a:rPr>
              <a:t>"</a:t>
            </a:r>
            <a:r>
              <a:rPr dirty="0" baseline="42735" sz="975">
                <a:latin typeface="Times New Roman"/>
                <a:cs typeface="Times New Roman"/>
              </a:rPr>
              <a:t>  </a:t>
            </a:r>
            <a:r>
              <a:rPr dirty="0" baseline="42735" sz="975" spc="-37">
                <a:latin typeface="Times New Roman"/>
                <a:cs typeface="Times New Roman"/>
              </a:rPr>
              <a:t> </a:t>
            </a:r>
            <a:r>
              <a:rPr dirty="0" sz="1150" spc="5">
                <a:latin typeface="Symbol"/>
                <a:cs typeface="Symbol"/>
              </a:rPr>
              <a:t></a:t>
            </a:r>
            <a:r>
              <a:rPr dirty="0" sz="1150" spc="50">
                <a:latin typeface="Times New Roman"/>
                <a:cs typeface="Times New Roman"/>
              </a:rPr>
              <a:t> </a:t>
            </a:r>
            <a:r>
              <a:rPr dirty="0" sz="1150" spc="5" i="1">
                <a:latin typeface="Times New Roman"/>
                <a:cs typeface="Times New Roman"/>
              </a:rPr>
              <a:t>X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48638" y="5000294"/>
            <a:ext cx="64135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 spc="10" i="1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26422" y="4835738"/>
            <a:ext cx="215900" cy="202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24154" sz="1725" spc="7" i="1">
                <a:latin typeface="Times New Roman"/>
                <a:cs typeface="Times New Roman"/>
              </a:rPr>
              <a:t>Z</a:t>
            </a:r>
            <a:r>
              <a:rPr dirty="0" baseline="-24154" sz="1725" spc="-172" i="1">
                <a:latin typeface="Times New Roman"/>
                <a:cs typeface="Times New Roman"/>
              </a:rPr>
              <a:t> </a:t>
            </a:r>
            <a:r>
              <a:rPr dirty="0" sz="650" spc="10">
                <a:latin typeface="Times New Roman"/>
                <a:cs typeface="Times New Roman"/>
              </a:rPr>
              <a:t>"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13368" y="4882222"/>
            <a:ext cx="64135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 spc="10" i="1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56842" y="4690786"/>
            <a:ext cx="116205" cy="202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50" spc="5" i="1">
                <a:latin typeface="Times New Roman"/>
                <a:cs typeface="Times New Roman"/>
              </a:rPr>
              <a:t>E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48870" y="4783797"/>
            <a:ext cx="274955" cy="202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50" i="1">
                <a:latin typeface="Times New Roman"/>
                <a:cs typeface="Times New Roman"/>
              </a:rPr>
              <a:t>I</a:t>
            </a:r>
            <a:r>
              <a:rPr dirty="0" sz="1150" spc="565" i="1">
                <a:latin typeface="Times New Roman"/>
                <a:cs typeface="Times New Roman"/>
              </a:rPr>
              <a:t> </a:t>
            </a:r>
            <a:r>
              <a:rPr dirty="0" sz="1150" spc="5">
                <a:latin typeface="Symbol"/>
                <a:cs typeface="Symbol"/>
              </a:rPr>
              <a:t></a:t>
            </a:r>
            <a:endParaRPr sz="11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64863" y="4779035"/>
            <a:ext cx="30962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8905" algn="l"/>
              </a:tabLst>
            </a:pPr>
            <a:r>
              <a:rPr dirty="0" sz="1150" spc="5">
                <a:latin typeface="Symbol"/>
                <a:cs typeface="Symbol"/>
              </a:rPr>
              <a:t></a:t>
            </a:r>
            <a:r>
              <a:rPr dirty="0" sz="1150" spc="5">
                <a:latin typeface="Times New Roman"/>
                <a:cs typeface="Times New Roman"/>
              </a:rPr>
              <a:t>	</a:t>
            </a:r>
            <a:r>
              <a:rPr dirty="0" baseline="2314" sz="1800" spc="-7">
                <a:latin typeface="Tahoma"/>
                <a:cs typeface="Tahoma"/>
              </a:rPr>
              <a:t>(2.16)</a:t>
            </a:r>
            <a:endParaRPr baseline="2314" sz="180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917136" y="5552715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 h="0">
                <a:moveTo>
                  <a:pt x="0" y="0"/>
                </a:moveTo>
                <a:lnTo>
                  <a:pt x="161439" y="0"/>
                </a:lnTo>
              </a:path>
            </a:pathLst>
          </a:custGeom>
          <a:ln w="52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5" name="object 25"/>
          <p:cNvGrpSpPr/>
          <p:nvPr/>
        </p:nvGrpSpPr>
        <p:grpSpPr>
          <a:xfrm>
            <a:off x="2226334" y="5550067"/>
            <a:ext cx="1478280" cy="206375"/>
            <a:chOff x="2226334" y="5550067"/>
            <a:chExt cx="1478280" cy="206375"/>
          </a:xfrm>
        </p:grpSpPr>
        <p:sp>
          <p:nvSpPr>
            <p:cNvPr id="26" name="object 26"/>
            <p:cNvSpPr/>
            <p:nvPr/>
          </p:nvSpPr>
          <p:spPr>
            <a:xfrm>
              <a:off x="2240016" y="5686434"/>
              <a:ext cx="17145" cy="9525"/>
            </a:xfrm>
            <a:custGeom>
              <a:avLst/>
              <a:gdLst/>
              <a:ahLst/>
              <a:cxnLst/>
              <a:rect l="l" t="t" r="r" b="b"/>
              <a:pathLst>
                <a:path w="17144" h="9525">
                  <a:moveTo>
                    <a:pt x="0" y="9267"/>
                  </a:moveTo>
                  <a:lnTo>
                    <a:pt x="16759" y="0"/>
                  </a:lnTo>
                </a:path>
              </a:pathLst>
            </a:custGeom>
            <a:ln w="5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256775" y="5689082"/>
              <a:ext cx="24765" cy="61594"/>
            </a:xfrm>
            <a:custGeom>
              <a:avLst/>
              <a:gdLst/>
              <a:ahLst/>
              <a:cxnLst/>
              <a:rect l="l" t="t" r="r" b="b"/>
              <a:pathLst>
                <a:path w="24764" h="61595">
                  <a:moveTo>
                    <a:pt x="0" y="0"/>
                  </a:moveTo>
                  <a:lnTo>
                    <a:pt x="24284" y="61563"/>
                  </a:lnTo>
                </a:path>
              </a:pathLst>
            </a:custGeom>
            <a:ln w="108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2283796" y="5575222"/>
              <a:ext cx="32384" cy="175895"/>
            </a:xfrm>
            <a:custGeom>
              <a:avLst/>
              <a:gdLst/>
              <a:ahLst/>
              <a:cxnLst/>
              <a:rect l="l" t="t" r="r" b="b"/>
              <a:pathLst>
                <a:path w="32385" h="175895">
                  <a:moveTo>
                    <a:pt x="0" y="175423"/>
                  </a:moveTo>
                  <a:lnTo>
                    <a:pt x="32151" y="0"/>
                  </a:lnTo>
                </a:path>
              </a:pathLst>
            </a:custGeom>
            <a:ln w="54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226334" y="5552715"/>
              <a:ext cx="1478280" cy="0"/>
            </a:xfrm>
            <a:custGeom>
              <a:avLst/>
              <a:gdLst/>
              <a:ahLst/>
              <a:cxnLst/>
              <a:rect l="l" t="t" r="r" b="b"/>
              <a:pathLst>
                <a:path w="1478279" h="0">
                  <a:moveTo>
                    <a:pt x="0" y="0"/>
                  </a:moveTo>
                  <a:lnTo>
                    <a:pt x="1478270" y="0"/>
                  </a:lnTo>
                </a:path>
              </a:pathLst>
            </a:custGeom>
            <a:ln w="52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3539044" y="5515806"/>
            <a:ext cx="16891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000" sz="1500" spc="15">
                <a:latin typeface="Times New Roman"/>
                <a:cs typeface="Times New Roman"/>
              </a:rPr>
              <a:t>)</a:t>
            </a:r>
            <a:r>
              <a:rPr dirty="0" baseline="-25000" sz="1500" spc="-254">
                <a:latin typeface="Times New Roman"/>
                <a:cs typeface="Times New Roman"/>
              </a:rPr>
              <a:t> </a:t>
            </a:r>
            <a:r>
              <a:rPr dirty="0" sz="550" spc="25">
                <a:latin typeface="Times New Roman"/>
                <a:cs typeface="Times New Roman"/>
              </a:rPr>
              <a:t>2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713237" y="5440671"/>
            <a:ext cx="39370" cy="11493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50" spc="5">
                <a:latin typeface="Times New Roman"/>
                <a:cs typeface="Times New Roman"/>
              </a:rPr>
              <a:t>'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440291" y="5657429"/>
            <a:ext cx="1118870" cy="11493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94005" algn="l"/>
                <a:tab pos="764540" algn="l"/>
                <a:tab pos="1058545" algn="l"/>
              </a:tabLst>
            </a:pPr>
            <a:r>
              <a:rPr dirty="0" sz="550" spc="35" i="1">
                <a:latin typeface="Times New Roman"/>
                <a:cs typeface="Times New Roman"/>
              </a:rPr>
              <a:t>G</a:t>
            </a:r>
            <a:r>
              <a:rPr dirty="0" sz="550" spc="35" i="1">
                <a:latin typeface="Times New Roman"/>
                <a:cs typeface="Times New Roman"/>
              </a:rPr>
              <a:t>	</a:t>
            </a:r>
            <a:r>
              <a:rPr dirty="0" sz="550" spc="30" i="1">
                <a:latin typeface="Times New Roman"/>
                <a:cs typeface="Times New Roman"/>
              </a:rPr>
              <a:t>V</a:t>
            </a:r>
            <a:r>
              <a:rPr dirty="0" sz="550" spc="30" i="1">
                <a:latin typeface="Times New Roman"/>
                <a:cs typeface="Times New Roman"/>
              </a:rPr>
              <a:t>	</a:t>
            </a:r>
            <a:r>
              <a:rPr dirty="0" sz="550" spc="25" i="1">
                <a:latin typeface="Times New Roman"/>
                <a:cs typeface="Times New Roman"/>
              </a:rPr>
              <a:t>d</a:t>
            </a:r>
            <a:r>
              <a:rPr dirty="0" sz="550" spc="25" i="1">
                <a:latin typeface="Times New Roman"/>
                <a:cs typeface="Times New Roman"/>
              </a:rPr>
              <a:t>	</a:t>
            </a:r>
            <a:r>
              <a:rPr dirty="0" sz="550" spc="30" i="1">
                <a:latin typeface="Times New Roman"/>
                <a:cs typeface="Times New Roman"/>
              </a:rPr>
              <a:t>V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868089" y="5307678"/>
            <a:ext cx="18669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000" sz="1500" spc="30" i="1">
                <a:latin typeface="Times New Roman"/>
                <a:cs typeface="Times New Roman"/>
              </a:rPr>
              <a:t>E</a:t>
            </a:r>
            <a:r>
              <a:rPr dirty="0" baseline="-25000" sz="1500" spc="-195" i="1">
                <a:latin typeface="Times New Roman"/>
                <a:cs typeface="Times New Roman"/>
              </a:rPr>
              <a:t> </a:t>
            </a:r>
            <a:r>
              <a:rPr dirty="0" sz="550" spc="5">
                <a:latin typeface="Times New Roman"/>
                <a:cs typeface="Times New Roman"/>
              </a:rPr>
              <a:t>'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284096" y="5572719"/>
            <a:ext cx="124079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000" spc="65">
                <a:latin typeface="Times New Roman"/>
                <a:cs typeface="Times New Roman"/>
              </a:rPr>
              <a:t>(</a:t>
            </a:r>
            <a:r>
              <a:rPr dirty="0" sz="1000" spc="20" i="1">
                <a:latin typeface="Times New Roman"/>
                <a:cs typeface="Times New Roman"/>
              </a:rPr>
              <a:t>R</a:t>
            </a:r>
            <a:r>
              <a:rPr dirty="0" sz="1000" i="1">
                <a:latin typeface="Times New Roman"/>
                <a:cs typeface="Times New Roman"/>
              </a:rPr>
              <a:t>  </a:t>
            </a:r>
            <a:r>
              <a:rPr dirty="0" sz="1000" spc="50" i="1">
                <a:latin typeface="Times New Roman"/>
                <a:cs typeface="Times New Roman"/>
              </a:rPr>
              <a:t> </a:t>
            </a:r>
            <a:r>
              <a:rPr dirty="0" sz="1000" spc="15">
                <a:latin typeface="Symbol"/>
                <a:cs typeface="Symbol"/>
              </a:rPr>
              <a:t>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20" i="1">
                <a:latin typeface="Times New Roman"/>
                <a:cs typeface="Times New Roman"/>
              </a:rPr>
              <a:t>R</a:t>
            </a:r>
            <a:r>
              <a:rPr dirty="0" sz="1000" i="1">
                <a:latin typeface="Times New Roman"/>
                <a:cs typeface="Times New Roman"/>
              </a:rPr>
              <a:t> </a:t>
            </a:r>
            <a:r>
              <a:rPr dirty="0" sz="1000" spc="70" i="1">
                <a:latin typeface="Times New Roman"/>
                <a:cs typeface="Times New Roman"/>
              </a:rPr>
              <a:t> </a:t>
            </a:r>
            <a:r>
              <a:rPr dirty="0" sz="1000" spc="90">
                <a:latin typeface="Times New Roman"/>
                <a:cs typeface="Times New Roman"/>
              </a:rPr>
              <a:t>)</a:t>
            </a:r>
            <a:r>
              <a:rPr dirty="0" baseline="45454" sz="825" spc="37">
                <a:latin typeface="Times New Roman"/>
                <a:cs typeface="Times New Roman"/>
              </a:rPr>
              <a:t>2</a:t>
            </a:r>
            <a:r>
              <a:rPr dirty="0" baseline="45454" sz="825">
                <a:latin typeface="Times New Roman"/>
                <a:cs typeface="Times New Roman"/>
              </a:rPr>
              <a:t> </a:t>
            </a:r>
            <a:r>
              <a:rPr dirty="0" baseline="45454" sz="825" spc="97">
                <a:latin typeface="Times New Roman"/>
                <a:cs typeface="Times New Roman"/>
              </a:rPr>
              <a:t> </a:t>
            </a:r>
            <a:r>
              <a:rPr dirty="0" sz="1000" spc="15">
                <a:latin typeface="Symbol"/>
                <a:cs typeface="Symbol"/>
              </a:rPr>
              <a:t>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10">
                <a:latin typeface="Times New Roman"/>
                <a:cs typeface="Times New Roman"/>
              </a:rPr>
              <a:t>(</a:t>
            </a:r>
            <a:r>
              <a:rPr dirty="0" sz="1000" spc="-145">
                <a:latin typeface="Times New Roman"/>
                <a:cs typeface="Times New Roman"/>
              </a:rPr>
              <a:t> </a:t>
            </a:r>
            <a:r>
              <a:rPr dirty="0" sz="1000" spc="20" i="1">
                <a:latin typeface="Times New Roman"/>
                <a:cs typeface="Times New Roman"/>
              </a:rPr>
              <a:t>X</a:t>
            </a:r>
            <a:r>
              <a:rPr dirty="0" sz="1000" spc="-15" i="1">
                <a:latin typeface="Times New Roman"/>
                <a:cs typeface="Times New Roman"/>
              </a:rPr>
              <a:t> </a:t>
            </a:r>
            <a:r>
              <a:rPr dirty="0" baseline="45454" sz="825" spc="7">
                <a:latin typeface="Times New Roman"/>
                <a:cs typeface="Times New Roman"/>
              </a:rPr>
              <a:t>'</a:t>
            </a:r>
            <a:r>
              <a:rPr dirty="0" baseline="45454" sz="825">
                <a:latin typeface="Times New Roman"/>
                <a:cs typeface="Times New Roman"/>
              </a:rPr>
              <a:t>   </a:t>
            </a:r>
            <a:r>
              <a:rPr dirty="0" baseline="45454" sz="825" spc="-44">
                <a:latin typeface="Times New Roman"/>
                <a:cs typeface="Times New Roman"/>
              </a:rPr>
              <a:t> </a:t>
            </a:r>
            <a:r>
              <a:rPr dirty="0" sz="1000" spc="15">
                <a:latin typeface="Symbol"/>
                <a:cs typeface="Symbol"/>
              </a:rPr>
              <a:t>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 spc="20" i="1">
                <a:latin typeface="Times New Roman"/>
                <a:cs typeface="Times New Roman"/>
              </a:rPr>
              <a:t>X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703261" y="5529350"/>
            <a:ext cx="59690" cy="11493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50" spc="20" i="1">
                <a:latin typeface="Times New Roman"/>
                <a:cs typeface="Times New Roman"/>
              </a:rPr>
              <a:t>k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89976" y="5546289"/>
            <a:ext cx="19685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000" spc="70" i="1">
                <a:latin typeface="Times New Roman"/>
                <a:cs typeface="Times New Roman"/>
              </a:rPr>
              <a:t>Z</a:t>
            </a:r>
            <a:r>
              <a:rPr dirty="0" baseline="-25252" sz="825" spc="104" i="1">
                <a:latin typeface="Times New Roman"/>
                <a:cs typeface="Times New Roman"/>
              </a:rPr>
              <a:t>k</a:t>
            </a:r>
            <a:endParaRPr baseline="-25252" sz="825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00613" y="5307678"/>
            <a:ext cx="186055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000" sz="1500" spc="30" i="1">
                <a:latin typeface="Times New Roman"/>
                <a:cs typeface="Times New Roman"/>
              </a:rPr>
              <a:t>E</a:t>
            </a:r>
            <a:r>
              <a:rPr dirty="0" baseline="-25000" sz="1500" spc="-195" i="1">
                <a:latin typeface="Times New Roman"/>
                <a:cs typeface="Times New Roman"/>
              </a:rPr>
              <a:t> </a:t>
            </a:r>
            <a:r>
              <a:rPr dirty="0" sz="550" spc="5">
                <a:latin typeface="Times New Roman"/>
                <a:cs typeface="Times New Roman"/>
              </a:rPr>
              <a:t>'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645896" y="5444638"/>
            <a:ext cx="556895" cy="212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000"/>
              </a:lnSpc>
              <a:spcBef>
                <a:spcPts val="100"/>
              </a:spcBef>
              <a:tabLst>
                <a:tab pos="471170" algn="l"/>
              </a:tabLst>
            </a:pPr>
            <a:r>
              <a:rPr dirty="0" sz="1000" spc="10" i="1">
                <a:latin typeface="Times New Roman"/>
                <a:cs typeface="Times New Roman"/>
              </a:rPr>
              <a:t>I</a:t>
            </a:r>
            <a:r>
              <a:rPr dirty="0" sz="1000" spc="10" i="1">
                <a:latin typeface="Times New Roman"/>
                <a:cs typeface="Times New Roman"/>
              </a:rPr>
              <a:t>  </a:t>
            </a:r>
            <a:r>
              <a:rPr dirty="0" sz="1000" spc="85" i="1">
                <a:latin typeface="Times New Roman"/>
                <a:cs typeface="Times New Roman"/>
              </a:rPr>
              <a:t> </a:t>
            </a:r>
            <a:r>
              <a:rPr dirty="0" sz="1000" spc="15">
                <a:latin typeface="Symbol"/>
                <a:cs typeface="Symbol"/>
              </a:rPr>
              <a:t>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15">
                <a:latin typeface="Symbol"/>
                <a:cs typeface="Symbol"/>
              </a:rPr>
              <a:t></a:t>
            </a:r>
            <a:endParaRPr sz="1000">
              <a:latin typeface="Symbol"/>
              <a:cs typeface="Symbol"/>
            </a:endParaRPr>
          </a:p>
          <a:p>
            <a:pPr algn="r" marR="156210">
              <a:lnSpc>
                <a:spcPts val="459"/>
              </a:lnSpc>
            </a:pPr>
            <a:r>
              <a:rPr dirty="0" sz="550" spc="5">
                <a:latin typeface="Times New Roman"/>
                <a:cs typeface="Times New Roman"/>
              </a:rPr>
              <a:t>'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303247" y="5444638"/>
            <a:ext cx="140335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90015" algn="l"/>
              </a:tabLst>
            </a:pPr>
            <a:r>
              <a:rPr dirty="0" u="sng" sz="1000" spc="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00" spc="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821428" y="5379211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(2.17)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967055" y="6197082"/>
            <a:ext cx="194945" cy="0"/>
          </a:xfrm>
          <a:custGeom>
            <a:avLst/>
            <a:gdLst/>
            <a:ahLst/>
            <a:cxnLst/>
            <a:rect l="l" t="t" r="r" b="b"/>
            <a:pathLst>
              <a:path w="194944" h="0">
                <a:moveTo>
                  <a:pt x="0" y="0"/>
                </a:moveTo>
                <a:lnTo>
                  <a:pt x="19477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2" name="object 42"/>
          <p:cNvGrpSpPr/>
          <p:nvPr/>
        </p:nvGrpSpPr>
        <p:grpSpPr>
          <a:xfrm>
            <a:off x="2333191" y="6193907"/>
            <a:ext cx="1714500" cy="247015"/>
            <a:chOff x="2333191" y="6193907"/>
            <a:chExt cx="1714500" cy="247015"/>
          </a:xfrm>
        </p:grpSpPr>
        <p:sp>
          <p:nvSpPr>
            <p:cNvPr id="43" name="object 43"/>
            <p:cNvSpPr/>
            <p:nvPr/>
          </p:nvSpPr>
          <p:spPr>
            <a:xfrm>
              <a:off x="2349058" y="6357420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12"/>
                  </a:moveTo>
                  <a:lnTo>
                    <a:pt x="19437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2368496" y="6360595"/>
              <a:ext cx="28575" cy="74295"/>
            </a:xfrm>
            <a:custGeom>
              <a:avLst/>
              <a:gdLst/>
              <a:ahLst/>
              <a:cxnLst/>
              <a:rect l="l" t="t" r="r" b="b"/>
              <a:pathLst>
                <a:path w="28575" h="74295">
                  <a:moveTo>
                    <a:pt x="0" y="0"/>
                  </a:moveTo>
                  <a:lnTo>
                    <a:pt x="28164" y="73818"/>
                  </a:lnTo>
                </a:path>
              </a:pathLst>
            </a:custGeom>
            <a:ln w="12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399833" y="6224070"/>
              <a:ext cx="37465" cy="210820"/>
            </a:xfrm>
            <a:custGeom>
              <a:avLst/>
              <a:gdLst/>
              <a:ahLst/>
              <a:cxnLst/>
              <a:rect l="l" t="t" r="r" b="b"/>
              <a:pathLst>
                <a:path w="37464" h="210820">
                  <a:moveTo>
                    <a:pt x="0" y="210343"/>
                  </a:moveTo>
                  <a:lnTo>
                    <a:pt x="37287" y="0"/>
                  </a:lnTo>
                </a:path>
              </a:pathLst>
            </a:custGeom>
            <a:ln w="6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437121" y="6224070"/>
              <a:ext cx="1598295" cy="0"/>
            </a:xfrm>
            <a:custGeom>
              <a:avLst/>
              <a:gdLst/>
              <a:ahLst/>
              <a:cxnLst/>
              <a:rect l="l" t="t" r="r" b="b"/>
              <a:pathLst>
                <a:path w="1598295" h="0">
                  <a:moveTo>
                    <a:pt x="0" y="0"/>
                  </a:moveTo>
                  <a:lnTo>
                    <a:pt x="1597829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2333191" y="6197082"/>
              <a:ext cx="1714500" cy="0"/>
            </a:xfrm>
            <a:custGeom>
              <a:avLst/>
              <a:gdLst/>
              <a:ahLst/>
              <a:cxnLst/>
              <a:rect l="l" t="t" r="r" b="b"/>
              <a:pathLst>
                <a:path w="1714500" h="0">
                  <a:moveTo>
                    <a:pt x="0" y="0"/>
                  </a:moveTo>
                  <a:lnTo>
                    <a:pt x="1714453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3862880" y="6155418"/>
            <a:ext cx="1841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spc="-7">
                <a:latin typeface="Times New Roman"/>
                <a:cs typeface="Times New Roman"/>
              </a:rPr>
              <a:t>)</a:t>
            </a:r>
            <a:r>
              <a:rPr dirty="0" baseline="-25462" sz="1800" spc="-307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24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394222" y="6223680"/>
            <a:ext cx="1509395" cy="2336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ts val="1120"/>
              </a:lnSpc>
              <a:spcBef>
                <a:spcPts val="100"/>
              </a:spcBef>
              <a:tabLst>
                <a:tab pos="1179830" algn="l"/>
              </a:tabLst>
            </a:pPr>
            <a:r>
              <a:rPr dirty="0" sz="1200" spc="30">
                <a:latin typeface="Times New Roman"/>
                <a:cs typeface="Times New Roman"/>
              </a:rPr>
              <a:t>(</a:t>
            </a:r>
            <a:r>
              <a:rPr dirty="0" sz="1200" spc="30" i="1">
                <a:latin typeface="Times New Roman"/>
                <a:cs typeface="Times New Roman"/>
              </a:rPr>
              <a:t>R </a:t>
            </a:r>
            <a:r>
              <a:rPr dirty="0" sz="1200" spc="30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R</a:t>
            </a:r>
            <a:r>
              <a:rPr dirty="0" sz="1200" spc="365" i="1">
                <a:latin typeface="Times New Roman"/>
                <a:cs typeface="Times New Roman"/>
              </a:rPr>
              <a:t> </a:t>
            </a:r>
            <a:r>
              <a:rPr dirty="0" sz="1200" spc="45">
                <a:latin typeface="Times New Roman"/>
                <a:cs typeface="Times New Roman"/>
              </a:rPr>
              <a:t>)</a:t>
            </a:r>
            <a:r>
              <a:rPr dirty="0" baseline="43650" sz="1050" spc="67">
                <a:latin typeface="Times New Roman"/>
                <a:cs typeface="Times New Roman"/>
              </a:rPr>
              <a:t>2</a:t>
            </a:r>
            <a:r>
              <a:rPr dirty="0" baseline="43650" sz="1050" spc="33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</a:t>
            </a:r>
            <a:r>
              <a:rPr dirty="0" sz="1200" spc="-17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X	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  <a:p>
            <a:pPr marL="201930">
              <a:lnSpc>
                <a:spcPts val="520"/>
              </a:lnSpc>
              <a:tabLst>
                <a:tab pos="528955" algn="l"/>
                <a:tab pos="1074420" algn="l"/>
                <a:tab pos="1416050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G	V	d	V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068664" y="6293543"/>
            <a:ext cx="654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716354" y="6171661"/>
            <a:ext cx="654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096451" y="5974049"/>
            <a:ext cx="1187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803258" y="5938997"/>
            <a:ext cx="311150" cy="461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7800" marR="30480" indent="-140335">
              <a:lnSpc>
                <a:spcPct val="119200"/>
              </a:lnSpc>
              <a:spcBef>
                <a:spcPts val="100"/>
              </a:spcBef>
            </a:pPr>
            <a:r>
              <a:rPr dirty="0" baseline="-34722" sz="1800" spc="-7">
                <a:latin typeface="Symbol"/>
                <a:cs typeface="Symbol"/>
              </a:rPr>
              <a:t></a:t>
            </a:r>
            <a:r>
              <a:rPr dirty="0" baseline="-34722" sz="1800" spc="89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E </a:t>
            </a:r>
            <a:r>
              <a:rPr dirty="0" sz="1200" spc="-28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649787" y="6070061"/>
            <a:ext cx="762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194933" y="6070061"/>
            <a:ext cx="1092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821428" y="6069583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(2.18)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06627" y="6645655"/>
            <a:ext cx="5966460" cy="149606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635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Es evidente que con el incremento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impedancia, las diferencias entre las tres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decrece,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cortocircuito alejado del generador, 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mismas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alcanzan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valor de</a:t>
            </a:r>
            <a:r>
              <a:rPr dirty="0" sz="1200">
                <a:latin typeface="Tahoma"/>
                <a:cs typeface="Tahoma"/>
              </a:rPr>
              <a:t> estado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estacionario.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2.3.5 Constantes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tiempo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Para determinar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variación temporal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de cortocircuito, es necesario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conocer 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asociadas</a:t>
            </a:r>
            <a:r>
              <a:rPr dirty="0" sz="1200">
                <a:latin typeface="Tahoma"/>
                <a:cs typeface="Tahoma"/>
              </a:rPr>
              <a:t> con</a:t>
            </a:r>
            <a:r>
              <a:rPr dirty="0" sz="1200" spc="-5">
                <a:latin typeface="Tahoma"/>
                <a:cs typeface="Tahoma"/>
              </a:rPr>
              <a:t> 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reactancias,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208416" y="8418616"/>
            <a:ext cx="6985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5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81227" y="8316920"/>
            <a:ext cx="26409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Co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s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m</a:t>
            </a:r>
            <a:r>
              <a:rPr dirty="0" sz="1200" spc="5">
                <a:latin typeface="Tahoma"/>
                <a:cs typeface="Tahoma"/>
              </a:rPr>
              <a:t>p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sz="1200" spc="-5">
                <a:latin typeface="Tahoma"/>
                <a:cs typeface="Tahoma"/>
              </a:rPr>
              <a:t>b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ia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10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endParaRPr baseline="43650" sz="105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81227" y="8557584"/>
            <a:ext cx="23869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Co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s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m</a:t>
            </a:r>
            <a:r>
              <a:rPr dirty="0" sz="1200" spc="5">
                <a:latin typeface="Tahoma"/>
                <a:cs typeface="Tahoma"/>
              </a:rPr>
              <a:t>p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ia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7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endParaRPr baseline="43650" sz="105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81227" y="8647701"/>
            <a:ext cx="3538220" cy="34671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ctr" marL="1110615">
              <a:lnSpc>
                <a:spcPct val="100000"/>
              </a:lnSpc>
              <a:spcBef>
                <a:spcPts val="190"/>
              </a:spcBef>
            </a:pPr>
            <a:r>
              <a:rPr dirty="0" sz="700" spc="-5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55"/>
              </a:spcBef>
            </a:pPr>
            <a:r>
              <a:rPr dirty="0" sz="1200" spc="-5">
                <a:latin typeface="Tahoma"/>
                <a:cs typeface="Tahoma"/>
              </a:rPr>
              <a:t>Constante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 </a:t>
            </a:r>
            <a:r>
              <a:rPr dirty="0" sz="1200">
                <a:latin typeface="Tahoma"/>
                <a:cs typeface="Tahoma"/>
              </a:rPr>
              <a:t>de la</a:t>
            </a:r>
            <a:r>
              <a:rPr dirty="0" sz="1200" spc="-5">
                <a:latin typeface="Tahoma"/>
                <a:cs typeface="Tahoma"/>
              </a:rPr>
              <a:t> componente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T</a:t>
            </a:r>
            <a:r>
              <a:rPr dirty="0" baseline="-23809" sz="1050" spc="7" i="1">
                <a:latin typeface="Times New Roman"/>
                <a:cs typeface="Times New Roman"/>
              </a:rPr>
              <a:t>g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81227" y="9215457"/>
            <a:ext cx="6015990" cy="2184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constante</a:t>
            </a:r>
            <a:r>
              <a:rPr dirty="0" sz="1250" spc="225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de</a:t>
            </a:r>
            <a:r>
              <a:rPr dirty="0" sz="1250" spc="229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tiempo</a:t>
            </a:r>
            <a:r>
              <a:rPr dirty="0" sz="1250" spc="220" i="1">
                <a:latin typeface="Tahoma"/>
                <a:cs typeface="Tahoma"/>
              </a:rPr>
              <a:t> </a:t>
            </a:r>
            <a:r>
              <a:rPr dirty="0" sz="1250" spc="-25" i="1">
                <a:latin typeface="Tahoma"/>
                <a:cs typeface="Tahoma"/>
              </a:rPr>
              <a:t>subtransitoria</a:t>
            </a:r>
            <a:r>
              <a:rPr dirty="0" sz="1250" spc="340" i="1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10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asociada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rápida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atenuación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06627" y="9314026"/>
            <a:ext cx="5963285" cy="34607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algn="ctr" marR="219710">
              <a:lnSpc>
                <a:spcPct val="100000"/>
              </a:lnSpc>
              <a:spcBef>
                <a:spcPts val="185"/>
              </a:spcBef>
            </a:pPr>
            <a:r>
              <a:rPr dirty="0" sz="700" spc="-5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cortocircuito.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Depende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características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amortiguamiento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bject 45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25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87983" y="705103"/>
            <a:ext cx="5964555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rotórico,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particularmente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amortiguamiento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dada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expresión: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35285" y="1476375"/>
            <a:ext cx="12953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latin typeface="Times New Roman"/>
                <a:cs typeface="Times New Roman"/>
              </a:rPr>
              <a:t>d</a:t>
            </a:r>
            <a:r>
              <a:rPr dirty="0" sz="700" spc="-60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97885" y="1598256"/>
            <a:ext cx="4216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330" algn="l"/>
              </a:tabLst>
            </a:pPr>
            <a:r>
              <a:rPr dirty="0" sz="700" i="1">
                <a:latin typeface="Times New Roman"/>
                <a:cs typeface="Times New Roman"/>
              </a:rPr>
              <a:t>d	V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14104" y="1476375"/>
            <a:ext cx="698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55793" y="1428432"/>
            <a:ext cx="2209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i="1">
                <a:latin typeface="Times New Roman"/>
                <a:cs typeface="Times New Roman"/>
              </a:rPr>
              <a:t>X</a:t>
            </a:r>
            <a:r>
              <a:rPr dirty="0" baseline="-25462" sz="1800" spc="-104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'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02783" y="1496669"/>
            <a:ext cx="2470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0970" indent="-128905">
              <a:lnSpc>
                <a:spcPct val="100000"/>
              </a:lnSpc>
              <a:spcBef>
                <a:spcPts val="100"/>
              </a:spcBef>
              <a:buFont typeface="Symbol"/>
              <a:buChar char=""/>
              <a:tabLst>
                <a:tab pos="141605" algn="l"/>
              </a:tabLst>
            </a:pPr>
            <a:r>
              <a:rPr dirty="0" sz="1200" i="1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55793" y="1273555"/>
            <a:ext cx="519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7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05426" y="1311706"/>
            <a:ext cx="1143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846455" algn="l"/>
              </a:tabLst>
            </a:pPr>
            <a:r>
              <a:rPr dirty="0" baseline="-23148" sz="1800" spc="-7" i="1">
                <a:latin typeface="Times New Roman"/>
                <a:cs typeface="Times New Roman"/>
              </a:rPr>
              <a:t>T</a:t>
            </a:r>
            <a:r>
              <a:rPr dirty="0" baseline="-23148" sz="1800" spc="-157" i="1">
                <a:latin typeface="Times New Roman"/>
                <a:cs typeface="Times New Roman"/>
              </a:rPr>
              <a:t> </a:t>
            </a:r>
            <a:r>
              <a:rPr dirty="0" baseline="3968" sz="1050" spc="-7">
                <a:latin typeface="Times New Roman"/>
                <a:cs typeface="Times New Roman"/>
              </a:rPr>
              <a:t>"</a:t>
            </a:r>
            <a:r>
              <a:rPr dirty="0" baseline="3968" sz="1050">
                <a:latin typeface="Times New Roman"/>
                <a:cs typeface="Times New Roman"/>
              </a:rPr>
              <a:t>  </a:t>
            </a:r>
            <a:r>
              <a:rPr dirty="0" baseline="3968" sz="1050" spc="-127">
                <a:latin typeface="Times New Roman"/>
                <a:cs typeface="Times New Roman"/>
              </a:rPr>
              <a:t> </a:t>
            </a:r>
            <a:r>
              <a:rPr dirty="0" baseline="-23148" sz="1800">
                <a:latin typeface="Symbol"/>
                <a:cs typeface="Symbol"/>
              </a:rPr>
              <a:t></a:t>
            </a:r>
            <a:r>
              <a:rPr dirty="0" baseline="-23148" sz="1800" spc="44">
                <a:latin typeface="Times New Roman"/>
                <a:cs typeface="Times New Roman"/>
              </a:rPr>
              <a:t> </a:t>
            </a:r>
            <a:r>
              <a:rPr dirty="0" u="sng" sz="7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  </a:t>
            </a:r>
            <a:r>
              <a:rPr dirty="0" u="sng" sz="700" spc="4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7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	V </a:t>
            </a:r>
            <a:r>
              <a:rPr dirty="0" u="sng" sz="700" spc="-2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700" spc="-45" i="1">
                <a:latin typeface="Times New Roman"/>
                <a:cs typeface="Times New Roman"/>
              </a:rPr>
              <a:t> </a:t>
            </a:r>
            <a:r>
              <a:rPr dirty="0" baseline="-23148" sz="1800" spc="-7" i="1">
                <a:latin typeface="Times New Roman"/>
                <a:cs typeface="Times New Roman"/>
              </a:rPr>
              <a:t>T</a:t>
            </a:r>
            <a:r>
              <a:rPr dirty="0" baseline="-23148" sz="1800" spc="-157" i="1">
                <a:latin typeface="Times New Roman"/>
                <a:cs typeface="Times New Roman"/>
              </a:rPr>
              <a:t> </a:t>
            </a:r>
            <a:r>
              <a:rPr dirty="0" baseline="3968" sz="1050" spc="-7">
                <a:latin typeface="Times New Roman"/>
                <a:cs typeface="Times New Roman"/>
              </a:rPr>
              <a:t>"</a:t>
            </a:r>
            <a:endParaRPr baseline="3968" sz="10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35628" y="1374140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(2.19)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2583" y="1898395"/>
            <a:ext cx="2164080" cy="3949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donde:</a:t>
            </a:r>
            <a:endParaRPr sz="1200">
              <a:latin typeface="Tahoma"/>
              <a:cs typeface="Tahoma"/>
            </a:endParaRPr>
          </a:p>
          <a:p>
            <a:pPr marL="73025">
              <a:lnSpc>
                <a:spcPct val="100000"/>
              </a:lnSpc>
              <a:spcBef>
                <a:spcPts val="25"/>
              </a:spcBef>
            </a:pPr>
            <a:r>
              <a:rPr dirty="0" sz="1200" spc="60" i="1">
                <a:latin typeface="Times New Roman"/>
                <a:cs typeface="Times New Roman"/>
              </a:rPr>
              <a:t>X</a:t>
            </a:r>
            <a:r>
              <a:rPr dirty="0" baseline="-23809" sz="1050" spc="89" i="1">
                <a:latin typeface="Times New Roman"/>
                <a:cs typeface="Times New Roman"/>
              </a:rPr>
              <a:t>V</a:t>
            </a:r>
            <a:r>
              <a:rPr dirty="0" baseline="-23809" sz="1050" spc="22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impedancia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85338" y="2427693"/>
            <a:ext cx="12953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latin typeface="Times New Roman"/>
                <a:cs typeface="Times New Roman"/>
              </a:rPr>
              <a:t>d</a:t>
            </a:r>
            <a:r>
              <a:rPr dirty="0" sz="700" spc="-60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6585" y="2326131"/>
            <a:ext cx="4928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10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30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constante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subtransitoria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eje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directo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abierto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4483" y="2751146"/>
            <a:ext cx="6092825" cy="859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0170">
              <a:lnSpc>
                <a:spcPts val="112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10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5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región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50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ms.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10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59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exceder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dado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&gt;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 marL="173355">
              <a:lnSpc>
                <a:spcPts val="520"/>
              </a:lnSpc>
              <a:tabLst>
                <a:tab pos="2583815" algn="l"/>
                <a:tab pos="5553075" algn="l"/>
                <a:tab pos="5892800" algn="l"/>
              </a:tabLst>
            </a:pPr>
            <a:r>
              <a:rPr dirty="0" sz="700" i="1">
                <a:latin typeface="Times New Roman"/>
                <a:cs typeface="Times New Roman"/>
              </a:rPr>
              <a:t>d</a:t>
            </a:r>
            <a:r>
              <a:rPr dirty="0" sz="700" spc="-60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0	</a:t>
            </a:r>
            <a:r>
              <a:rPr dirty="0" sz="700" spc="-5" i="1">
                <a:latin typeface="Times New Roman"/>
                <a:cs typeface="Times New Roman"/>
              </a:rPr>
              <a:t>d	</a:t>
            </a:r>
            <a:r>
              <a:rPr dirty="0" sz="700" i="1">
                <a:latin typeface="Times New Roman"/>
                <a:cs typeface="Times New Roman"/>
              </a:rPr>
              <a:t>d	d</a:t>
            </a:r>
            <a:endParaRPr sz="700">
              <a:latin typeface="Times New Roman"/>
              <a:cs typeface="Times New Roman"/>
            </a:endParaRPr>
          </a:p>
          <a:p>
            <a:pPr marL="76200">
              <a:lnSpc>
                <a:spcPts val="1115"/>
              </a:lnSpc>
              <a:spcBef>
                <a:spcPts val="260"/>
              </a:spcBef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en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terminales,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decir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X</a:t>
            </a:r>
            <a:r>
              <a:rPr dirty="0" sz="1200" spc="30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=0,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muchos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10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</a:t>
            </a:r>
            <a:r>
              <a:rPr dirty="0" sz="1200" spc="-14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30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ms,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endParaRPr sz="1200">
              <a:latin typeface="Tahoma"/>
              <a:cs typeface="Tahoma"/>
            </a:endParaRPr>
          </a:p>
          <a:p>
            <a:pPr marL="3291840">
              <a:lnSpc>
                <a:spcPts val="515"/>
              </a:lnSpc>
              <a:tabLst>
                <a:tab pos="5211445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V	d</a:t>
            </a:r>
            <a:endParaRPr sz="700">
              <a:latin typeface="Times New Roman"/>
              <a:cs typeface="Times New Roman"/>
            </a:endParaRPr>
          </a:p>
          <a:p>
            <a:pPr marL="76200" marR="67945">
              <a:lnSpc>
                <a:spcPct val="100000"/>
              </a:lnSpc>
              <a:spcBef>
                <a:spcPts val="155"/>
              </a:spcBef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3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</a:t>
            </a:r>
            <a:r>
              <a:rPr dirty="0" sz="1200" spc="3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menor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10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ms.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subtransitorio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restringido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unos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pocos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medios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ciclos.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tipo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09912" y="3703107"/>
            <a:ext cx="6985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5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62583" y="3601413"/>
            <a:ext cx="43243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cortocircuito tiene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efecto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prácticamente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despreciable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10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-5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2583" y="4018618"/>
            <a:ext cx="6015990" cy="2184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constante</a:t>
            </a:r>
            <a:r>
              <a:rPr dirty="0" sz="1250" spc="90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de</a:t>
            </a:r>
            <a:r>
              <a:rPr dirty="0" sz="1250" spc="90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tiempo</a:t>
            </a:r>
            <a:r>
              <a:rPr dirty="0" sz="1250" spc="80" i="1">
                <a:latin typeface="Tahoma"/>
                <a:cs typeface="Tahoma"/>
              </a:rPr>
              <a:t> </a:t>
            </a:r>
            <a:r>
              <a:rPr dirty="0" sz="1250" spc="-25" i="1">
                <a:latin typeface="Tahoma"/>
                <a:cs typeface="Tahoma"/>
              </a:rPr>
              <a:t>transitoria</a:t>
            </a:r>
            <a:r>
              <a:rPr dirty="0" sz="1250" spc="204" i="1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7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asociada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atenuación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considerablemente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7983" y="4117187"/>
            <a:ext cx="5964555" cy="52895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algn="ctr" marR="870585">
              <a:lnSpc>
                <a:spcPct val="100000"/>
              </a:lnSpc>
              <a:spcBef>
                <a:spcPts val="185"/>
              </a:spcBef>
            </a:pPr>
            <a:r>
              <a:rPr dirty="0" sz="700" spc="-5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55"/>
              </a:spcBef>
            </a:pPr>
            <a:r>
              <a:rPr dirty="0" sz="1200" spc="-5">
                <a:latin typeface="Tahoma"/>
                <a:cs typeface="Tahoma"/>
              </a:rPr>
              <a:t>más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lenta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corriente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cortocircuito.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características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atenuación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excitación,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afectada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mayor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medida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tipo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82172" y="4738157"/>
            <a:ext cx="6985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5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2583" y="4636463"/>
            <a:ext cx="57683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10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-5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-5">
                <a:latin typeface="Tahoma"/>
                <a:cs typeface="Tahoma"/>
              </a:rPr>
              <a:t>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tal forma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obtenerse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cada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tipo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95024" y="5163273"/>
            <a:ext cx="698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62583" y="5061711"/>
            <a:ext cx="51581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7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14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calcularse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siguiente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ecuación: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30440" y="5690272"/>
            <a:ext cx="12953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latin typeface="Times New Roman"/>
                <a:cs typeface="Times New Roman"/>
              </a:rPr>
              <a:t>d</a:t>
            </a:r>
            <a:r>
              <a:rPr dirty="0" sz="700" spc="-60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193484" y="5812154"/>
            <a:ext cx="4210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3695" algn="l"/>
              </a:tabLst>
            </a:pPr>
            <a:r>
              <a:rPr dirty="0" sz="700" i="1">
                <a:latin typeface="Times New Roman"/>
                <a:cs typeface="Times New Roman"/>
              </a:rPr>
              <a:t>d	V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14059" y="5690272"/>
            <a:ext cx="698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051488" y="5419280"/>
            <a:ext cx="2209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i="1">
                <a:latin typeface="Times New Roman"/>
                <a:cs typeface="Times New Roman"/>
              </a:rPr>
              <a:t>X</a:t>
            </a:r>
            <a:r>
              <a:rPr dirty="0" baseline="-25462" sz="1800" spc="-104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'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076888" y="5710529"/>
            <a:ext cx="4686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3679" algn="l"/>
              </a:tabLst>
            </a:pPr>
            <a:r>
              <a:rPr dirty="0" sz="1200" i="1">
                <a:latin typeface="Times New Roman"/>
                <a:cs typeface="Times New Roman"/>
              </a:rPr>
              <a:t>X	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98325" y="5487415"/>
            <a:ext cx="2470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0335" indent="-128270">
              <a:lnSpc>
                <a:spcPct val="100000"/>
              </a:lnSpc>
              <a:spcBef>
                <a:spcPts val="100"/>
              </a:spcBef>
              <a:buFont typeface="Symbol"/>
              <a:buChar char=""/>
              <a:tabLst>
                <a:tab pos="140970" algn="l"/>
              </a:tabLst>
            </a:pPr>
            <a:r>
              <a:rPr dirty="0" sz="1200" i="1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05388" y="5525604"/>
            <a:ext cx="10775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842010" algn="l"/>
              </a:tabLst>
            </a:pPr>
            <a:r>
              <a:rPr dirty="0" baseline="-23148" sz="1800" spc="-7" i="1">
                <a:latin typeface="Times New Roman"/>
                <a:cs typeface="Times New Roman"/>
              </a:rPr>
              <a:t>T</a:t>
            </a:r>
            <a:r>
              <a:rPr dirty="0" baseline="-23148" sz="1800" spc="-112" i="1">
                <a:latin typeface="Times New Roman"/>
                <a:cs typeface="Times New Roman"/>
              </a:rPr>
              <a:t> </a:t>
            </a:r>
            <a:r>
              <a:rPr dirty="0" baseline="3968" sz="1050" spc="-7">
                <a:latin typeface="Times New Roman"/>
                <a:cs typeface="Times New Roman"/>
              </a:rPr>
              <a:t>'</a:t>
            </a:r>
            <a:r>
              <a:rPr dirty="0" baseline="3968" sz="1050" spc="540">
                <a:latin typeface="Times New Roman"/>
                <a:cs typeface="Times New Roman"/>
              </a:rPr>
              <a:t> </a:t>
            </a:r>
            <a:r>
              <a:rPr dirty="0" baseline="-23148" sz="1800">
                <a:latin typeface="Symbol"/>
                <a:cs typeface="Symbol"/>
              </a:rPr>
              <a:t>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</a:t>
            </a:r>
            <a:r>
              <a:rPr dirty="0" u="sng" sz="1200" spc="2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7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	V</a:t>
            </a:r>
            <a:r>
              <a:rPr dirty="0" sz="700" spc="55" i="1">
                <a:latin typeface="Times New Roman"/>
                <a:cs typeface="Times New Roman"/>
              </a:rPr>
              <a:t> </a:t>
            </a:r>
            <a:r>
              <a:rPr dirty="0" baseline="-23148" sz="1800" spc="-7" i="1">
                <a:latin typeface="Times New Roman"/>
                <a:cs typeface="Times New Roman"/>
              </a:rPr>
              <a:t>T</a:t>
            </a:r>
            <a:endParaRPr baseline="-23148" sz="1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135628" y="558799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(2.20)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62583" y="6128510"/>
            <a:ext cx="60147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eje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directo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abierto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7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50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87983" y="6219677"/>
            <a:ext cx="5964555" cy="52768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algn="r" marR="988060">
              <a:lnSpc>
                <a:spcPct val="100000"/>
              </a:lnSpc>
              <a:spcBef>
                <a:spcPts val="180"/>
              </a:spcBef>
            </a:pPr>
            <a:r>
              <a:rPr dirty="0" sz="700" i="1">
                <a:latin typeface="Times New Roman"/>
                <a:cs typeface="Times New Roman"/>
              </a:rPr>
              <a:t>d</a:t>
            </a:r>
            <a:r>
              <a:rPr dirty="0" sz="700" spc="-60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  <a:p>
            <a:pPr marL="12700" marR="5080">
              <a:lnSpc>
                <a:spcPct val="100800"/>
              </a:lnSpc>
              <a:spcBef>
                <a:spcPts val="130"/>
              </a:spcBef>
            </a:pP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relacionada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cambio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abierto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respuesta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cambio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escalón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excitación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(constante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rotor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11783" y="6676714"/>
            <a:ext cx="6116320" cy="153098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88900" marR="79375">
              <a:lnSpc>
                <a:spcPts val="1910"/>
              </a:lnSpc>
              <a:spcBef>
                <a:spcPts val="240"/>
              </a:spcBef>
              <a:tabLst>
                <a:tab pos="893444" algn="l"/>
              </a:tabLst>
            </a:pPr>
            <a:r>
              <a:rPr dirty="0" sz="1200" spc="-5">
                <a:latin typeface="Tahoma"/>
                <a:cs typeface="Tahoma"/>
              </a:rPr>
              <a:t>abierto).</a:t>
            </a:r>
            <a:r>
              <a:rPr dirty="0" sz="1200" spc="3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Dado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 spc="3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sincrónica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d</a:t>
            </a:r>
            <a:r>
              <a:rPr dirty="0" baseline="-23809" sz="1050" spc="11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mucho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mayor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que 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transitoria	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6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7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12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puede  </a:t>
            </a:r>
            <a:r>
              <a:rPr dirty="0" sz="1200" spc="-10">
                <a:latin typeface="Tahoma"/>
                <a:cs typeface="Tahoma"/>
              </a:rPr>
              <a:t>alcanzar</a:t>
            </a:r>
            <a:r>
              <a:rPr dirty="0" sz="1200" spc="-5">
                <a:latin typeface="Tahoma"/>
                <a:cs typeface="Tahoma"/>
              </a:rPr>
              <a:t> solo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7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  <a:p>
            <a:pPr marL="1010285">
              <a:lnSpc>
                <a:spcPts val="55"/>
              </a:lnSpc>
              <a:tabLst>
                <a:tab pos="1323975" algn="l"/>
                <a:tab pos="4203700" algn="l"/>
              </a:tabLst>
            </a:pPr>
            <a:r>
              <a:rPr dirty="0" sz="700" i="1">
                <a:latin typeface="Times New Roman"/>
                <a:cs typeface="Times New Roman"/>
              </a:rPr>
              <a:t>d	</a:t>
            </a:r>
            <a:r>
              <a:rPr dirty="0" sz="700" spc="-5" i="1">
                <a:latin typeface="Times New Roman"/>
                <a:cs typeface="Times New Roman"/>
              </a:rPr>
              <a:t>d</a:t>
            </a:r>
            <a:r>
              <a:rPr dirty="0" sz="700" spc="-5" i="1">
                <a:latin typeface="Times New Roman"/>
                <a:cs typeface="Times New Roman"/>
              </a:rPr>
              <a:t>	d</a:t>
            </a:r>
            <a:r>
              <a:rPr dirty="0" sz="700" spc="-60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  <a:p>
            <a:pPr marL="88265">
              <a:lnSpc>
                <a:spcPct val="100000"/>
              </a:lnSpc>
              <a:spcBef>
                <a:spcPts val="140"/>
              </a:spcBef>
            </a:pP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proporcionalmente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grande,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decir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alejada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00">
              <a:latin typeface="Tahoma"/>
              <a:cs typeface="Tahoma"/>
            </a:endParaRPr>
          </a:p>
          <a:p>
            <a:pPr marL="88265">
              <a:lnSpc>
                <a:spcPts val="1120"/>
              </a:lnSpc>
              <a:tabLst>
                <a:tab pos="3155315" algn="l"/>
                <a:tab pos="3732529" algn="l"/>
              </a:tabLst>
            </a:pPr>
            <a:r>
              <a:rPr dirty="0" sz="1200" spc="-10">
                <a:latin typeface="Tahoma"/>
                <a:cs typeface="Tahoma"/>
              </a:rPr>
              <a:t>P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f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lla 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n 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min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, 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spc="-5" i="1">
                <a:latin typeface="Times New Roman"/>
                <a:cs typeface="Times New Roman"/>
              </a:rPr>
              <a:t>X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=0,	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7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127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15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 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endParaRPr sz="1200">
              <a:latin typeface="Tahoma"/>
              <a:cs typeface="Tahoma"/>
            </a:endParaRPr>
          </a:p>
          <a:p>
            <a:pPr algn="ctr" marL="1007744">
              <a:lnSpc>
                <a:spcPts val="520"/>
              </a:lnSpc>
              <a:tabLst>
                <a:tab pos="1560195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V	d</a:t>
            </a:r>
            <a:endParaRPr sz="700">
              <a:latin typeface="Times New Roman"/>
              <a:cs typeface="Times New Roman"/>
            </a:endParaRPr>
          </a:p>
          <a:p>
            <a:pPr marL="88265" marR="80010">
              <a:lnSpc>
                <a:spcPct val="100800"/>
              </a:lnSpc>
              <a:spcBef>
                <a:spcPts val="130"/>
              </a:spcBef>
            </a:pPr>
            <a:r>
              <a:rPr dirty="0" sz="1200" spc="-5">
                <a:latin typeface="Tahoma"/>
                <a:cs typeface="Tahoma"/>
              </a:rPr>
              <a:t>turbogeneradores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gran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potencia,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máquinas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polos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salientes.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tanto,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transitorio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atenuación,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influencia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dispositivos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atenuación,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62583" y="8196271"/>
            <a:ext cx="60159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decaen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muy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rápido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3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6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s.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turbogeneradores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7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12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62583" y="8286447"/>
            <a:ext cx="6017260" cy="75755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algn="r" marR="480695">
              <a:lnSpc>
                <a:spcPct val="100000"/>
              </a:lnSpc>
              <a:spcBef>
                <a:spcPts val="185"/>
              </a:spcBef>
            </a:pPr>
            <a:r>
              <a:rPr dirty="0" sz="700" spc="-5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  <a:p>
            <a:pPr marL="38100" marR="30480">
              <a:lnSpc>
                <a:spcPct val="101299"/>
              </a:lnSpc>
              <a:spcBef>
                <a:spcPts val="140"/>
              </a:spcBef>
            </a:pP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menor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0.2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s.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predominantemente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inductiva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y,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es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peor,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incluye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resistencia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elevada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R</a:t>
            </a:r>
            <a:r>
              <a:rPr dirty="0" baseline="-23809" sz="1050" spc="-37" i="1">
                <a:latin typeface="Times New Roman"/>
                <a:cs typeface="Times New Roman"/>
              </a:rPr>
              <a:t>V</a:t>
            </a:r>
            <a:r>
              <a:rPr dirty="0" baseline="-23809" sz="1050" spc="6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transitoria</a:t>
            </a:r>
            <a:endParaRPr sz="12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340"/>
              </a:spcBef>
            </a:pP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expresión extendida: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272992" y="9374858"/>
            <a:ext cx="1841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spc="67">
                <a:latin typeface="Times New Roman"/>
                <a:cs typeface="Times New Roman"/>
              </a:rPr>
              <a:t>)</a:t>
            </a:r>
            <a:r>
              <a:rPr dirty="0" sz="700" spc="45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827277" y="9422890"/>
            <a:ext cx="12953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d</a:t>
            </a:r>
            <a:r>
              <a:rPr dirty="0" sz="700" spc="-60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866720" y="9544772"/>
            <a:ext cx="4216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3695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d</a:t>
            </a:r>
            <a:r>
              <a:rPr dirty="0" sz="700" spc="-5" i="1">
                <a:latin typeface="Times New Roman"/>
                <a:cs typeface="Times New Roman"/>
              </a:rPr>
              <a:t>	</a:t>
            </a:r>
            <a:r>
              <a:rPr dirty="0" sz="700" spc="-5" i="1">
                <a:latin typeface="Times New Roman"/>
                <a:cs typeface="Times New Roman"/>
              </a:rPr>
              <a:t>V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450521" y="9544772"/>
            <a:ext cx="800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V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14090" y="9422890"/>
            <a:ext cx="698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338209" y="9443057"/>
            <a:ext cx="90614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64516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R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2</a:t>
            </a:r>
            <a:r>
              <a:rPr dirty="0" baseline="43650" sz="1050" spc="35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</a:t>
            </a:r>
            <a:r>
              <a:rPr dirty="0" sz="1200" spc="-18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X	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044160" y="9219944"/>
            <a:ext cx="17272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31064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R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2</a:t>
            </a:r>
            <a:r>
              <a:rPr dirty="0" baseline="43650" sz="1050" spc="35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</a:t>
            </a:r>
            <a:r>
              <a:rPr dirty="0" sz="1200" spc="-18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X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'</a:t>
            </a:r>
            <a:r>
              <a:rPr dirty="0" baseline="43650" sz="1050" spc="65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X</a:t>
            </a:r>
            <a:r>
              <a:rPr dirty="0" sz="1200" spc="54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)(</a:t>
            </a:r>
            <a:r>
              <a:rPr dirty="0" sz="1200" spc="-18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X	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X</a:t>
            </a:r>
            <a:r>
              <a:rPr dirty="0" sz="1200" spc="48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705318" y="9258222"/>
            <a:ext cx="21742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879475" algn="l"/>
                <a:tab pos="1221105" algn="l"/>
                <a:tab pos="1544955" algn="l"/>
                <a:tab pos="1886585" algn="l"/>
              </a:tabLst>
            </a:pPr>
            <a:r>
              <a:rPr dirty="0" baseline="-23148" sz="1800" spc="-7" i="1">
                <a:latin typeface="Times New Roman"/>
                <a:cs typeface="Times New Roman"/>
              </a:rPr>
              <a:t>T</a:t>
            </a:r>
            <a:r>
              <a:rPr dirty="0" baseline="-23148" sz="1800" spc="-104" i="1">
                <a:latin typeface="Times New Roman"/>
                <a:cs typeface="Times New Roman"/>
              </a:rPr>
              <a:t> </a:t>
            </a:r>
            <a:r>
              <a:rPr dirty="0" baseline="3968" sz="1050" spc="-7">
                <a:latin typeface="Times New Roman"/>
                <a:cs typeface="Times New Roman"/>
              </a:rPr>
              <a:t>'</a:t>
            </a:r>
            <a:r>
              <a:rPr dirty="0" baseline="3968" sz="1050" spc="547">
                <a:latin typeface="Times New Roman"/>
                <a:cs typeface="Times New Roman"/>
              </a:rPr>
              <a:t> </a:t>
            </a:r>
            <a:r>
              <a:rPr dirty="0" baseline="-23148" sz="1800" spc="-7">
                <a:latin typeface="Symbol"/>
                <a:cs typeface="Symbol"/>
              </a:rPr>
              <a:t></a:t>
            </a:r>
            <a:r>
              <a:rPr dirty="0" u="sng" sz="1200" spc="83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7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	d	V	d	V</a:t>
            </a:r>
            <a:r>
              <a:rPr dirty="0" u="sng" sz="700" spc="254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700" spc="260" i="1">
                <a:latin typeface="Times New Roman"/>
                <a:cs typeface="Times New Roman"/>
              </a:rPr>
              <a:t> </a:t>
            </a:r>
            <a:r>
              <a:rPr dirty="0" baseline="-23148" sz="1800" spc="-7" i="1">
                <a:latin typeface="Times New Roman"/>
                <a:cs typeface="Times New Roman"/>
              </a:rPr>
              <a:t>T</a:t>
            </a:r>
            <a:endParaRPr baseline="-23148" sz="18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459984" y="9320276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(2.21)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227" y="640081"/>
            <a:ext cx="6015990" cy="1125220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algn="just" marL="38100">
              <a:lnSpc>
                <a:spcPct val="100000"/>
              </a:lnSpc>
              <a:spcBef>
                <a:spcPts val="575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50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constante</a:t>
            </a:r>
            <a:r>
              <a:rPr dirty="0" sz="1250" spc="640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de</a:t>
            </a:r>
            <a:r>
              <a:rPr dirty="0" sz="1250" spc="645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tiempo</a:t>
            </a:r>
            <a:r>
              <a:rPr dirty="0" sz="1250" spc="640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de</a:t>
            </a:r>
            <a:r>
              <a:rPr dirty="0" sz="1250" spc="645" i="1">
                <a:latin typeface="Tahoma"/>
                <a:cs typeface="Tahoma"/>
              </a:rPr>
              <a:t> </a:t>
            </a:r>
            <a:r>
              <a:rPr dirty="0" sz="1250" spc="-20" i="1">
                <a:latin typeface="Tahoma"/>
                <a:cs typeface="Tahoma"/>
              </a:rPr>
              <a:t>la</a:t>
            </a:r>
            <a:r>
              <a:rPr dirty="0" sz="1250" spc="635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componente</a:t>
            </a:r>
            <a:r>
              <a:rPr dirty="0" sz="1250" spc="640" i="1">
                <a:latin typeface="Tahoma"/>
                <a:cs typeface="Tahoma"/>
              </a:rPr>
              <a:t> </a:t>
            </a:r>
            <a:r>
              <a:rPr dirty="0" sz="1250" spc="-25" i="1">
                <a:latin typeface="Tahoma"/>
                <a:cs typeface="Tahoma"/>
              </a:rPr>
              <a:t>directa</a:t>
            </a:r>
            <a:r>
              <a:rPr dirty="0" sz="1250" spc="745" i="1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T</a:t>
            </a:r>
            <a:r>
              <a:rPr dirty="0" baseline="-23809" sz="1050" spc="7" i="1">
                <a:latin typeface="Times New Roman"/>
                <a:cs typeface="Times New Roman"/>
              </a:rPr>
              <a:t>g</a:t>
            </a:r>
            <a:r>
              <a:rPr dirty="0" baseline="-23809" sz="1050" spc="104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6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dependiente</a:t>
            </a:r>
            <a:r>
              <a:rPr dirty="0" sz="1200" spc="6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endParaRPr sz="1200">
              <a:latin typeface="Tahoma"/>
              <a:cs typeface="Tahoma"/>
            </a:endParaRPr>
          </a:p>
          <a:p>
            <a:pPr algn="just" marL="38100" marR="31115">
              <a:lnSpc>
                <a:spcPct val="101000"/>
              </a:lnSpc>
              <a:spcBef>
                <a:spcPts val="430"/>
              </a:spcBef>
            </a:pPr>
            <a:r>
              <a:rPr dirty="0" sz="1200" spc="-5">
                <a:latin typeface="Tahoma"/>
                <a:cs typeface="Tahoma"/>
              </a:rPr>
              <a:t>características de amortiguamiento del circuito estatórico (es decir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reactancia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resistencia efectiva del arrollamiento del estator)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impedancia del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sistema.</a:t>
            </a:r>
            <a:r>
              <a:rPr dirty="0" sz="1200" spc="425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T</a:t>
            </a:r>
            <a:r>
              <a:rPr dirty="0" baseline="-23809" sz="1050" spc="7" i="1">
                <a:latin typeface="Times New Roman"/>
                <a:cs typeface="Times New Roman"/>
              </a:rPr>
              <a:t>g</a:t>
            </a:r>
            <a:r>
              <a:rPr dirty="0" baseline="-23809" sz="1050" spc="104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prácticamente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mismo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todas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clases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cortocircuito,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endParaRPr sz="1200">
              <a:latin typeface="Tahoma"/>
              <a:cs typeface="Tahoma"/>
            </a:endParaRPr>
          </a:p>
          <a:p>
            <a:pPr algn="just" marL="38100">
              <a:lnSpc>
                <a:spcPct val="100000"/>
              </a:lnSpc>
              <a:spcBef>
                <a:spcPts val="450"/>
              </a:spcBef>
            </a:pPr>
            <a:r>
              <a:rPr dirty="0" sz="1200" spc="-5">
                <a:latin typeface="Tahoma"/>
                <a:cs typeface="Tahoma"/>
              </a:rPr>
              <a:t>calcula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 relación: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06368" y="2261668"/>
            <a:ext cx="13182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9090" algn="l"/>
                <a:tab pos="923925" algn="l"/>
                <a:tab pos="1250950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G</a:t>
            </a:r>
            <a:r>
              <a:rPr dirty="0" sz="700" spc="-5" i="1">
                <a:latin typeface="Times New Roman"/>
                <a:cs typeface="Times New Roman"/>
              </a:rPr>
              <a:t>	V	</a:t>
            </a:r>
            <a:r>
              <a:rPr dirty="0" sz="700" spc="-5" i="1">
                <a:latin typeface="Times New Roman"/>
                <a:cs typeface="Times New Roman"/>
              </a:rPr>
              <a:t>G</a:t>
            </a:r>
            <a:r>
              <a:rPr dirty="0" sz="700" spc="-5" i="1">
                <a:latin typeface="Times New Roman"/>
                <a:cs typeface="Times New Roman"/>
              </a:rPr>
              <a:t>	V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54552" y="2160079"/>
            <a:ext cx="165671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3290" algn="l"/>
              </a:tabLst>
            </a:pPr>
            <a:r>
              <a:rPr dirty="0" sz="1200" spc="15" i="1">
                <a:latin typeface="Times New Roman"/>
                <a:cs typeface="Times New Roman"/>
              </a:rPr>
              <a:t>w</a:t>
            </a:r>
            <a:r>
              <a:rPr dirty="0" sz="1200" spc="15">
                <a:latin typeface="Times New Roman"/>
                <a:cs typeface="Times New Roman"/>
              </a:rPr>
              <a:t>(</a:t>
            </a:r>
            <a:r>
              <a:rPr dirty="0" sz="1200" spc="15" i="1">
                <a:latin typeface="Times New Roman"/>
                <a:cs typeface="Times New Roman"/>
              </a:rPr>
              <a:t>R </a:t>
            </a:r>
            <a:r>
              <a:rPr dirty="0" sz="1200" spc="3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</a:t>
            </a:r>
            <a:r>
              <a:rPr dirty="0" sz="1200" spc="36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	</a:t>
            </a:r>
            <a:r>
              <a:rPr dirty="0" sz="1200" spc="15" i="1">
                <a:latin typeface="Times New Roman"/>
                <a:cs typeface="Times New Roman"/>
              </a:rPr>
              <a:t>w</a:t>
            </a:r>
            <a:r>
              <a:rPr dirty="0" sz="1200" spc="15">
                <a:latin typeface="Times New Roman"/>
                <a:cs typeface="Times New Roman"/>
              </a:rPr>
              <a:t>(</a:t>
            </a:r>
            <a:r>
              <a:rPr dirty="0" sz="1200" spc="15" i="1">
                <a:latin typeface="Times New Roman"/>
                <a:cs typeface="Times New Roman"/>
              </a:rPr>
              <a:t>R </a:t>
            </a:r>
            <a:r>
              <a:rPr dirty="0" sz="1200" spc="27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</a:t>
            </a:r>
            <a:r>
              <a:rPr dirty="0" sz="1200" spc="32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25622" y="1939861"/>
            <a:ext cx="143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943610" algn="l"/>
              </a:tabLst>
            </a:pPr>
            <a:r>
              <a:rPr dirty="0" sz="1200" i="1">
                <a:latin typeface="Times New Roman"/>
                <a:cs typeface="Times New Roman"/>
              </a:rPr>
              <a:t>X  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	X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>
                <a:latin typeface="Times New Roman"/>
                <a:cs typeface="Times New Roman"/>
              </a:rPr>
              <a:t>  </a:t>
            </a:r>
            <a:r>
              <a:rPr dirty="0" baseline="43650" sz="1050" spc="-6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90468" y="1977874"/>
            <a:ext cx="185356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89255" algn="l"/>
                <a:tab pos="721360" algn="l"/>
                <a:tab pos="903605" algn="l"/>
                <a:tab pos="1295400" algn="l"/>
                <a:tab pos="1637030" algn="l"/>
              </a:tabLst>
            </a:pPr>
            <a:r>
              <a:rPr dirty="0" baseline="-23148" sz="1800">
                <a:latin typeface="Symbol"/>
                <a:cs typeface="Symbol"/>
              </a:rPr>
              <a:t>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7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	</a:t>
            </a:r>
            <a:r>
              <a:rPr dirty="0" u="sng" sz="7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	</a:t>
            </a:r>
            <a:r>
              <a:rPr dirty="0" baseline="-23148" sz="1800">
                <a:latin typeface="Symbol"/>
                <a:cs typeface="Symbol"/>
              </a:rPr>
              <a:t>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7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	V</a:t>
            </a:r>
            <a:r>
              <a:rPr dirty="0" u="sng" sz="700" spc="-8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03994" y="2142542"/>
            <a:ext cx="698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latin typeface="Times New Roman"/>
                <a:cs typeface="Times New Roman"/>
              </a:rPr>
              <a:t>g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6834" y="2041055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5500" y="2040127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(2.22)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5027" y="2522346"/>
            <a:ext cx="6167755" cy="456057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algn="just" marL="113664" marR="106045">
              <a:lnSpc>
                <a:spcPct val="127699"/>
              </a:lnSpc>
              <a:spcBef>
                <a:spcPts val="60"/>
              </a:spcBef>
            </a:pPr>
            <a:r>
              <a:rPr dirty="0" sz="1200" spc="-5">
                <a:latin typeface="Tahoma"/>
                <a:cs typeface="Tahoma"/>
              </a:rPr>
              <a:t>donde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R</a:t>
            </a:r>
            <a:r>
              <a:rPr dirty="0" baseline="-23809" sz="1050" spc="-7" i="1">
                <a:latin typeface="Times New Roman"/>
                <a:cs typeface="Times New Roman"/>
              </a:rPr>
              <a:t>G </a:t>
            </a:r>
            <a:r>
              <a:rPr dirty="0" sz="1200" spc="-5">
                <a:latin typeface="Tahoma"/>
                <a:cs typeface="Tahoma"/>
              </a:rPr>
              <a:t>es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resistencia efectiva el estator. Para fallas en terminales en generadores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alta tensión </a:t>
            </a:r>
            <a:r>
              <a:rPr dirty="0" sz="1200">
                <a:latin typeface="Tahoma"/>
                <a:cs typeface="Tahoma"/>
              </a:rPr>
              <a:t>( </a:t>
            </a:r>
            <a:r>
              <a:rPr dirty="0" sz="1200" spc="20" i="1">
                <a:latin typeface="Times New Roman"/>
                <a:cs typeface="Times New Roman"/>
              </a:rPr>
              <a:t>Z</a:t>
            </a:r>
            <a:r>
              <a:rPr dirty="0" baseline="-23809" sz="1050" spc="30" i="1">
                <a:latin typeface="Times New Roman"/>
                <a:cs typeface="Times New Roman"/>
              </a:rPr>
              <a:t>V  </a:t>
            </a:r>
            <a:r>
              <a:rPr dirty="0" sz="1200" spc="-5">
                <a:latin typeface="Tahoma"/>
                <a:cs typeface="Tahoma"/>
              </a:rPr>
              <a:t>=0), </a:t>
            </a:r>
            <a:r>
              <a:rPr dirty="0" sz="1200" spc="5" i="1">
                <a:latin typeface="Times New Roman"/>
                <a:cs typeface="Times New Roman"/>
              </a:rPr>
              <a:t>T</a:t>
            </a:r>
            <a:r>
              <a:rPr dirty="0" baseline="-23809" sz="1050" spc="7" i="1">
                <a:latin typeface="Times New Roman"/>
                <a:cs typeface="Times New Roman"/>
              </a:rPr>
              <a:t>g </a:t>
            </a:r>
            <a:r>
              <a:rPr dirty="0" sz="1200" spc="-5">
                <a:latin typeface="Tahoma"/>
                <a:cs typeface="Tahoma"/>
              </a:rPr>
              <a:t>está en el rango 0.07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0.4 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0.01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0.1 s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generadores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potencias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bajas.</a:t>
            </a:r>
            <a:endParaRPr sz="1200">
              <a:latin typeface="Tahoma"/>
              <a:cs typeface="Tahoma"/>
            </a:endParaRPr>
          </a:p>
          <a:p>
            <a:pPr algn="just" marL="114300" marR="105410">
              <a:lnSpc>
                <a:spcPts val="1900"/>
              </a:lnSpc>
              <a:spcBef>
                <a:spcPts val="1160"/>
              </a:spcBef>
            </a:pPr>
            <a:r>
              <a:rPr dirty="0" sz="1200" spc="-5">
                <a:latin typeface="Tahoma"/>
                <a:cs typeface="Tahoma"/>
              </a:rPr>
              <a:t>En el caso de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falla en el sistema, mientras más chica sea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5" i="1">
                <a:latin typeface="Times New Roman"/>
                <a:cs typeface="Times New Roman"/>
              </a:rPr>
              <a:t>X</a:t>
            </a:r>
            <a:r>
              <a:rPr dirty="0" baseline="-23809" sz="1050" spc="82" i="1">
                <a:latin typeface="Times New Roman"/>
                <a:cs typeface="Times New Roman"/>
              </a:rPr>
              <a:t>V</a:t>
            </a:r>
            <a:r>
              <a:rPr dirty="0" baseline="-23809" sz="1050" spc="89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 </a:t>
            </a:r>
            <a:r>
              <a:rPr dirty="0" sz="1200" spc="-30" i="1">
                <a:latin typeface="Times New Roman"/>
                <a:cs typeface="Times New Roman"/>
              </a:rPr>
              <a:t>R</a:t>
            </a:r>
            <a:r>
              <a:rPr dirty="0" baseline="-23809" sz="1050" spc="-44" i="1">
                <a:latin typeface="Times New Roman"/>
                <a:cs typeface="Times New Roman"/>
              </a:rPr>
              <a:t>V</a:t>
            </a:r>
            <a:r>
              <a:rPr dirty="0" baseline="-23809" sz="1050" spc="-37" i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 proporción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28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</a:t>
            </a:r>
            <a:r>
              <a:rPr dirty="0" sz="1200" spc="12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más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chica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</a:t>
            </a:r>
            <a:endParaRPr sz="1200">
              <a:latin typeface="Tahoma"/>
              <a:cs typeface="Tahoma"/>
            </a:endParaRPr>
          </a:p>
          <a:p>
            <a:pPr marL="1179195">
              <a:lnSpc>
                <a:spcPts val="55"/>
              </a:lnSpc>
              <a:tabLst>
                <a:tab pos="1433195" algn="l"/>
                <a:tab pos="1918335" algn="l"/>
                <a:tab pos="2181860" algn="l"/>
                <a:tab pos="5466715" algn="l"/>
              </a:tabLst>
            </a:pPr>
            <a:r>
              <a:rPr dirty="0" sz="700">
                <a:latin typeface="Times New Roman"/>
                <a:cs typeface="Times New Roman"/>
              </a:rPr>
              <a:t>2	</a:t>
            </a:r>
            <a:r>
              <a:rPr dirty="0" sz="700" spc="-5" i="1">
                <a:latin typeface="Times New Roman"/>
                <a:cs typeface="Times New Roman"/>
              </a:rPr>
              <a:t>G	</a:t>
            </a:r>
            <a:r>
              <a:rPr dirty="0" sz="700" i="1">
                <a:latin typeface="Times New Roman"/>
                <a:cs typeface="Times New Roman"/>
              </a:rPr>
              <a:t>d	</a:t>
            </a:r>
            <a:r>
              <a:rPr dirty="0" sz="700" spc="-5" i="1">
                <a:latin typeface="Times New Roman"/>
                <a:cs typeface="Times New Roman"/>
              </a:rPr>
              <a:t>G	g</a:t>
            </a:r>
            <a:endParaRPr sz="700">
              <a:latin typeface="Times New Roman"/>
              <a:cs typeface="Times New Roman"/>
            </a:endParaRPr>
          </a:p>
          <a:p>
            <a:pPr algn="just" marL="114300" marR="105410">
              <a:lnSpc>
                <a:spcPct val="100899"/>
              </a:lnSpc>
              <a:spcBef>
                <a:spcPts val="229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decae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más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rápidamente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los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 donde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falla ocurre en el sistema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del sistema incluye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valor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grande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resistencia.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aplicables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terminales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están </a:t>
            </a:r>
            <a:r>
              <a:rPr dirty="0" sz="1200" spc="-10">
                <a:latin typeface="Tahoma"/>
                <a:cs typeface="Tahoma"/>
              </a:rPr>
              <a:t>dadas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ecuaciones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(2.19)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(2.22)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R</a:t>
            </a:r>
            <a:r>
              <a:rPr dirty="0" baseline="-23809" sz="1050" spc="-37" i="1">
                <a:latin typeface="Times New Roman"/>
                <a:cs typeface="Times New Roman"/>
              </a:rPr>
              <a:t>V</a:t>
            </a:r>
            <a:r>
              <a:rPr dirty="0" baseline="-23809" sz="1050" spc="17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60" i="1">
                <a:latin typeface="Times New Roman"/>
                <a:cs typeface="Times New Roman"/>
              </a:rPr>
              <a:t>X</a:t>
            </a:r>
            <a:r>
              <a:rPr dirty="0" baseline="-23809" sz="1050" spc="89" i="1">
                <a:latin typeface="Times New Roman"/>
                <a:cs typeface="Times New Roman"/>
              </a:rPr>
              <a:t>V</a:t>
            </a:r>
            <a:r>
              <a:rPr dirty="0" baseline="-23809" sz="1050" spc="26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-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50">
              <a:latin typeface="Tahoma"/>
              <a:cs typeface="Tahoma"/>
            </a:endParaRPr>
          </a:p>
          <a:p>
            <a:pPr marL="3429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Cortocircuito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en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un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sistema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interconectado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114300" marR="106045">
              <a:lnSpc>
                <a:spcPct val="1004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En general un </a:t>
            </a:r>
            <a:r>
              <a:rPr dirty="0" sz="1200" spc="-10">
                <a:latin typeface="Tahoma"/>
                <a:cs typeface="Tahoma"/>
              </a:rPr>
              <a:t>sistema </a:t>
            </a:r>
            <a:r>
              <a:rPr dirty="0" sz="1200" spc="-5">
                <a:latin typeface="Tahoma"/>
                <a:cs typeface="Tahoma"/>
              </a:rPr>
              <a:t>es alimentado por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número de generadores de diferentes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diseños, con diferentes potencias nominales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configuraciones de protección. El caso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visto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un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un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un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>
                <a:latin typeface="Tahoma"/>
                <a:cs typeface="Tahoma"/>
              </a:rPr>
              <a:t> muy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especial.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variaciones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temporales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influenciadas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propiedades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electromecánicas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conectados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paralelo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tipo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consumo.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113664" marR="105410">
              <a:lnSpc>
                <a:spcPct val="100600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</a:t>
            </a:r>
            <a:r>
              <a:rPr dirty="0" sz="1200">
                <a:latin typeface="Tahoma"/>
                <a:cs typeface="Tahoma"/>
              </a:rPr>
              <a:t>2.17 </a:t>
            </a:r>
            <a:r>
              <a:rPr dirty="0" sz="1200" spc="-5">
                <a:latin typeface="Tahoma"/>
                <a:cs typeface="Tahoma"/>
              </a:rPr>
              <a:t>muestra el circuito de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barra de </a:t>
            </a:r>
            <a:r>
              <a:rPr dirty="0" sz="1200">
                <a:latin typeface="Tahoma"/>
                <a:cs typeface="Tahoma"/>
              </a:rPr>
              <a:t>220 kV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sistema 380/220 </a:t>
            </a:r>
            <a:r>
              <a:rPr dirty="0" sz="1200">
                <a:latin typeface="Tahoma"/>
                <a:cs typeface="Tahoma"/>
              </a:rPr>
              <a:t>kV,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 spc="-1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 cual operan </a:t>
            </a:r>
            <a:r>
              <a:rPr dirty="0" sz="1200">
                <a:latin typeface="Tahoma"/>
                <a:cs typeface="Tahoma"/>
              </a:rPr>
              <a:t>2 </a:t>
            </a:r>
            <a:r>
              <a:rPr dirty="0" sz="1200" spc="-5">
                <a:latin typeface="Tahoma"/>
                <a:cs typeface="Tahoma"/>
              </a:rPr>
              <a:t>máquinas sincrónicas en paralelo con </a:t>
            </a:r>
            <a:r>
              <a:rPr dirty="0" sz="1200">
                <a:latin typeface="Tahoma"/>
                <a:cs typeface="Tahoma"/>
              </a:rPr>
              <a:t>una carga </a:t>
            </a:r>
            <a:r>
              <a:rPr dirty="0" sz="1200" spc="-5">
                <a:latin typeface="Tahoma"/>
                <a:cs typeface="Tahoma"/>
              </a:rPr>
              <a:t>considerable </a:t>
            </a:r>
            <a:r>
              <a:rPr dirty="0" sz="1200">
                <a:latin typeface="Tahoma"/>
                <a:cs typeface="Tahoma"/>
              </a:rPr>
              <a:t>y una </a:t>
            </a:r>
            <a:r>
              <a:rPr dirty="0" sz="1200" spc="-5">
                <a:latin typeface="Tahoma"/>
                <a:cs typeface="Tahoma"/>
              </a:rPr>
              <a:t>red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vecina interconectada.</a:t>
            </a:r>
            <a:r>
              <a:rPr dirty="0" sz="1200">
                <a:latin typeface="Tahoma"/>
                <a:cs typeface="Tahoma"/>
              </a:rPr>
              <a:t> La </a:t>
            </a:r>
            <a:r>
              <a:rPr dirty="0" sz="1200" spc="-5">
                <a:latin typeface="Tahoma"/>
                <a:cs typeface="Tahoma"/>
              </a:rPr>
              <a:t>barra 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alimentada directamente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generadores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G1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G2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través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trafos.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74366" y="7226889"/>
            <a:ext cx="1875547" cy="214034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51991" y="9497059"/>
            <a:ext cx="5471160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2374900" marR="5080" indent="-236220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Fig. 2.17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Diagrama unifilar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5">
                <a:latin typeface="Tahoma"/>
                <a:cs typeface="Tahoma"/>
              </a:rPr>
              <a:t> barra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220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kV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una red interconectada 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380/220kV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26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9810" y="889507"/>
            <a:ext cx="6042660" cy="2791460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algn="just" marL="50800" marR="43815">
              <a:lnSpc>
                <a:spcPct val="102200"/>
              </a:lnSpc>
              <a:spcBef>
                <a:spcPts val="65"/>
              </a:spcBef>
            </a:pPr>
            <a:r>
              <a:rPr dirty="0" sz="1200" spc="-5">
                <a:latin typeface="Tahoma"/>
                <a:cs typeface="Tahoma"/>
              </a:rPr>
              <a:t>Luego,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ocurre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punto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alimentador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220kV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instante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45" i="1">
                <a:latin typeface="Times New Roman"/>
                <a:cs typeface="Times New Roman"/>
              </a:rPr>
              <a:t>u</a:t>
            </a:r>
            <a:r>
              <a:rPr dirty="0" baseline="-23809" sz="1050" spc="67" i="1">
                <a:latin typeface="Times New Roman"/>
                <a:cs typeface="Times New Roman"/>
              </a:rPr>
              <a:t>R</a:t>
            </a:r>
            <a:r>
              <a:rPr dirty="0" baseline="-23809" sz="1050" spc="8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pasa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cero.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2.18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  <a:p>
            <a:pPr algn="just" marL="50800" marR="44450">
              <a:lnSpc>
                <a:spcPts val="1800"/>
              </a:lnSpc>
              <a:spcBef>
                <a:spcPts val="20"/>
              </a:spcBef>
            </a:pPr>
            <a:r>
              <a:rPr dirty="0" sz="1200" spc="-5">
                <a:latin typeface="Tahoma"/>
                <a:cs typeface="Tahoma"/>
              </a:rPr>
              <a:t>cortocircuito totales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Rk 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 spc="10" i="1">
                <a:latin typeface="Times New Roman"/>
                <a:cs typeface="Times New Roman"/>
              </a:rPr>
              <a:t>i</a:t>
            </a:r>
            <a:r>
              <a:rPr dirty="0" baseline="-23809" sz="1050" spc="15" i="1">
                <a:latin typeface="Times New Roman"/>
                <a:cs typeface="Times New Roman"/>
              </a:rPr>
              <a:t>Sk 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 spc="-10" i="1">
                <a:latin typeface="Times New Roman"/>
                <a:cs typeface="Times New Roman"/>
              </a:rPr>
              <a:t>i</a:t>
            </a:r>
            <a:r>
              <a:rPr dirty="0" baseline="-23809" sz="1050" spc="-15" i="1">
                <a:latin typeface="Times New Roman"/>
                <a:cs typeface="Times New Roman"/>
              </a:rPr>
              <a:t>Tk</a:t>
            </a:r>
            <a:r>
              <a:rPr dirty="0" baseline="-23809" sz="1050" spc="-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en el alimentador de </a:t>
            </a:r>
            <a:r>
              <a:rPr dirty="0" sz="1200">
                <a:latin typeface="Tahoma"/>
                <a:cs typeface="Tahoma"/>
              </a:rPr>
              <a:t>220 kV, y </a:t>
            </a:r>
            <a:r>
              <a:rPr dirty="0" sz="1200" spc="-5">
                <a:latin typeface="Tahoma"/>
                <a:cs typeface="Tahoma"/>
              </a:rPr>
              <a:t>también las corrientes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rama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Rv</a:t>
            </a:r>
            <a:r>
              <a:rPr dirty="0" baseline="-23809" sz="1050" spc="-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-190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R</a:t>
            </a:r>
            <a:r>
              <a:rPr dirty="0" baseline="-23809" sz="1050" spc="22">
                <a:latin typeface="Times New Roman"/>
                <a:cs typeface="Times New Roman"/>
              </a:rPr>
              <a:t>1,2,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R</a:t>
            </a:r>
            <a:r>
              <a:rPr dirty="0" baseline="-23809" sz="1050" spc="22">
                <a:latin typeface="Times New Roman"/>
                <a:cs typeface="Times New Roman"/>
              </a:rPr>
              <a:t>1,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R</a:t>
            </a:r>
            <a:r>
              <a:rPr dirty="0" baseline="-23809" sz="1050" spc="-16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 spc="3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cuales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incluyen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unidireccionales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mayores.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ahoma"/>
              <a:cs typeface="Tahoma"/>
            </a:endParaRPr>
          </a:p>
          <a:p>
            <a:pPr algn="just" marL="50800" marR="43180">
              <a:lnSpc>
                <a:spcPct val="100699"/>
              </a:lnSpc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muestran</a:t>
            </a:r>
            <a:r>
              <a:rPr dirty="0" sz="1200">
                <a:latin typeface="Tahoma"/>
                <a:cs typeface="Tahoma"/>
              </a:rPr>
              <a:t> una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característica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atenuación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regular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durante alrededor de </a:t>
            </a:r>
            <a:r>
              <a:rPr dirty="0" sz="1200">
                <a:latin typeface="Tahoma"/>
                <a:cs typeface="Tahoma"/>
              </a:rPr>
              <a:t>0.25 </a:t>
            </a:r>
            <a:r>
              <a:rPr dirty="0" sz="1200" spc="-5">
                <a:latin typeface="Tahoma"/>
                <a:cs typeface="Tahoma"/>
              </a:rPr>
              <a:t>s, luego del cual se alcanza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inestabilidad debido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los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electromecánicos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los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grupos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involucrados,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tal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total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cada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rama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muestran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modulaciones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pronunciadas.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Dado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G1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G2 alimentan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falla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través de sus trafos, sus contribuciones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corriente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total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están influenciadas por las otras fuentes. La modulación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rama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10" i="1">
                <a:latin typeface="Times New Roman"/>
                <a:cs typeface="Times New Roman"/>
              </a:rPr>
              <a:t>i</a:t>
            </a:r>
            <a:r>
              <a:rPr dirty="0" baseline="-23809" sz="1050" spc="15" i="1">
                <a:latin typeface="Times New Roman"/>
                <a:cs typeface="Times New Roman"/>
              </a:rPr>
              <a:t>R</a:t>
            </a:r>
            <a:r>
              <a:rPr dirty="0" baseline="-23809" sz="1050" spc="15">
                <a:latin typeface="Times New Roman"/>
                <a:cs typeface="Times New Roman"/>
              </a:rPr>
              <a:t>1,2</a:t>
            </a:r>
            <a:r>
              <a:rPr dirty="0" baseline="-23809" sz="1050" spc="18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10" i="1">
                <a:latin typeface="Times New Roman"/>
                <a:cs typeface="Times New Roman"/>
              </a:rPr>
              <a:t>i</a:t>
            </a:r>
            <a:r>
              <a:rPr dirty="0" baseline="-23809" sz="1050" spc="15" i="1">
                <a:latin typeface="Times New Roman"/>
                <a:cs typeface="Times New Roman"/>
              </a:rPr>
              <a:t>R</a:t>
            </a:r>
            <a:r>
              <a:rPr dirty="0" baseline="-23809" sz="1050" spc="15">
                <a:latin typeface="Times New Roman"/>
                <a:cs typeface="Times New Roman"/>
              </a:rPr>
              <a:t>1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25" i="1">
                <a:latin typeface="Times New Roman"/>
                <a:cs typeface="Times New Roman"/>
              </a:rPr>
              <a:t>i</a:t>
            </a:r>
            <a:r>
              <a:rPr dirty="0" baseline="-23809" sz="1050" spc="37" i="1">
                <a:latin typeface="Times New Roman"/>
                <a:cs typeface="Times New Roman"/>
              </a:rPr>
              <a:t>R</a:t>
            </a:r>
            <a:r>
              <a:rPr dirty="0" baseline="-23809" sz="1050" spc="-157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 spc="6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embargo,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esos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dos</a:t>
            </a:r>
            <a:endParaRPr sz="1200">
              <a:latin typeface="Tahoma"/>
              <a:cs typeface="Tahoma"/>
            </a:endParaRPr>
          </a:p>
          <a:p>
            <a:pPr algn="just" marL="50800">
              <a:lnSpc>
                <a:spcPct val="100000"/>
              </a:lnSpc>
              <a:spcBef>
                <a:spcPts val="440"/>
              </a:spcBef>
            </a:pPr>
            <a:r>
              <a:rPr dirty="0" sz="1200" spc="-5">
                <a:latin typeface="Tahoma"/>
                <a:cs typeface="Tahoma"/>
              </a:rPr>
              <a:t>generadores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operando fuera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sincronismo.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7596" y="3978703"/>
            <a:ext cx="4249770" cy="28320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37183" y="6788667"/>
            <a:ext cx="6067425" cy="2929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7705" marR="209550" indent="-1743710">
              <a:lnSpc>
                <a:spcPct val="1248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 2.18 Corrientes de cortocircuito totales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Rk 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 spc="10" i="1">
                <a:latin typeface="Times New Roman"/>
                <a:cs typeface="Times New Roman"/>
              </a:rPr>
              <a:t>i</a:t>
            </a:r>
            <a:r>
              <a:rPr dirty="0" baseline="-23809" sz="1050" spc="15" i="1">
                <a:latin typeface="Times New Roman"/>
                <a:cs typeface="Times New Roman"/>
              </a:rPr>
              <a:t>Sk 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 spc="-10" i="1">
                <a:latin typeface="Times New Roman"/>
                <a:cs typeface="Times New Roman"/>
              </a:rPr>
              <a:t>i</a:t>
            </a:r>
            <a:r>
              <a:rPr dirty="0" baseline="-23809" sz="1050" spc="-15" i="1">
                <a:latin typeface="Times New Roman"/>
                <a:cs typeface="Times New Roman"/>
              </a:rPr>
              <a:t>Tk</a:t>
            </a:r>
            <a:r>
              <a:rPr dirty="0" baseline="-23809" sz="1050" spc="-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en el alimentador de </a:t>
            </a:r>
            <a:r>
              <a:rPr dirty="0" sz="1200" spc="5">
                <a:latin typeface="Tahoma"/>
                <a:cs typeface="Tahoma"/>
              </a:rPr>
              <a:t>220 </a:t>
            </a:r>
            <a:r>
              <a:rPr dirty="0" sz="1200">
                <a:latin typeface="Tahoma"/>
                <a:cs typeface="Tahoma"/>
              </a:rPr>
              <a:t>kV, y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rama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10" i="1">
                <a:latin typeface="Times New Roman"/>
                <a:cs typeface="Times New Roman"/>
              </a:rPr>
              <a:t>i</a:t>
            </a:r>
            <a:r>
              <a:rPr dirty="0" baseline="-23809" sz="1050" spc="15" i="1">
                <a:latin typeface="Times New Roman"/>
                <a:cs typeface="Times New Roman"/>
              </a:rPr>
              <a:t>R</a:t>
            </a:r>
            <a:r>
              <a:rPr dirty="0" baseline="-23809" sz="1050" spc="15">
                <a:latin typeface="Times New Roman"/>
                <a:cs typeface="Times New Roman"/>
              </a:rPr>
              <a:t>1</a:t>
            </a:r>
            <a:r>
              <a:rPr dirty="0" baseline="-23809" sz="1050" spc="-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-190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R</a:t>
            </a:r>
            <a:r>
              <a:rPr dirty="0" baseline="-23809" sz="1050" spc="22">
                <a:latin typeface="Times New Roman"/>
                <a:cs typeface="Times New Roman"/>
              </a:rPr>
              <a:t>1,2,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R</a:t>
            </a:r>
            <a:r>
              <a:rPr dirty="0" baseline="-23809" sz="1050" spc="22">
                <a:latin typeface="Times New Roman"/>
                <a:cs typeface="Times New Roman"/>
              </a:rPr>
              <a:t>1,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R</a:t>
            </a:r>
            <a:r>
              <a:rPr dirty="0" baseline="-23809" sz="1050" spc="-16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endParaRPr baseline="-23809"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63500" marR="55880">
              <a:lnSpc>
                <a:spcPct val="100400"/>
              </a:lnSpc>
            </a:pPr>
            <a:r>
              <a:rPr dirty="0" sz="1200" spc="-10">
                <a:latin typeface="Tahoma"/>
                <a:cs typeface="Tahoma"/>
              </a:rPr>
              <a:t>Todas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posibles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ubicaciones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interconectado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dará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lugar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diferentes funciones temporales de las corrientes de falla. Si existe inestabilidad entre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5">
                <a:latin typeface="Tahoma"/>
                <a:cs typeface="Tahoma"/>
              </a:rPr>
              <a:t> será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alcanzada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permanente.</a:t>
            </a:r>
            <a:endParaRPr sz="1200">
              <a:latin typeface="Tahoma"/>
              <a:cs typeface="Tahoma"/>
            </a:endParaRPr>
          </a:p>
          <a:p>
            <a:pPr algn="just" marL="292100" marR="1803400">
              <a:lnSpc>
                <a:spcPct val="200800"/>
              </a:lnSpc>
              <a:spcBef>
                <a:spcPts val="10"/>
              </a:spcBef>
            </a:pPr>
            <a:r>
              <a:rPr dirty="0" sz="1200" spc="-5" b="1">
                <a:latin typeface="Tahoma"/>
                <a:cs typeface="Tahoma"/>
              </a:rPr>
              <a:t>Características de </a:t>
            </a:r>
            <a:r>
              <a:rPr dirty="0" sz="1200" b="1">
                <a:latin typeface="Tahoma"/>
                <a:cs typeface="Tahoma"/>
              </a:rPr>
              <a:t>cortocircuito </a:t>
            </a:r>
            <a:r>
              <a:rPr dirty="0" sz="1200" spc="-5" b="1">
                <a:latin typeface="Tahoma"/>
                <a:cs typeface="Tahoma"/>
              </a:rPr>
              <a:t>de cargas motóricas </a:t>
            </a:r>
            <a:r>
              <a:rPr dirty="0" sz="1200" spc="-34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Motores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sincrónicos </a:t>
            </a:r>
            <a:r>
              <a:rPr dirty="0" sz="1200" b="1">
                <a:latin typeface="Tahoma"/>
                <a:cs typeface="Tahoma"/>
              </a:rPr>
              <a:t>y </a:t>
            </a:r>
            <a:r>
              <a:rPr dirty="0" sz="1200" spc="-5" b="1">
                <a:latin typeface="Tahoma"/>
                <a:cs typeface="Tahoma"/>
              </a:rPr>
              <a:t>capacitores sincrónicos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ahoma"/>
              <a:cs typeface="Tahoma"/>
            </a:endParaRPr>
          </a:p>
          <a:p>
            <a:pPr algn="just" marL="63500" marR="56515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Durante</a:t>
            </a:r>
            <a:r>
              <a:rPr dirty="0" sz="1200">
                <a:latin typeface="Tahoma"/>
                <a:cs typeface="Tahoma"/>
              </a:rPr>
              <a:t> un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periodo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0.2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motores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capacitores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sincrónicos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(compensadores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reactiva)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pueden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tratarse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suficiente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aproximación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misma forma que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generadores sincrónicos. Durante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periodo más largo, el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proceso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transitorio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electromecánico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afectado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caída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velocidad.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27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705103"/>
            <a:ext cx="5965825" cy="278384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6985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máquinas sincrónicas del sistema se tornan en operación asincrónica,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luego son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desconectadas dentro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0.2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lvl="2" marL="454659" indent="-441959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454659" algn="l"/>
              </a:tabLst>
            </a:pPr>
            <a:r>
              <a:rPr dirty="0" sz="1200" spc="-5" b="1">
                <a:latin typeface="Tahoma"/>
                <a:cs typeface="Tahoma"/>
              </a:rPr>
              <a:t>Motores</a:t>
            </a:r>
            <a:r>
              <a:rPr dirty="0" sz="1200" spc="-2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asincrónicos</a:t>
            </a:r>
            <a:endParaRPr sz="1200">
              <a:latin typeface="Tahoma"/>
              <a:cs typeface="Tahoma"/>
            </a:endParaRPr>
          </a:p>
          <a:p>
            <a:pPr lvl="2">
              <a:lnSpc>
                <a:spcPct val="100000"/>
              </a:lnSpc>
              <a:spcBef>
                <a:spcPts val="50"/>
              </a:spcBef>
              <a:buFont typeface="Tahoma"/>
              <a:buAutoNum type="arabicPeriod" startAt="2"/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6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En forma similar, los motores de baja </a:t>
            </a:r>
            <a:r>
              <a:rPr dirty="0" sz="1200">
                <a:latin typeface="Tahoma"/>
                <a:cs typeface="Tahoma"/>
              </a:rPr>
              <a:t>y alta </a:t>
            </a:r>
            <a:r>
              <a:rPr dirty="0" sz="1200" spc="-5">
                <a:latin typeface="Tahoma"/>
                <a:cs typeface="Tahoma"/>
              </a:rPr>
              <a:t>tensión hacen su contribución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falla.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Dado 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máquinas</a:t>
            </a:r>
            <a:r>
              <a:rPr dirty="0" sz="1200">
                <a:latin typeface="Tahoma"/>
                <a:cs typeface="Tahoma"/>
              </a:rPr>
              <a:t> no </a:t>
            </a:r>
            <a:r>
              <a:rPr dirty="0" sz="1200" spc="-5">
                <a:latin typeface="Tahoma"/>
                <a:cs typeface="Tahoma"/>
              </a:rPr>
              <a:t>tienen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excitación, sus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cortocircuito,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máquinas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sincrónicas,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decaen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rápidamente.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Su </a:t>
            </a:r>
            <a:r>
              <a:rPr dirty="0" sz="1200" spc="-5">
                <a:latin typeface="Tahoma"/>
                <a:cs typeface="Tahoma"/>
              </a:rPr>
              <a:t> comportamiento en falla es </a:t>
            </a:r>
            <a:r>
              <a:rPr dirty="0" sz="1200">
                <a:latin typeface="Tahoma"/>
                <a:cs typeface="Tahoma"/>
              </a:rPr>
              <a:t>muy </a:t>
            </a:r>
            <a:r>
              <a:rPr dirty="0" sz="1200" spc="-5">
                <a:latin typeface="Tahoma"/>
                <a:cs typeface="Tahoma"/>
              </a:rPr>
              <a:t>complicado por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multiplicidad de tipos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variedad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máquinas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producen torque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frenado.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lvl="2" marL="443230" indent="-431165">
              <a:lnSpc>
                <a:spcPct val="100000"/>
              </a:lnSpc>
              <a:buAutoNum type="arabicPeriod" startAt="3"/>
              <a:tabLst>
                <a:tab pos="443865" algn="l"/>
              </a:tabLst>
            </a:pPr>
            <a:r>
              <a:rPr dirty="0" sz="1200" spc="-5" b="1">
                <a:latin typeface="Tahoma"/>
                <a:cs typeface="Tahoma"/>
              </a:rPr>
              <a:t>Ejemplo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2.19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>
                <a:latin typeface="Tahoma"/>
                <a:cs typeface="Tahoma"/>
              </a:rPr>
              <a:t> un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simplificado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un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suministro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industrial.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2322" y="3686023"/>
            <a:ext cx="2085598" cy="275925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6487159"/>
            <a:ext cx="5963285" cy="94488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2413000" marR="121920" indent="-228473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2.19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 industrial con</a:t>
            </a:r>
            <a:r>
              <a:rPr dirty="0" sz="1200">
                <a:latin typeface="Tahoma"/>
                <a:cs typeface="Tahoma"/>
              </a:rPr>
              <a:t> una</a:t>
            </a:r>
            <a:r>
              <a:rPr dirty="0" sz="1200" spc="-5">
                <a:latin typeface="Tahoma"/>
                <a:cs typeface="Tahoma"/>
              </a:rPr>
              <a:t> red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vecina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100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kV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través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trafo,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cargas</a:t>
            </a:r>
            <a:r>
              <a:rPr dirty="0" sz="1200" spc="-5">
                <a:latin typeface="Tahoma"/>
                <a:cs typeface="Tahoma"/>
              </a:rPr>
              <a:t> motóricas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marL="12700" marR="508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tripolar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punto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6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kV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variación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temporal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mostradas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2.20.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22329" y="7640173"/>
            <a:ext cx="2491403" cy="220750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28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29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49883" y="705103"/>
            <a:ext cx="6041390" cy="579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 2.20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 (fase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R)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k</a:t>
            </a:r>
            <a:r>
              <a:rPr dirty="0" baseline="-23809" sz="1050" spc="15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el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punto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compuesta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58148" y="1343152"/>
            <a:ext cx="3327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3888" sz="1800" spc="30" i="1">
                <a:latin typeface="Times New Roman"/>
                <a:cs typeface="Times New Roman"/>
              </a:rPr>
              <a:t>i</a:t>
            </a:r>
            <a:r>
              <a:rPr dirty="0" sz="700" spc="20" i="1">
                <a:latin typeface="Times New Roman"/>
                <a:cs typeface="Times New Roman"/>
              </a:rPr>
              <a:t>M</a:t>
            </a:r>
            <a:r>
              <a:rPr dirty="0" sz="700" spc="-40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2</a:t>
            </a:r>
            <a:r>
              <a:rPr dirty="0" sz="700" spc="-25">
                <a:latin typeface="Times New Roman"/>
                <a:cs typeface="Times New Roman"/>
              </a:rPr>
              <a:t> </a:t>
            </a:r>
            <a:r>
              <a:rPr dirty="0" baseline="13888" sz="1800">
                <a:latin typeface="Tahoma"/>
                <a:cs typeface="Tahoma"/>
              </a:rPr>
              <a:t>,</a:t>
            </a:r>
            <a:endParaRPr baseline="13888"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9953" y="1305052"/>
            <a:ext cx="6042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5298440" algn="l"/>
              </a:tabLst>
            </a:pP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rr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es: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15" i="1">
                <a:latin typeface="Times New Roman"/>
                <a:cs typeface="Times New Roman"/>
              </a:rPr>
              <a:t>i</a:t>
            </a:r>
            <a:r>
              <a:rPr dirty="0" baseline="-23809" sz="1050" spc="-7" i="1">
                <a:latin typeface="Times New Roman"/>
                <a:cs typeface="Times New Roman"/>
              </a:rPr>
              <a:t>T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baseline="-23809" sz="1050" spc="-15" i="1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ahoma"/>
                <a:cs typeface="Tahoma"/>
              </a:rPr>
              <a:t>(</a:t>
            </a:r>
            <a:r>
              <a:rPr dirty="0" sz="1200" spc="-10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d </a:t>
            </a:r>
            <a:r>
              <a:rPr dirty="0" sz="1200" spc="-1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v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in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)</a:t>
            </a:r>
            <a:r>
              <a:rPr dirty="0" sz="1200">
                <a:latin typeface="Tahoma"/>
                <a:cs typeface="Tahoma"/>
              </a:rPr>
              <a:t>,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40" i="1">
                <a:latin typeface="Times New Roman"/>
                <a:cs typeface="Times New Roman"/>
              </a:rPr>
              <a:t>i</a:t>
            </a:r>
            <a:r>
              <a:rPr dirty="0" baseline="-23809" sz="1050" i="1">
                <a:latin typeface="Times New Roman"/>
                <a:cs typeface="Times New Roman"/>
              </a:rPr>
              <a:t>M</a:t>
            </a:r>
            <a:r>
              <a:rPr dirty="0" baseline="-23809" sz="1050" spc="-13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-37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ahoma"/>
                <a:cs typeface="Tahoma"/>
              </a:rPr>
              <a:t>(d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l </a:t>
            </a:r>
            <a:r>
              <a:rPr dirty="0" sz="1200" spc="-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</a:t>
            </a:r>
            <a:r>
              <a:rPr dirty="0" sz="1200" spc="-10">
                <a:latin typeface="Tahoma"/>
                <a:cs typeface="Tahoma"/>
              </a:rPr>
              <a:t>ot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in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ó</a:t>
            </a:r>
            <a:r>
              <a:rPr dirty="0" sz="1200">
                <a:latin typeface="Tahoma"/>
                <a:cs typeface="Tahoma"/>
              </a:rPr>
              <a:t>ni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o)</a:t>
            </a:r>
            <a:r>
              <a:rPr dirty="0" sz="1200">
                <a:latin typeface="Tahoma"/>
                <a:cs typeface="Tahoma"/>
              </a:rPr>
              <a:t>,	</a:t>
            </a:r>
            <a:r>
              <a:rPr dirty="0" sz="1200" spc="40" i="1">
                <a:latin typeface="Times New Roman"/>
                <a:cs typeface="Times New Roman"/>
              </a:rPr>
              <a:t>i</a:t>
            </a:r>
            <a:r>
              <a:rPr dirty="0" baseline="-23809" sz="1050" i="1">
                <a:latin typeface="Times New Roman"/>
                <a:cs typeface="Times New Roman"/>
              </a:rPr>
              <a:t>M</a:t>
            </a:r>
            <a:r>
              <a:rPr dirty="0" baseline="-23809" sz="1050" spc="-52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3</a:t>
            </a:r>
            <a:r>
              <a:rPr dirty="0" baseline="-23809" sz="105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ahoma"/>
                <a:cs typeface="Tahoma"/>
              </a:rPr>
              <a:t>(d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2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4483" y="1502664"/>
            <a:ext cx="6094095" cy="2888615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algn="just" marL="76200" marR="69850">
              <a:lnSpc>
                <a:spcPct val="108500"/>
              </a:lnSpc>
              <a:spcBef>
                <a:spcPts val="220"/>
              </a:spcBef>
            </a:pPr>
            <a:r>
              <a:rPr dirty="0" sz="1200" spc="-5">
                <a:latin typeface="Tahoma"/>
                <a:cs typeface="Tahoma"/>
              </a:rPr>
              <a:t>motores asincrónicos de alta tensión),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20" i="1">
                <a:latin typeface="Times New Roman"/>
                <a:cs typeface="Times New Roman"/>
              </a:rPr>
              <a:t>i</a:t>
            </a:r>
            <a:r>
              <a:rPr dirty="0" baseline="-23809" sz="1050" spc="30" i="1">
                <a:latin typeface="Times New Roman"/>
                <a:cs typeface="Times New Roman"/>
              </a:rPr>
              <a:t>M </a:t>
            </a:r>
            <a:r>
              <a:rPr dirty="0" baseline="-23809" sz="1050">
                <a:latin typeface="Times New Roman"/>
                <a:cs typeface="Times New Roman"/>
              </a:rPr>
              <a:t>4 </a:t>
            </a:r>
            <a:r>
              <a:rPr dirty="0" sz="1200">
                <a:latin typeface="Tahoma"/>
                <a:cs typeface="Tahoma"/>
              </a:rPr>
              <a:t>( </a:t>
            </a:r>
            <a:r>
              <a:rPr dirty="0" sz="1200" spc="-5">
                <a:latin typeface="Tahoma"/>
                <a:cs typeface="Tahoma"/>
              </a:rPr>
              <a:t>de los motores asincrónicos de baja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tensión). Los motores de alta tensión experimentan prácticamente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cortocircuito en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terminales: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alimentan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falla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través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trafos.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ahoma"/>
              <a:cs typeface="Tahoma"/>
            </a:endParaRPr>
          </a:p>
          <a:p>
            <a:pPr algn="just" marL="762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 i="1">
                <a:latin typeface="Times New Roman"/>
                <a:cs typeface="Times New Roman"/>
              </a:rPr>
              <a:t>k </a:t>
            </a:r>
            <a:r>
              <a:rPr dirty="0" baseline="-23809" sz="1050" spc="195" i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ahoma"/>
                <a:cs typeface="Tahoma"/>
              </a:rPr>
              <a:t>se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atenúa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regularmente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hasta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aprox.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0.2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s,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endParaRPr sz="1200">
              <a:latin typeface="Tahoma"/>
              <a:cs typeface="Tahoma"/>
            </a:endParaRPr>
          </a:p>
          <a:p>
            <a:pPr algn="just" marL="76200" marR="70485">
              <a:lnSpc>
                <a:spcPct val="100800"/>
              </a:lnSpc>
              <a:spcBef>
                <a:spcPts val="330"/>
              </a:spcBef>
            </a:pPr>
            <a:r>
              <a:rPr dirty="0" sz="1200" spc="-5">
                <a:latin typeface="Tahoma"/>
                <a:cs typeface="Tahoma"/>
              </a:rPr>
              <a:t>modulación. (la modulación es causada por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operación asincrónica de los motores </a:t>
            </a:r>
            <a:r>
              <a:rPr dirty="0" sz="1200" spc="-10">
                <a:latin typeface="Tahoma"/>
                <a:cs typeface="Tahoma"/>
              </a:rPr>
              <a:t>con </a:t>
            </a:r>
            <a:r>
              <a:rPr dirty="0" sz="1200" spc="-5">
                <a:latin typeface="Tahoma"/>
                <a:cs typeface="Tahoma"/>
              </a:rPr>
              <a:t> respecto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 sistema).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76200" marR="69215">
              <a:lnSpc>
                <a:spcPct val="100600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alterna parcial de cortocircuito desde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red vecina permanece constante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durante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duración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falla; desde el punto de vista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red vecina, el cortocircuito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 encuentra lejos </a:t>
            </a:r>
            <a:r>
              <a:rPr dirty="0" sz="1200" spc="-1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generador. El motor sincrónico se comporta como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generador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sincrónico; se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vuelve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asincrónico con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respecto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debido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caída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velocidad.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algn="just" marL="76200" marR="6985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pesar de </a:t>
            </a:r>
            <a:r>
              <a:rPr dirty="0" sz="1200" spc="-1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las corrientes de cortocircuito de los motores asincrónicos se </a:t>
            </a:r>
            <a:r>
              <a:rPr dirty="0" sz="1200" spc="-10">
                <a:latin typeface="Tahoma"/>
                <a:cs typeface="Tahoma"/>
              </a:rPr>
              <a:t>atenúan </a:t>
            </a:r>
            <a:r>
              <a:rPr dirty="0" sz="1200" spc="-5">
                <a:latin typeface="Tahoma"/>
                <a:cs typeface="Tahoma"/>
              </a:rPr>
              <a:t> rápidamente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hasta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cero,</a:t>
            </a:r>
            <a:r>
              <a:rPr dirty="0" sz="1200" spc="3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contribuyen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embargo</a:t>
            </a:r>
            <a:r>
              <a:rPr dirty="0" sz="1200" spc="3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2583" y="4381824"/>
            <a:ext cx="10883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10">
                <a:latin typeface="Tahoma"/>
                <a:cs typeface="Tahoma"/>
              </a:rPr>
              <a:t>oc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ui</a:t>
            </a:r>
            <a:r>
              <a:rPr dirty="0" sz="120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14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endParaRPr baseline="43650" sz="1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2583" y="4471708"/>
            <a:ext cx="6015990" cy="34734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005840">
              <a:lnSpc>
                <a:spcPct val="100000"/>
              </a:lnSpc>
              <a:spcBef>
                <a:spcPts val="190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máxima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asimétrica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65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S</a:t>
            </a:r>
            <a:r>
              <a:rPr dirty="0" baseline="-23809" sz="1050" spc="179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algunos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9083" y="4795263"/>
            <a:ext cx="6156325" cy="4893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00965" marR="106680">
              <a:lnSpc>
                <a:spcPct val="1238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apertura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 </a:t>
            </a:r>
            <a:r>
              <a:rPr dirty="0" baseline="-23809" sz="1050" spc="-7" i="1">
                <a:latin typeface="Times New Roman"/>
                <a:cs typeface="Times New Roman"/>
              </a:rPr>
              <a:t>a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</a:t>
            </a:r>
            <a:r>
              <a:rPr dirty="0" sz="1200">
                <a:latin typeface="Tahoma"/>
                <a:cs typeface="Tahoma"/>
              </a:rPr>
              <a:t> tensión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pueden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desenergizados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el caso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trifásica,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2 </a:t>
            </a:r>
            <a:r>
              <a:rPr dirty="0" sz="1200" spc="-5">
                <a:latin typeface="Tahoma"/>
                <a:cs typeface="Tahoma"/>
              </a:rPr>
              <a:t>ciclos.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101600" marR="10668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Donde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hay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motores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asincrónicos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alimentan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falla,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paralelo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vecina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través de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impedancia </a:t>
            </a:r>
            <a:r>
              <a:rPr dirty="0" sz="1200">
                <a:latin typeface="Tahoma"/>
                <a:cs typeface="Tahoma"/>
              </a:rPr>
              <a:t>común, </a:t>
            </a:r>
            <a:r>
              <a:rPr dirty="0" sz="1200" spc="-5">
                <a:latin typeface="Tahoma"/>
                <a:cs typeface="Tahoma"/>
              </a:rPr>
              <a:t>ellos contribuyen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corriente alterna inicial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cortocircuito,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máxima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asimétrica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cortocircuito,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 apertura,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dependiendo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Dependiendo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características electromecánicas del motor, </a:t>
            </a:r>
            <a:r>
              <a:rPr dirty="0" sz="120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procesos transitorios llegan </a:t>
            </a:r>
            <a:r>
              <a:rPr dirty="0" sz="1200">
                <a:latin typeface="Tahoma"/>
                <a:cs typeface="Tahoma"/>
              </a:rPr>
              <a:t>a un </a:t>
            </a:r>
            <a:r>
              <a:rPr dirty="0" sz="1200" spc="-5">
                <a:latin typeface="Tahoma"/>
                <a:cs typeface="Tahoma"/>
              </a:rPr>
              <a:t>final en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poco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ciclos,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demandar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del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sistema,</a:t>
            </a:r>
            <a:r>
              <a:rPr dirty="0" sz="1200">
                <a:latin typeface="Tahoma"/>
                <a:cs typeface="Tahoma"/>
              </a:rPr>
              <a:t> 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los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dependiendo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reducción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marL="1016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2.6</a:t>
            </a:r>
            <a:r>
              <a:rPr dirty="0" sz="1200" spc="-4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Resumen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101600" marR="10668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secciones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anteriores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 </a:t>
            </a:r>
            <a:r>
              <a:rPr dirty="0" sz="1200">
                <a:latin typeface="Tahoma"/>
                <a:cs typeface="Tahoma"/>
              </a:rPr>
              <a:t>ha </a:t>
            </a:r>
            <a:r>
              <a:rPr dirty="0" sz="1200" spc="-5">
                <a:latin typeface="Tahoma"/>
                <a:cs typeface="Tahoma"/>
              </a:rPr>
              <a:t>visto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variación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temporal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ocurrencia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hasta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alcanzar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régimen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estado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estacionario,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considerando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cercanos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alejados</a:t>
            </a:r>
            <a:r>
              <a:rPr dirty="0" sz="1200">
                <a:latin typeface="Tahoma"/>
                <a:cs typeface="Tahoma"/>
              </a:rPr>
              <a:t>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terminales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del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con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presencia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asincrónicos.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01600" marR="106045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Dado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práctica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interrumpida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menor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posible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interruptor </a:t>
            </a:r>
            <a:r>
              <a:rPr dirty="0" sz="1200">
                <a:latin typeface="Tahoma"/>
                <a:cs typeface="Tahoma"/>
              </a:rPr>
              <a:t>u </a:t>
            </a:r>
            <a:r>
              <a:rPr dirty="0" sz="1200" spc="-5">
                <a:latin typeface="Tahoma"/>
                <a:cs typeface="Tahoma"/>
              </a:rPr>
              <a:t>otro equipamiento, es necesario el conocimiento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variación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temporal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falla,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selección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especificación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equipamiento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especiales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(por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ej.,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cuando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necesario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testear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capacidad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interrupción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interruptores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tensión).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tales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casos,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posible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cálculo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aceptable,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particularmente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extensos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varias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solamente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apoyo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herramientas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computacionales.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30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81227" y="719780"/>
            <a:ext cx="60178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general,</a:t>
            </a:r>
            <a:r>
              <a:rPr dirty="0" sz="1200" spc="3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además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 spc="3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61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3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3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máxima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1227" y="808924"/>
            <a:ext cx="6015990" cy="80454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r" marR="937260">
              <a:lnSpc>
                <a:spcPct val="100000"/>
              </a:lnSpc>
              <a:spcBef>
                <a:spcPts val="195"/>
              </a:spcBef>
            </a:pPr>
            <a:r>
              <a:rPr dirty="0" sz="700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asimétrica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S</a:t>
            </a:r>
            <a:r>
              <a:rPr dirty="0" baseline="-23809" sz="1050" spc="262" i="1">
                <a:latin typeface="Times New Roman"/>
                <a:cs typeface="Times New Roman"/>
              </a:rPr>
              <a:t> </a:t>
            </a:r>
            <a:r>
              <a:rPr dirty="0" baseline="-23809" sz="1050" spc="27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choque)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apertura</a:t>
            </a:r>
            <a:endParaRPr sz="1200">
              <a:latin typeface="Tahoma"/>
              <a:cs typeface="Tahoma"/>
            </a:endParaRPr>
          </a:p>
          <a:p>
            <a:pPr marL="38100" marR="31115" indent="27940">
              <a:lnSpc>
                <a:spcPct val="123900"/>
              </a:lnSpc>
              <a:spcBef>
                <a:spcPts val="15"/>
              </a:spcBef>
            </a:pP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a</a:t>
            </a:r>
            <a:r>
              <a:rPr dirty="0" baseline="-23809" sz="1050" spc="21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suficientes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dimensionamiento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equipo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instalaciones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eléctricas.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Tales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pueden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calculadas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partir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1593" y="1705397"/>
            <a:ext cx="64769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9791" y="1536020"/>
            <a:ext cx="18669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25462" sz="1800" spc="-7" i="1">
                <a:latin typeface="Times New Roman"/>
                <a:cs typeface="Times New Roman"/>
              </a:rPr>
              <a:t>I</a:t>
            </a:r>
            <a:r>
              <a:rPr dirty="0" baseline="-25462" sz="1800" spc="-179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3516" y="1602740"/>
            <a:ext cx="57188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y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factores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estipulados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recomendaciones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norma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VDE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0102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(ver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1829815"/>
            <a:ext cx="7835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capítulo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6).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9883" y="705103"/>
            <a:ext cx="6042025" cy="3674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4160" indent="-228600">
              <a:lnSpc>
                <a:spcPct val="100000"/>
              </a:lnSpc>
              <a:spcBef>
                <a:spcPts val="100"/>
              </a:spcBef>
              <a:buAutoNum type="arabicPeriod" startAt="3"/>
              <a:tabLst>
                <a:tab pos="264160" algn="l"/>
              </a:tabLst>
            </a:pPr>
            <a:r>
              <a:rPr dirty="0" sz="1200" spc="-5" b="1">
                <a:latin typeface="Tahoma"/>
                <a:cs typeface="Tahoma"/>
              </a:rPr>
              <a:t>Determinación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las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corrientes</a:t>
            </a:r>
            <a:r>
              <a:rPr dirty="0" sz="1200" b="1">
                <a:latin typeface="Tahoma"/>
                <a:cs typeface="Tahoma"/>
              </a:rPr>
              <a:t> de</a:t>
            </a:r>
            <a:r>
              <a:rPr dirty="0" sz="1200" spc="-5" b="1">
                <a:latin typeface="Tahoma"/>
                <a:cs typeface="Tahoma"/>
              </a:rPr>
              <a:t> cortocircuito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Tahoma"/>
              <a:buAutoNum type="arabicPeriod" startAt="3"/>
            </a:pPr>
            <a:endParaRPr sz="1200">
              <a:latin typeface="Tahoma"/>
              <a:cs typeface="Tahoma"/>
            </a:endParaRPr>
          </a:p>
          <a:p>
            <a:pPr lvl="1" marL="337185" indent="-287020">
              <a:lnSpc>
                <a:spcPct val="100000"/>
              </a:lnSpc>
              <a:buAutoNum type="arabicPeriod"/>
              <a:tabLst>
                <a:tab pos="337820" algn="l"/>
              </a:tabLst>
            </a:pPr>
            <a:r>
              <a:rPr dirty="0" sz="1200" spc="-5" b="1">
                <a:latin typeface="Tahoma"/>
                <a:cs typeface="Tahoma"/>
              </a:rPr>
              <a:t>Componentes</a:t>
            </a:r>
            <a:r>
              <a:rPr dirty="0" sz="1200" spc="-2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simétricas</a:t>
            </a:r>
            <a:endParaRPr sz="12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Font typeface="Tahoma"/>
              <a:buAutoNum type="arabicPeriod"/>
            </a:pPr>
            <a:endParaRPr sz="1150">
              <a:latin typeface="Tahoma"/>
              <a:cs typeface="Tahoma"/>
            </a:endParaRPr>
          </a:p>
          <a:p>
            <a:pPr algn="just" marL="50800" marR="4318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El caso del cortocircuito tripolar visto representa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carga simétrica para el sistema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tanto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emplearse</a:t>
            </a:r>
            <a:r>
              <a:rPr dirty="0" sz="1200">
                <a:latin typeface="Tahoma"/>
                <a:cs typeface="Tahoma"/>
              </a:rPr>
              <a:t> un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unifilar equivalente. 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restantes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tipos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representan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asimétrica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emplearse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 tipo de método de modelación matemática; el más utilizado es método de 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 simétricas.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lvl="2" marL="481330" indent="-431165">
              <a:lnSpc>
                <a:spcPct val="100000"/>
              </a:lnSpc>
              <a:buAutoNum type="arabicPeriod"/>
              <a:tabLst>
                <a:tab pos="481965" algn="l"/>
              </a:tabLst>
            </a:pPr>
            <a:r>
              <a:rPr dirty="0" sz="1200" spc="-5" b="1">
                <a:latin typeface="Tahoma"/>
                <a:cs typeface="Tahoma"/>
              </a:rPr>
              <a:t>Teoría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Tahoma"/>
              <a:cs typeface="Tahoma"/>
            </a:endParaRPr>
          </a:p>
          <a:p>
            <a:pPr algn="just" marL="50800" marR="43180">
              <a:lnSpc>
                <a:spcPct val="101400"/>
              </a:lnSpc>
              <a:spcBef>
                <a:spcPts val="5"/>
              </a:spcBef>
            </a:pP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A</a:t>
            </a:r>
            <a:r>
              <a:rPr dirty="0" sz="1250" spc="-25" i="1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cualquier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orientación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representarse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arbitrarias</a:t>
            </a:r>
            <a:r>
              <a:rPr dirty="0" sz="1200" spc="430">
                <a:latin typeface="Tahoma"/>
                <a:cs typeface="Tahoma"/>
              </a:rPr>
              <a:t> </a:t>
            </a:r>
            <a:r>
              <a:rPr dirty="0" sz="1200" spc="-65" i="1">
                <a:latin typeface="Times New Roman"/>
                <a:cs typeface="Times New Roman"/>
              </a:rPr>
              <a:t>A</a:t>
            </a:r>
            <a:r>
              <a:rPr dirty="0" baseline="-23809" sz="1050" spc="-97">
                <a:latin typeface="Times New Roman"/>
                <a:cs typeface="Times New Roman"/>
              </a:rPr>
              <a:t>1</a:t>
            </a:r>
            <a:r>
              <a:rPr dirty="0" baseline="-23809" sz="1050" spc="-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A</a:t>
            </a:r>
            <a:r>
              <a:rPr dirty="0" baseline="-23809" sz="1050" spc="-37">
                <a:latin typeface="Times New Roman"/>
                <a:cs typeface="Times New Roman"/>
              </a:rPr>
              <a:t>2</a:t>
            </a:r>
            <a:r>
              <a:rPr dirty="0" baseline="-23809" sz="1050" spc="44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yA</a:t>
            </a:r>
            <a:r>
              <a:rPr dirty="0" baseline="-23809" sz="1050" spc="-37">
                <a:latin typeface="Times New Roman"/>
                <a:cs typeface="Times New Roman"/>
              </a:rPr>
              <a:t>0</a:t>
            </a:r>
            <a:r>
              <a:rPr dirty="0" baseline="-23809" sz="1050" spc="3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Si,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como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3.1,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endParaRPr sz="1200">
              <a:latin typeface="Tahoma"/>
              <a:cs typeface="Tahoma"/>
            </a:endParaRPr>
          </a:p>
          <a:p>
            <a:pPr algn="just" marL="50800" marR="43180" indent="34925">
              <a:lnSpc>
                <a:spcPct val="118300"/>
              </a:lnSpc>
              <a:spcBef>
                <a:spcPts val="85"/>
              </a:spcBef>
            </a:pPr>
            <a:r>
              <a:rPr dirty="0" sz="1200" spc="-65" i="1">
                <a:latin typeface="Times New Roman"/>
                <a:cs typeface="Times New Roman"/>
              </a:rPr>
              <a:t>A</a:t>
            </a:r>
            <a:r>
              <a:rPr dirty="0" baseline="-23809" sz="1050" spc="-97">
                <a:latin typeface="Times New Roman"/>
                <a:cs typeface="Times New Roman"/>
              </a:rPr>
              <a:t>1</a:t>
            </a:r>
            <a:r>
              <a:rPr dirty="0" baseline="-23809" sz="1050" spc="-8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se extiende </a:t>
            </a:r>
            <a:r>
              <a:rPr dirty="0" sz="1200">
                <a:latin typeface="Tahoma"/>
                <a:cs typeface="Tahoma"/>
              </a:rPr>
              <a:t>a un </a:t>
            </a:r>
            <a:r>
              <a:rPr dirty="0" sz="1200" spc="-5">
                <a:latin typeface="Tahoma"/>
                <a:cs typeface="Tahoma"/>
              </a:rPr>
              <a:t>sistema trifásico </a:t>
            </a:r>
            <a:r>
              <a:rPr dirty="0" sz="1200">
                <a:latin typeface="Tahoma"/>
                <a:cs typeface="Tahoma"/>
              </a:rPr>
              <a:t>simétrico </a:t>
            </a:r>
            <a:r>
              <a:rPr dirty="0" sz="1200" spc="-5">
                <a:latin typeface="Tahoma"/>
                <a:cs typeface="Tahoma"/>
              </a:rPr>
              <a:t>(con secuencia de fase relativa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R, S, T),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A</a:t>
            </a:r>
            <a:r>
              <a:rPr dirty="0" baseline="-23809" sz="1050" spc="-30">
                <a:latin typeface="Times New Roman"/>
                <a:cs typeface="Times New Roman"/>
              </a:rPr>
              <a:t>2</a:t>
            </a:r>
            <a:r>
              <a:rPr dirty="0" baseline="-23809" sz="1050" spc="-2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a un sistema </a:t>
            </a:r>
            <a:r>
              <a:rPr dirty="0" sz="1200" spc="-5">
                <a:latin typeface="Tahoma"/>
                <a:cs typeface="Tahoma"/>
              </a:rPr>
              <a:t>de secuencia de fase negativa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simétrica,</a:t>
            </a:r>
            <a:r>
              <a:rPr dirty="0" sz="1200" spc="4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4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4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695">
                <a:latin typeface="Tahoma"/>
                <a:cs typeface="Tahoma"/>
              </a:rPr>
              <a:t> </a:t>
            </a:r>
            <a:r>
              <a:rPr dirty="0" sz="1200" spc="-30" i="1">
                <a:latin typeface="Times New Roman"/>
                <a:cs typeface="Times New Roman"/>
              </a:rPr>
              <a:t>A</a:t>
            </a:r>
            <a:r>
              <a:rPr dirty="0" baseline="-23809" sz="1050" spc="-44">
                <a:latin typeface="Times New Roman"/>
                <a:cs typeface="Times New Roman"/>
              </a:rPr>
              <a:t>0</a:t>
            </a:r>
            <a:r>
              <a:rPr dirty="0" baseline="-23809" sz="105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4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4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4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4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fase,</a:t>
            </a:r>
            <a:r>
              <a:rPr dirty="0" sz="1200" spc="4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</a:t>
            </a:r>
            <a:r>
              <a:rPr dirty="0" sz="1200" spc="41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se</a:t>
            </a:r>
            <a:r>
              <a:rPr dirty="0" sz="1200" spc="40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4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realizar</a:t>
            </a:r>
            <a:r>
              <a:rPr dirty="0" sz="1200" spc="4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endParaRPr sz="1200">
              <a:latin typeface="Tahoma"/>
              <a:cs typeface="Tahoma"/>
            </a:endParaRPr>
          </a:p>
          <a:p>
            <a:pPr algn="just" marL="50800" marR="44450">
              <a:lnSpc>
                <a:spcPct val="100800"/>
              </a:lnSpc>
              <a:spcBef>
                <a:spcPts val="330"/>
              </a:spcBef>
            </a:pPr>
            <a:r>
              <a:rPr dirty="0" sz="1200" spc="-5">
                <a:latin typeface="Tahoma"/>
                <a:cs typeface="Tahoma"/>
              </a:rPr>
              <a:t>combinación de esas tres componentes para representar cualquier sistema trifásico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asimétrico.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relaciones </a:t>
            </a:r>
            <a:r>
              <a:rPr dirty="0" sz="1200" spc="-5">
                <a:latin typeface="Tahoma"/>
                <a:cs typeface="Tahoma"/>
              </a:rPr>
              <a:t>correspondientes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son: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5745" y="4592121"/>
            <a:ext cx="2263795" cy="60578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964684" y="5121655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3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1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2410" y="5588094"/>
            <a:ext cx="3690059" cy="169760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9883" y="7383271"/>
            <a:ext cx="6042660" cy="1757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 3.1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sistema trifásico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asimétrico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operador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-0.5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+j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0.87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significa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rotación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fasorial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120º.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operador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a²=-</a:t>
            </a: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15"/>
              </a:spcBef>
            </a:pPr>
            <a:r>
              <a:rPr dirty="0" sz="1200" spc="-5">
                <a:latin typeface="Tahoma"/>
                <a:cs typeface="Tahoma"/>
              </a:rPr>
              <a:t>0.5</a:t>
            </a:r>
            <a:r>
              <a:rPr dirty="0" sz="1200">
                <a:latin typeface="Tahoma"/>
                <a:cs typeface="Tahoma"/>
              </a:rPr>
              <a:t> – j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0.87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significa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rotación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fasorial 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240º.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Dependiendo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posición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simétricas,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fasores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-15" i="1">
                <a:latin typeface="Times New Roman"/>
                <a:cs typeface="Times New Roman"/>
              </a:rPr>
              <a:t>A</a:t>
            </a:r>
            <a:r>
              <a:rPr dirty="0" baseline="-23809" sz="1050" spc="-22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endParaRPr sz="1200">
              <a:latin typeface="Tahoma"/>
              <a:cs typeface="Tahoma"/>
            </a:endParaRPr>
          </a:p>
          <a:p>
            <a:pPr marL="50800" indent="34925">
              <a:lnSpc>
                <a:spcPct val="100000"/>
              </a:lnSpc>
              <a:spcBef>
                <a:spcPts val="260"/>
              </a:spcBef>
            </a:pPr>
            <a:r>
              <a:rPr dirty="0" sz="1200" spc="-20" i="1">
                <a:latin typeface="Times New Roman"/>
                <a:cs typeface="Times New Roman"/>
              </a:rPr>
              <a:t>A</a:t>
            </a:r>
            <a:r>
              <a:rPr dirty="0" baseline="-23809" sz="1050" spc="-30" i="1">
                <a:latin typeface="Times New Roman"/>
                <a:cs typeface="Times New Roman"/>
              </a:rPr>
              <a:t>s</a:t>
            </a:r>
            <a:r>
              <a:rPr dirty="0" baseline="-23809" sz="1050" spc="104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 spc="-45" i="1">
                <a:latin typeface="Times New Roman"/>
                <a:cs typeface="Times New Roman"/>
              </a:rPr>
              <a:t>A</a:t>
            </a:r>
            <a:r>
              <a:rPr dirty="0" baseline="-23809" sz="1050" spc="-67" i="1">
                <a:latin typeface="Times New Roman"/>
                <a:cs typeface="Times New Roman"/>
              </a:rPr>
              <a:t>T</a:t>
            </a:r>
            <a:r>
              <a:rPr dirty="0" baseline="-23809" sz="1050" spc="15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pueden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tener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cualquier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fase.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mostradas</a:t>
            </a:r>
            <a:endParaRPr sz="1200">
              <a:latin typeface="Tahoma"/>
              <a:cs typeface="Tahoma"/>
            </a:endParaRPr>
          </a:p>
          <a:p>
            <a:pPr marL="50800" marR="43180">
              <a:lnSpc>
                <a:spcPct val="100800"/>
              </a:lnSpc>
              <a:spcBef>
                <a:spcPts val="330"/>
              </a:spcBef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3.1,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ejemplo,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sumadas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geométricamente,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producen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asimétrico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3.2.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31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8516" y="768580"/>
            <a:ext cx="2011395" cy="95157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6627" y="1733803"/>
            <a:ext cx="5965190" cy="760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762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 3.2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Combinación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 formar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asimétrico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marL="12700" marR="5080">
              <a:lnSpc>
                <a:spcPct val="100800"/>
              </a:lnSpc>
              <a:tabLst>
                <a:tab pos="1114425" algn="l"/>
                <a:tab pos="1574165" algn="l"/>
                <a:tab pos="1874520" algn="l"/>
                <a:tab pos="2514600" algn="l"/>
                <a:tab pos="3168015" algn="l"/>
                <a:tab pos="4027804" algn="l"/>
                <a:tab pos="4306570" algn="l"/>
                <a:tab pos="4907280" algn="l"/>
                <a:tab pos="5769610" algn="l"/>
              </a:tabLst>
            </a:pPr>
            <a:r>
              <a:rPr dirty="0" sz="1200" spc="-1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nv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m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,	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>
                <a:latin typeface="Tahoma"/>
                <a:cs typeface="Tahoma"/>
              </a:rPr>
              <a:t>o	un	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ma	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f</a:t>
            </a:r>
            <a:r>
              <a:rPr dirty="0" sz="1200" spc="-15">
                <a:latin typeface="Tahoma"/>
                <a:cs typeface="Tahoma"/>
              </a:rPr>
              <a:t>á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o	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im</a:t>
            </a:r>
            <a:r>
              <a:rPr dirty="0" sz="1200" spc="-5">
                <a:latin typeface="Tahoma"/>
                <a:cs typeface="Tahoma"/>
              </a:rPr>
              <a:t>é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,	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spc="-5">
                <a:latin typeface="Tahoma"/>
                <a:cs typeface="Tahoma"/>
              </a:rPr>
              <a:t>p</a:t>
            </a:r>
            <a:r>
              <a:rPr dirty="0" sz="1200" spc="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b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min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	l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s 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constituyentes.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aplican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relaciones: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96562" y="2779159"/>
            <a:ext cx="1618287" cy="65864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400803" y="3382771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3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2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6627" y="3753103"/>
            <a:ext cx="207581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individuales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27055" y="3791823"/>
            <a:ext cx="6597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baseline="13888" sz="1800" spc="-187" i="1">
                <a:latin typeface="Times New Roman"/>
                <a:cs typeface="Times New Roman"/>
              </a:rPr>
              <a:t>A</a:t>
            </a:r>
            <a:r>
              <a:rPr dirty="0" sz="700" spc="10">
                <a:latin typeface="Times New Roman"/>
                <a:cs typeface="Times New Roman"/>
              </a:rPr>
              <a:t>1</a:t>
            </a:r>
            <a:r>
              <a:rPr dirty="0" sz="700" spc="-5" i="1">
                <a:latin typeface="Times New Roman"/>
                <a:cs typeface="Times New Roman"/>
              </a:rPr>
              <a:t>R</a:t>
            </a:r>
            <a:r>
              <a:rPr dirty="0" sz="700" spc="35" i="1">
                <a:latin typeface="Times New Roman"/>
                <a:cs typeface="Times New Roman"/>
              </a:rPr>
              <a:t> </a:t>
            </a:r>
            <a:r>
              <a:rPr dirty="0" baseline="13888" sz="1800">
                <a:latin typeface="Tahoma"/>
                <a:cs typeface="Tahoma"/>
              </a:rPr>
              <a:t>, </a:t>
            </a:r>
            <a:r>
              <a:rPr dirty="0" baseline="13888" sz="1800" spc="172">
                <a:latin typeface="Tahoma"/>
                <a:cs typeface="Tahoma"/>
              </a:rPr>
              <a:t> </a:t>
            </a:r>
            <a:r>
              <a:rPr dirty="0" baseline="13888" sz="1800" spc="-60" i="1">
                <a:latin typeface="Times New Roman"/>
                <a:cs typeface="Times New Roman"/>
              </a:rPr>
              <a:t>A</a:t>
            </a:r>
            <a:r>
              <a:rPr dirty="0" sz="700">
                <a:latin typeface="Times New Roman"/>
                <a:cs typeface="Times New Roman"/>
              </a:rPr>
              <a:t>2</a:t>
            </a:r>
            <a:r>
              <a:rPr dirty="0" sz="700" spc="-110">
                <a:latin typeface="Times New Roman"/>
                <a:cs typeface="Times New Roman"/>
              </a:rPr>
              <a:t> </a:t>
            </a:r>
            <a:r>
              <a:rPr dirty="0" sz="700" i="1">
                <a:latin typeface="Times New Roman"/>
                <a:cs typeface="Times New Roman"/>
              </a:rPr>
              <a:t>R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93008" y="3753611"/>
            <a:ext cx="32042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y</a:t>
            </a:r>
            <a:r>
              <a:rPr dirty="0" sz="1200" spc="480">
                <a:latin typeface="Tahoma"/>
                <a:cs typeface="Tahoma"/>
              </a:rPr>
              <a:t> </a:t>
            </a:r>
            <a:r>
              <a:rPr dirty="0" sz="1200" spc="-30" i="1">
                <a:latin typeface="Times New Roman"/>
                <a:cs typeface="Times New Roman"/>
              </a:rPr>
              <a:t>A</a:t>
            </a:r>
            <a:r>
              <a:rPr dirty="0" baseline="-23809" sz="1050" spc="-44">
                <a:latin typeface="Times New Roman"/>
                <a:cs typeface="Times New Roman"/>
              </a:rPr>
              <a:t>0</a:t>
            </a:r>
            <a:r>
              <a:rPr dirty="0" baseline="-23809" sz="1050" spc="195">
                <a:latin typeface="Times New Roman"/>
                <a:cs typeface="Times New Roman"/>
              </a:rPr>
              <a:t> </a:t>
            </a:r>
            <a:r>
              <a:rPr dirty="0" baseline="-23809" sz="1050" spc="20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resultan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suma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geométrica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5827" y="3937026"/>
            <a:ext cx="6066155" cy="92773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62865" marR="54610">
              <a:lnSpc>
                <a:spcPct val="122800"/>
              </a:lnSpc>
              <a:spcBef>
                <a:spcPts val="130"/>
              </a:spcBef>
            </a:pPr>
            <a:r>
              <a:rPr dirty="0" sz="1200" spc="-5">
                <a:latin typeface="Tahoma"/>
                <a:cs typeface="Tahoma"/>
              </a:rPr>
              <a:t>fasores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15" i="1">
                <a:latin typeface="Times New Roman"/>
                <a:cs typeface="Times New Roman"/>
              </a:rPr>
              <a:t>A</a:t>
            </a:r>
            <a:r>
              <a:rPr dirty="0" baseline="-23809" sz="1050" spc="-22" i="1">
                <a:latin typeface="Times New Roman"/>
                <a:cs typeface="Times New Roman"/>
              </a:rPr>
              <a:t>R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A</a:t>
            </a:r>
            <a:r>
              <a:rPr dirty="0" baseline="-23809" sz="1050" spc="-30" i="1">
                <a:latin typeface="Times New Roman"/>
                <a:cs typeface="Times New Roman"/>
              </a:rPr>
              <a:t>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45" i="1">
                <a:latin typeface="Times New Roman"/>
                <a:cs typeface="Times New Roman"/>
              </a:rPr>
              <a:t>A</a:t>
            </a:r>
            <a:r>
              <a:rPr dirty="0" baseline="-23809" sz="1050" spc="-67" i="1">
                <a:latin typeface="Times New Roman"/>
                <a:cs typeface="Times New Roman"/>
              </a:rPr>
              <a:t>T</a:t>
            </a:r>
            <a:r>
              <a:rPr dirty="0" baseline="-23809" sz="1050" spc="12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3.3).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15" i="1">
                <a:latin typeface="Times New Roman"/>
                <a:cs typeface="Times New Roman"/>
              </a:rPr>
              <a:t>A</a:t>
            </a:r>
            <a:r>
              <a:rPr dirty="0" baseline="-23809" sz="1050" spc="-22" i="1">
                <a:latin typeface="Times New Roman"/>
                <a:cs typeface="Times New Roman"/>
              </a:rPr>
              <a:t>R</a:t>
            </a:r>
            <a:r>
              <a:rPr dirty="0" baseline="-23809" sz="1050" spc="217" i="1">
                <a:latin typeface="Times New Roman"/>
                <a:cs typeface="Times New Roman"/>
              </a:rPr>
              <a:t> </a:t>
            </a:r>
            <a:r>
              <a:rPr dirty="0" baseline="-23809" sz="1050" spc="22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eje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referencia,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mientras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A</a:t>
            </a:r>
            <a:r>
              <a:rPr dirty="0" baseline="-23809" sz="1050" spc="-30" i="1">
                <a:latin typeface="Times New Roman"/>
                <a:cs typeface="Times New Roman"/>
              </a:rPr>
              <a:t>s</a:t>
            </a:r>
            <a:r>
              <a:rPr dirty="0" baseline="-23809" sz="1050" spc="202" i="1">
                <a:latin typeface="Times New Roman"/>
                <a:cs typeface="Times New Roman"/>
              </a:rPr>
              <a:t> </a:t>
            </a:r>
            <a:r>
              <a:rPr dirty="0" baseline="-23809" sz="1050" spc="209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45" i="1">
                <a:latin typeface="Times New Roman"/>
                <a:cs typeface="Times New Roman"/>
              </a:rPr>
              <a:t>A</a:t>
            </a:r>
            <a:r>
              <a:rPr dirty="0" baseline="-23809" sz="1050" spc="-67" i="1">
                <a:latin typeface="Times New Roman"/>
                <a:cs typeface="Times New Roman"/>
              </a:rPr>
              <a:t>T</a:t>
            </a:r>
            <a:r>
              <a:rPr dirty="0" baseline="-23809" sz="1050" spc="-6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están agregadas al </a:t>
            </a:r>
            <a:r>
              <a:rPr dirty="0" sz="1200">
                <a:latin typeface="Tahoma"/>
                <a:cs typeface="Tahoma"/>
              </a:rPr>
              <a:t>comienzo y </a:t>
            </a:r>
            <a:r>
              <a:rPr dirty="0" sz="1200" spc="-5">
                <a:latin typeface="Tahoma"/>
                <a:cs typeface="Tahoma"/>
              </a:rPr>
              <a:t>al final del fasor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" i="1">
                <a:latin typeface="Times New Roman"/>
                <a:cs typeface="Times New Roman"/>
              </a:rPr>
              <a:t>A</a:t>
            </a:r>
            <a:r>
              <a:rPr dirty="0" baseline="-23809" sz="1050" spc="-22" i="1">
                <a:latin typeface="Times New Roman"/>
                <a:cs typeface="Times New Roman"/>
              </a:rPr>
              <a:t>R </a:t>
            </a:r>
            <a:r>
              <a:rPr dirty="0" sz="1200">
                <a:latin typeface="Tahoma"/>
                <a:cs typeface="Tahoma"/>
              </a:rPr>
              <a:t>. La </a:t>
            </a:r>
            <a:r>
              <a:rPr dirty="0" sz="1200" spc="-5">
                <a:latin typeface="Tahoma"/>
                <a:cs typeface="Tahoma"/>
              </a:rPr>
              <a:t>resultante en el diagrama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fasorial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primero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dirección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3</a:t>
            </a:r>
            <a:r>
              <a:rPr dirty="0" sz="1200" spc="-85">
                <a:latin typeface="Tahoma"/>
                <a:cs typeface="Tahoma"/>
              </a:rPr>
              <a:t> </a:t>
            </a:r>
            <a:r>
              <a:rPr dirty="0" sz="1200" spc="-30" i="1">
                <a:latin typeface="Times New Roman"/>
                <a:cs typeface="Times New Roman"/>
              </a:rPr>
              <a:t>A</a:t>
            </a:r>
            <a:r>
              <a:rPr dirty="0" baseline="-23809" sz="1050" spc="-44">
                <a:latin typeface="Times New Roman"/>
                <a:cs typeface="Times New Roman"/>
              </a:rPr>
              <a:t>0</a:t>
            </a:r>
            <a:r>
              <a:rPr dirty="0" baseline="-23809" sz="105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fasores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están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eje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referencia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A</a:t>
            </a:r>
            <a:r>
              <a:rPr dirty="0" baseline="-23809" sz="1050" spc="-30" i="1">
                <a:latin typeface="Times New Roman"/>
                <a:cs typeface="Times New Roman"/>
              </a:rPr>
              <a:t>s</a:t>
            </a:r>
            <a:r>
              <a:rPr dirty="0" baseline="-23809" sz="1050" spc="104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 spc="-45" i="1">
                <a:latin typeface="Times New Roman"/>
                <a:cs typeface="Times New Roman"/>
              </a:rPr>
              <a:t>A</a:t>
            </a:r>
            <a:r>
              <a:rPr dirty="0" baseline="-23809" sz="1050" spc="-67" i="1">
                <a:latin typeface="Times New Roman"/>
                <a:cs typeface="Times New Roman"/>
              </a:rPr>
              <a:t>T</a:t>
            </a:r>
            <a:r>
              <a:rPr dirty="0" baseline="-23809" sz="1050" spc="-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rotan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120º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(a)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240º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(a²),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acuerdo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19587" y="4922758"/>
            <a:ext cx="37465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3888" sz="1800">
                <a:latin typeface="Tahoma"/>
                <a:cs typeface="Tahoma"/>
              </a:rPr>
              <a:t>3</a:t>
            </a:r>
            <a:r>
              <a:rPr dirty="0" baseline="13888" sz="1800" spc="-135">
                <a:latin typeface="Tahoma"/>
                <a:cs typeface="Tahoma"/>
              </a:rPr>
              <a:t> </a:t>
            </a:r>
            <a:r>
              <a:rPr dirty="0" baseline="13888" sz="1800" spc="-187" i="1">
                <a:latin typeface="Times New Roman"/>
                <a:cs typeface="Times New Roman"/>
              </a:rPr>
              <a:t>A</a:t>
            </a:r>
            <a:r>
              <a:rPr dirty="0" sz="700" spc="10">
                <a:latin typeface="Times New Roman"/>
                <a:cs typeface="Times New Roman"/>
              </a:rPr>
              <a:t>1</a:t>
            </a:r>
            <a:r>
              <a:rPr dirty="0" sz="700" spc="-5" i="1">
                <a:latin typeface="Times New Roman"/>
                <a:cs typeface="Times New Roman"/>
              </a:rPr>
              <a:t>R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1227" y="4853622"/>
            <a:ext cx="6029325" cy="454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43180">
              <a:lnSpc>
                <a:spcPct val="116900"/>
              </a:lnSpc>
              <a:spcBef>
                <a:spcPts val="100"/>
              </a:spcBef>
              <a:tabLst>
                <a:tab pos="5266690" algn="l"/>
              </a:tabLst>
            </a:pP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x</a:t>
            </a:r>
            <a:r>
              <a:rPr dirty="0" sz="1200" spc="-5">
                <a:latin typeface="Tahoma"/>
                <a:cs typeface="Tahoma"/>
              </a:rPr>
              <a:t>p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esi</a:t>
            </a:r>
            <a:r>
              <a:rPr dirty="0" sz="1200" spc="-5">
                <a:latin typeface="Tahoma"/>
                <a:cs typeface="Tahoma"/>
              </a:rPr>
              <a:t>ó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3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-5">
                <a:latin typeface="Tahoma"/>
                <a:cs typeface="Tahoma"/>
              </a:rPr>
              <a:t>)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esu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p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esen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m</a:t>
            </a:r>
            <a:r>
              <a:rPr dirty="0" sz="1200" spc="-5">
                <a:latin typeface="Tahoma"/>
                <a:cs typeface="Tahoma"/>
              </a:rPr>
              <a:t>po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	y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3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spc="-40" i="1">
                <a:latin typeface="Times New Roman"/>
                <a:cs typeface="Times New Roman"/>
              </a:rPr>
              <a:t>A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 spc="-165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R</a:t>
            </a:r>
            <a:r>
              <a:rPr dirty="0" baseline="-23809" sz="1050" i="1">
                <a:latin typeface="Times New Roman"/>
                <a:cs typeface="Times New Roman"/>
              </a:rPr>
              <a:t>   </a:t>
            </a:r>
            <a:r>
              <a:rPr dirty="0" baseline="-23809" sz="1050" spc="-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n  </a:t>
            </a:r>
            <a:r>
              <a:rPr dirty="0" sz="1200" spc="-5">
                <a:latin typeface="Tahoma"/>
                <a:cs typeface="Tahoma"/>
              </a:rPr>
              <a:t>magnitud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dirección.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17370" y="5463349"/>
            <a:ext cx="2397986" cy="156094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668527" y="7162291"/>
            <a:ext cx="6042025" cy="1388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3.3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gráfica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535">
                <a:latin typeface="Tahoma"/>
                <a:cs typeface="Tahoma"/>
              </a:rPr>
              <a:t> </a:t>
            </a:r>
            <a:r>
              <a:rPr dirty="0" sz="1200" spc="-30" i="1">
                <a:latin typeface="Times New Roman"/>
                <a:cs typeface="Times New Roman"/>
              </a:rPr>
              <a:t>A</a:t>
            </a:r>
            <a:r>
              <a:rPr dirty="0" baseline="-23809" sz="1050" spc="-44">
                <a:latin typeface="Times New Roman"/>
                <a:cs typeface="Times New Roman"/>
              </a:rPr>
              <a:t>0</a:t>
            </a:r>
            <a:r>
              <a:rPr dirty="0" baseline="-23809" sz="1050" spc="330">
                <a:latin typeface="Times New Roman"/>
                <a:cs typeface="Times New Roman"/>
              </a:rPr>
              <a:t> </a:t>
            </a:r>
            <a:r>
              <a:rPr dirty="0" baseline="-23809" sz="1050" spc="3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solo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presente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cuando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suma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fasores</a:t>
            </a:r>
            <a:r>
              <a:rPr dirty="0" sz="1200" spc="520">
                <a:latin typeface="Tahoma"/>
                <a:cs typeface="Tahoma"/>
              </a:rPr>
              <a:t> </a:t>
            </a:r>
            <a:r>
              <a:rPr dirty="0" sz="1200" spc="-15" i="1">
                <a:latin typeface="Times New Roman"/>
                <a:cs typeface="Times New Roman"/>
              </a:rPr>
              <a:t>A</a:t>
            </a:r>
            <a:r>
              <a:rPr dirty="0" baseline="-23809" sz="1050" spc="-22" i="1">
                <a:latin typeface="Times New Roman"/>
                <a:cs typeface="Times New Roman"/>
              </a:rPr>
              <a:t>R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505">
                <a:latin typeface="Tahoma"/>
                <a:cs typeface="Tahoma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A</a:t>
            </a:r>
            <a:r>
              <a:rPr dirty="0" baseline="-23809" sz="1050" spc="-30" i="1">
                <a:latin typeface="Times New Roman"/>
                <a:cs typeface="Times New Roman"/>
              </a:rPr>
              <a:t>s</a:t>
            </a:r>
            <a:r>
              <a:rPr dirty="0" baseline="-23809" sz="1050" spc="104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endParaRPr sz="1200">
              <a:latin typeface="Tahoma"/>
              <a:cs typeface="Tahoma"/>
            </a:endParaRPr>
          </a:p>
          <a:p>
            <a:pPr marL="50800" marR="43180" indent="35560">
              <a:lnSpc>
                <a:spcPct val="116799"/>
              </a:lnSpc>
              <a:spcBef>
                <a:spcPts val="114"/>
              </a:spcBef>
            </a:pPr>
            <a:r>
              <a:rPr dirty="0" sz="1200" spc="-45" i="1">
                <a:latin typeface="Times New Roman"/>
                <a:cs typeface="Times New Roman"/>
              </a:rPr>
              <a:t>A</a:t>
            </a:r>
            <a:r>
              <a:rPr dirty="0" baseline="-23809" sz="1050" spc="-67" i="1">
                <a:latin typeface="Times New Roman"/>
                <a:cs typeface="Times New Roman"/>
              </a:rPr>
              <a:t>T</a:t>
            </a:r>
            <a:r>
              <a:rPr dirty="0" baseline="-23809" sz="1050" spc="-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conforman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triángulo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cerrado.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significa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tanto,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conductores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están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simétricamente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cargados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respecto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endParaRPr sz="1200">
              <a:latin typeface="Tahoma"/>
              <a:cs typeface="Tahoma"/>
            </a:endParaRPr>
          </a:p>
          <a:p>
            <a:pPr marL="50800" marR="43180">
              <a:lnSpc>
                <a:spcPct val="100000"/>
              </a:lnSpc>
              <a:spcBef>
                <a:spcPts val="15"/>
              </a:spcBef>
            </a:pP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(por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ejemplo,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conductor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centro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tierra).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32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49333" y="8751173"/>
            <a:ext cx="2724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3888" sz="1800" spc="-60" i="1">
                <a:latin typeface="Times New Roman"/>
                <a:cs typeface="Times New Roman"/>
              </a:rPr>
              <a:t>A</a:t>
            </a:r>
            <a:r>
              <a:rPr dirty="0" sz="700">
                <a:latin typeface="Times New Roman"/>
                <a:cs typeface="Times New Roman"/>
              </a:rPr>
              <a:t>2</a:t>
            </a:r>
            <a:r>
              <a:rPr dirty="0" sz="700" spc="-110">
                <a:latin typeface="Times New Roman"/>
                <a:cs typeface="Times New Roman"/>
              </a:rPr>
              <a:t> </a:t>
            </a:r>
            <a:r>
              <a:rPr dirty="0" sz="700" i="1">
                <a:latin typeface="Times New Roman"/>
                <a:cs typeface="Times New Roman"/>
              </a:rPr>
              <a:t>R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1227" y="8712961"/>
            <a:ext cx="602869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497965" algn="l"/>
              </a:tabLst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	aparece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normalmente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cuando</a:t>
            </a:r>
            <a:r>
              <a:rPr dirty="0" sz="1200" spc="490">
                <a:latin typeface="Tahoma"/>
                <a:cs typeface="Tahoma"/>
              </a:rPr>
              <a:t> </a:t>
            </a:r>
            <a:r>
              <a:rPr dirty="0" sz="1200" spc="-15" i="1">
                <a:latin typeface="Times New Roman"/>
                <a:cs typeface="Times New Roman"/>
              </a:rPr>
              <a:t>A</a:t>
            </a:r>
            <a:r>
              <a:rPr dirty="0" baseline="-23809" sz="1050" spc="-22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505">
                <a:latin typeface="Tahoma"/>
                <a:cs typeface="Tahoma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A</a:t>
            </a:r>
            <a:r>
              <a:rPr dirty="0" baseline="-23809" sz="1050" spc="-30" i="1">
                <a:latin typeface="Times New Roman"/>
                <a:cs typeface="Times New Roman"/>
              </a:rPr>
              <a:t>s</a:t>
            </a:r>
            <a:r>
              <a:rPr dirty="0" baseline="-23809" sz="1050" spc="9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495">
                <a:latin typeface="Tahoma"/>
                <a:cs typeface="Tahoma"/>
              </a:rPr>
              <a:t> </a:t>
            </a:r>
            <a:r>
              <a:rPr dirty="0" sz="1200" spc="-45" i="1">
                <a:latin typeface="Times New Roman"/>
                <a:cs typeface="Times New Roman"/>
              </a:rPr>
              <a:t>A</a:t>
            </a:r>
            <a:r>
              <a:rPr dirty="0" baseline="-23809" sz="1050" spc="-67" i="1">
                <a:latin typeface="Times New Roman"/>
                <a:cs typeface="Times New Roman"/>
              </a:rPr>
              <a:t>T</a:t>
            </a:r>
            <a:r>
              <a:rPr dirty="0" baseline="-23809" sz="1050" spc="165" i="1">
                <a:latin typeface="Times New Roman"/>
                <a:cs typeface="Times New Roman"/>
              </a:rPr>
              <a:t>  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misma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1227" y="8939276"/>
            <a:ext cx="6017260" cy="621665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38100" marR="32384">
              <a:lnSpc>
                <a:spcPct val="102200"/>
              </a:lnSpc>
              <a:spcBef>
                <a:spcPts val="65"/>
              </a:spcBef>
            </a:pPr>
            <a:r>
              <a:rPr dirty="0" sz="1200" spc="-5">
                <a:latin typeface="Tahoma"/>
                <a:cs typeface="Tahoma"/>
              </a:rPr>
              <a:t>magnitud.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fasores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forman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triángulo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equilátero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siguen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sentido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rotación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antihoraria,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440">
                <a:latin typeface="Tahoma"/>
                <a:cs typeface="Tahoma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A</a:t>
            </a:r>
            <a:r>
              <a:rPr dirty="0" baseline="-23809" sz="1050" spc="-30">
                <a:latin typeface="Times New Roman"/>
                <a:cs typeface="Times New Roman"/>
              </a:rPr>
              <a:t>2</a:t>
            </a:r>
            <a:r>
              <a:rPr dirty="0" baseline="-23809" sz="1050" spc="262">
                <a:latin typeface="Times New Roman"/>
                <a:cs typeface="Times New Roman"/>
              </a:rPr>
              <a:t> </a:t>
            </a:r>
            <a:r>
              <a:rPr dirty="0" baseline="-23809" sz="105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440">
                <a:latin typeface="Tahoma"/>
                <a:cs typeface="Tahoma"/>
              </a:rPr>
              <a:t> </a:t>
            </a:r>
            <a:r>
              <a:rPr dirty="0" sz="1200" spc="-30" i="1">
                <a:latin typeface="Times New Roman"/>
                <a:cs typeface="Times New Roman"/>
              </a:rPr>
              <a:t>A</a:t>
            </a:r>
            <a:r>
              <a:rPr dirty="0" baseline="-23809" sz="1050" spc="-44">
                <a:latin typeface="Times New Roman"/>
                <a:cs typeface="Times New Roman"/>
              </a:rPr>
              <a:t>0</a:t>
            </a:r>
            <a:r>
              <a:rPr dirty="0" baseline="-23809" sz="1050" spc="277">
                <a:latin typeface="Times New Roman"/>
                <a:cs typeface="Times New Roman"/>
              </a:rPr>
              <a:t> </a:t>
            </a:r>
            <a:r>
              <a:rPr dirty="0" baseline="-23809" sz="1050" spc="27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igual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cero.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endParaRPr sz="12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340"/>
              </a:spcBef>
            </a:pPr>
            <a:r>
              <a:rPr dirty="0" sz="1200" spc="-5">
                <a:latin typeface="Tahoma"/>
                <a:cs typeface="Tahoma"/>
              </a:rPr>
              <a:t>este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solamente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se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2583" y="674302"/>
            <a:ext cx="6014720" cy="458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182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resultante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3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 spc="-40" i="1">
                <a:latin typeface="Times New Roman"/>
                <a:cs typeface="Times New Roman"/>
              </a:rPr>
              <a:t>A</a:t>
            </a:r>
            <a:r>
              <a:rPr dirty="0" baseline="-23809" sz="1050" spc="-60">
                <a:latin typeface="Times New Roman"/>
                <a:cs typeface="Times New Roman"/>
              </a:rPr>
              <a:t>1</a:t>
            </a:r>
            <a:r>
              <a:rPr dirty="0" baseline="-23809" sz="1050" spc="-60" i="1">
                <a:latin typeface="Times New Roman"/>
                <a:cs typeface="Times New Roman"/>
              </a:rPr>
              <a:t>R</a:t>
            </a:r>
            <a:r>
              <a:rPr dirty="0" baseline="-23809" sz="1050" spc="6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3.4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veces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15" i="1">
                <a:latin typeface="Times New Roman"/>
                <a:cs typeface="Times New Roman"/>
              </a:rPr>
              <a:t>A</a:t>
            </a:r>
            <a:r>
              <a:rPr dirty="0" baseline="-23809" sz="1050" spc="-22" i="1">
                <a:latin typeface="Times New Roman"/>
                <a:cs typeface="Times New Roman"/>
              </a:rPr>
              <a:t>R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tal </a:t>
            </a:r>
            <a:r>
              <a:rPr dirty="0" sz="1200">
                <a:latin typeface="Tahoma"/>
                <a:cs typeface="Tahoma"/>
              </a:rPr>
              <a:t>forma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15" i="1">
                <a:latin typeface="Times New Roman"/>
                <a:cs typeface="Times New Roman"/>
              </a:rPr>
              <a:t>A</a:t>
            </a:r>
            <a:r>
              <a:rPr dirty="0" baseline="-23809" sz="1050" spc="-22" i="1">
                <a:latin typeface="Times New Roman"/>
                <a:cs typeface="Times New Roman"/>
              </a:rPr>
              <a:t>R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spc="-40" i="1">
                <a:latin typeface="Times New Roman"/>
                <a:cs typeface="Times New Roman"/>
              </a:rPr>
              <a:t>A</a:t>
            </a:r>
            <a:r>
              <a:rPr dirty="0" baseline="-23809" sz="1050" spc="-60">
                <a:latin typeface="Times New Roman"/>
                <a:cs typeface="Times New Roman"/>
              </a:rPr>
              <a:t>1</a:t>
            </a:r>
            <a:r>
              <a:rPr dirty="0" baseline="-23809" sz="1050" spc="-60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(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simétrica).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8246" y="1458929"/>
            <a:ext cx="2196556" cy="157708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7983" y="3068827"/>
            <a:ext cx="5966460" cy="1127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3.4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simétrica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Con el método descrito, es posible resolver cualquier sistema trifásico asimétrico en tres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 simétricas. Las operaciones de cálculo han sido realizadas solamente para </a:t>
            </a:r>
            <a:r>
              <a:rPr dirty="0" sz="1200">
                <a:latin typeface="Tahoma"/>
                <a:cs typeface="Tahoma"/>
              </a:rPr>
              <a:t> una </a:t>
            </a:r>
            <a:r>
              <a:rPr dirty="0" sz="1200" spc="-5">
                <a:latin typeface="Tahoma"/>
                <a:cs typeface="Tahoma"/>
              </a:rPr>
              <a:t>fase. Las siguientes ecuaciones representan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tensiones de un sistema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trifásico: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08750" y="4452951"/>
            <a:ext cx="4313283" cy="307665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37183" y="7657493"/>
            <a:ext cx="6063615" cy="17659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63500" marR="55880">
              <a:lnSpc>
                <a:spcPct val="123600"/>
              </a:lnSpc>
              <a:spcBef>
                <a:spcPts val="105"/>
              </a:spcBef>
            </a:pPr>
            <a:r>
              <a:rPr dirty="0" sz="1200" spc="-5">
                <a:latin typeface="Tahoma"/>
                <a:cs typeface="Tahoma"/>
              </a:rPr>
              <a:t>Las componentes de corriente </a:t>
            </a:r>
            <a:r>
              <a:rPr dirty="0" sz="1200" spc="20" i="1">
                <a:latin typeface="Times New Roman"/>
                <a:cs typeface="Times New Roman"/>
              </a:rPr>
              <a:t>I</a:t>
            </a:r>
            <a:r>
              <a:rPr dirty="0" baseline="-23809" sz="1050" spc="30">
                <a:latin typeface="Times New Roman"/>
                <a:cs typeface="Times New Roman"/>
              </a:rPr>
              <a:t>1 </a:t>
            </a:r>
            <a:r>
              <a:rPr dirty="0" sz="1200">
                <a:latin typeface="Tahoma"/>
                <a:cs typeface="Tahoma"/>
              </a:rPr>
              <a:t>, </a:t>
            </a:r>
            <a:r>
              <a:rPr dirty="0" sz="1200" spc="-5" i="1">
                <a:latin typeface="Times New Roman"/>
                <a:cs typeface="Times New Roman"/>
              </a:rPr>
              <a:t>I </a:t>
            </a:r>
            <a:r>
              <a:rPr dirty="0" baseline="-23809" sz="1050" spc="-7">
                <a:latin typeface="Times New Roman"/>
                <a:cs typeface="Times New Roman"/>
              </a:rPr>
              <a:t>2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 </a:t>
            </a:r>
            <a:r>
              <a:rPr dirty="0" sz="1200" i="1">
                <a:latin typeface="Times New Roman"/>
                <a:cs typeface="Times New Roman"/>
              </a:rPr>
              <a:t>I </a:t>
            </a:r>
            <a:r>
              <a:rPr dirty="0" baseline="-23809" sz="1050">
                <a:latin typeface="Times New Roman"/>
                <a:cs typeface="Times New Roman"/>
              </a:rPr>
              <a:t>0 </a:t>
            </a:r>
            <a:r>
              <a:rPr dirty="0" sz="1200">
                <a:latin typeface="Tahoma"/>
                <a:cs typeface="Tahoma"/>
              </a:rPr>
              <a:t>, y </a:t>
            </a:r>
            <a:r>
              <a:rPr dirty="0" sz="1200" spc="-5">
                <a:latin typeface="Tahoma"/>
                <a:cs typeface="Tahoma"/>
              </a:rPr>
              <a:t>de las tensiones </a:t>
            </a:r>
            <a:r>
              <a:rPr dirty="0" sz="1200" spc="30" i="1">
                <a:latin typeface="Times New Roman"/>
                <a:cs typeface="Times New Roman"/>
              </a:rPr>
              <a:t>U</a:t>
            </a:r>
            <a:r>
              <a:rPr dirty="0" baseline="-23809" sz="1050" spc="44">
                <a:latin typeface="Times New Roman"/>
                <a:cs typeface="Times New Roman"/>
              </a:rPr>
              <a:t>1 </a:t>
            </a:r>
            <a:r>
              <a:rPr dirty="0" sz="1200">
                <a:latin typeface="Tahoma"/>
                <a:cs typeface="Tahoma"/>
              </a:rPr>
              <a:t>, </a:t>
            </a:r>
            <a:r>
              <a:rPr dirty="0" sz="1200" spc="-5" i="1">
                <a:latin typeface="Times New Roman"/>
                <a:cs typeface="Times New Roman"/>
              </a:rPr>
              <a:t>U </a:t>
            </a:r>
            <a:r>
              <a:rPr dirty="0" baseline="-23809" sz="1050" spc="-7">
                <a:latin typeface="Times New Roman"/>
                <a:cs typeface="Times New Roman"/>
              </a:rPr>
              <a:t>2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 </a:t>
            </a:r>
            <a:r>
              <a:rPr dirty="0" sz="1200" spc="-5" i="1">
                <a:latin typeface="Times New Roman"/>
                <a:cs typeface="Times New Roman"/>
              </a:rPr>
              <a:t>U </a:t>
            </a:r>
            <a:r>
              <a:rPr dirty="0" baseline="-23809" sz="1050" spc="-7">
                <a:latin typeface="Times New Roman"/>
                <a:cs typeface="Times New Roman"/>
              </a:rPr>
              <a:t>0 </a:t>
            </a:r>
            <a:r>
              <a:rPr dirty="0" sz="1200" spc="-5">
                <a:latin typeface="Tahoma"/>
                <a:cs typeface="Tahoma"/>
              </a:rPr>
              <a:t>son en </a:t>
            </a:r>
            <a:r>
              <a:rPr dirty="0" sz="1200" spc="-10">
                <a:latin typeface="Tahoma"/>
                <a:cs typeface="Tahoma"/>
              </a:rPr>
              <a:t>todos </a:t>
            </a:r>
            <a:r>
              <a:rPr dirty="0" sz="1200" spc="-5">
                <a:latin typeface="Tahoma"/>
                <a:cs typeface="Tahoma"/>
              </a:rPr>
              <a:t> 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designados</a:t>
            </a:r>
            <a:r>
              <a:rPr dirty="0" sz="1200">
                <a:latin typeface="Tahoma"/>
                <a:cs typeface="Tahoma"/>
              </a:rPr>
              <a:t> con</a:t>
            </a:r>
            <a:r>
              <a:rPr dirty="0" sz="1200" spc="-5">
                <a:latin typeface="Tahoma"/>
                <a:cs typeface="Tahoma"/>
              </a:rPr>
              <a:t> respecto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>
                <a:latin typeface="Tahoma"/>
                <a:cs typeface="Tahoma"/>
              </a:rPr>
              <a:t> de </a:t>
            </a:r>
            <a:r>
              <a:rPr dirty="0" sz="1200" spc="-5">
                <a:latin typeface="Tahoma"/>
                <a:cs typeface="Tahoma"/>
              </a:rPr>
              <a:t>referencia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3.1.2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Impedancias</a:t>
            </a:r>
            <a:r>
              <a:rPr dirty="0" sz="1200" b="1">
                <a:latin typeface="Tahoma"/>
                <a:cs typeface="Tahoma"/>
              </a:rPr>
              <a:t> de </a:t>
            </a:r>
            <a:r>
              <a:rPr dirty="0" sz="1200" spc="-5" b="1">
                <a:latin typeface="Tahoma"/>
                <a:cs typeface="Tahoma"/>
              </a:rPr>
              <a:t>secuencia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positiva,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negativa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y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cero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63500" marR="52069">
              <a:lnSpc>
                <a:spcPct val="100600"/>
              </a:lnSpc>
              <a:spcBef>
                <a:spcPts val="5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3.5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los</a:t>
            </a:r>
            <a:r>
              <a:rPr dirty="0" sz="1200" spc="-5">
                <a:latin typeface="Tahoma"/>
                <a:cs typeface="Tahoma"/>
              </a:rPr>
              <a:t> tres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evaluación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 impedancias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correspondientes.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Se</a:t>
            </a:r>
            <a:r>
              <a:rPr dirty="0" sz="1200" spc="-5">
                <a:latin typeface="Tahoma"/>
                <a:cs typeface="Tahoma"/>
              </a:rPr>
              <a:t> postulan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 de secuencia positiva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negativa, </a:t>
            </a:r>
            <a:r>
              <a:rPr dirty="0" sz="1200">
                <a:latin typeface="Tahoma"/>
                <a:cs typeface="Tahoma"/>
              </a:rPr>
              <a:t>y una </a:t>
            </a:r>
            <a:r>
              <a:rPr dirty="0" sz="1200" spc="-5">
                <a:latin typeface="Tahoma"/>
                <a:cs typeface="Tahoma"/>
              </a:rPr>
              <a:t>tensión monofásica para el sistema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33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227" y="669134"/>
            <a:ext cx="6015990" cy="1012825"/>
          </a:xfrm>
          <a:prstGeom prst="rect">
            <a:avLst/>
          </a:prstGeom>
        </p:spPr>
        <p:txBody>
          <a:bodyPr wrap="square" lIns="0" tIns="29844" rIns="0" bIns="0" rtlCol="0" vert="horz">
            <a:spAutoFit/>
          </a:bodyPr>
          <a:lstStyle/>
          <a:p>
            <a:pPr algn="just" marL="38100" marR="30480">
              <a:lnSpc>
                <a:spcPct val="108100"/>
              </a:lnSpc>
              <a:spcBef>
                <a:spcPts val="234"/>
              </a:spcBef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50" spc="-30" i="1">
                <a:latin typeface="Tahoma"/>
                <a:cs typeface="Tahoma"/>
              </a:rPr>
              <a:t>impedancia de</a:t>
            </a:r>
            <a:r>
              <a:rPr dirty="0" sz="1250" spc="330" i="1">
                <a:latin typeface="Tahoma"/>
                <a:cs typeface="Tahoma"/>
              </a:rPr>
              <a:t> </a:t>
            </a:r>
            <a:r>
              <a:rPr dirty="0" sz="1250" spc="-25" i="1">
                <a:latin typeface="Tahoma"/>
                <a:cs typeface="Tahoma"/>
              </a:rPr>
              <a:t>secuencia positiva</a:t>
            </a:r>
            <a:r>
              <a:rPr dirty="0" sz="1250" spc="340" i="1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componente es el cociente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10">
                <a:latin typeface="Tahoma"/>
                <a:cs typeface="Tahoma"/>
              </a:rPr>
              <a:t>tensión </a:t>
            </a:r>
            <a:r>
              <a:rPr dirty="0" sz="1200" spc="-5">
                <a:latin typeface="Tahoma"/>
                <a:cs typeface="Tahoma"/>
              </a:rPr>
              <a:t> de fase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corriente de </a:t>
            </a:r>
            <a:r>
              <a:rPr dirty="0" sz="1200">
                <a:latin typeface="Tahoma"/>
                <a:cs typeface="Tahoma"/>
              </a:rPr>
              <a:t>línea </a:t>
            </a:r>
            <a:r>
              <a:rPr dirty="0" sz="1200" spc="-5">
                <a:latin typeface="Tahoma"/>
                <a:cs typeface="Tahoma"/>
              </a:rPr>
              <a:t>cuando el valor es suministrado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partir 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sistema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3.5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a).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endParaRPr sz="1200">
              <a:latin typeface="Tahoma"/>
              <a:cs typeface="Tahoma"/>
            </a:endParaRPr>
          </a:p>
          <a:p>
            <a:pPr algn="just" marL="38100" marR="31115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líneas, impedancia de cortocircuito de trafos e inductores,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impedancia efectiva del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el instante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1135" y="1964385"/>
            <a:ext cx="4183782" cy="136575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05027" y="3417823"/>
            <a:ext cx="6168390" cy="6540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 3.5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Tahoma"/>
              <a:cs typeface="Tahoma"/>
            </a:endParaRPr>
          </a:p>
          <a:p>
            <a:pPr algn="just" marL="114300" marR="106680">
              <a:lnSpc>
                <a:spcPct val="108200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50" spc="-30" i="1">
                <a:latin typeface="Tahoma"/>
                <a:cs typeface="Tahoma"/>
              </a:rPr>
              <a:t>impedancia de </a:t>
            </a:r>
            <a:r>
              <a:rPr dirty="0" sz="1250" spc="-25" i="1">
                <a:latin typeface="Tahoma"/>
                <a:cs typeface="Tahoma"/>
              </a:rPr>
              <a:t>secuencia </a:t>
            </a:r>
            <a:r>
              <a:rPr dirty="0" sz="1250" spc="-30" i="1">
                <a:latin typeface="Tahoma"/>
                <a:cs typeface="Tahoma"/>
              </a:rPr>
              <a:t>negativa </a:t>
            </a:r>
            <a:r>
              <a:rPr dirty="0" sz="1200" spc="-5" i="1">
                <a:latin typeface="Times New Roman"/>
                <a:cs typeface="Times New Roman"/>
              </a:rPr>
              <a:t>Z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 spc="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componente es el cociente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fase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corriente de </a:t>
            </a:r>
            <a:r>
              <a:rPr dirty="0" sz="1200">
                <a:latin typeface="Tahoma"/>
                <a:cs typeface="Tahoma"/>
              </a:rPr>
              <a:t>línea </a:t>
            </a:r>
            <a:r>
              <a:rPr dirty="0" sz="1200" spc="-5">
                <a:latin typeface="Tahoma"/>
                <a:cs typeface="Tahoma"/>
              </a:rPr>
              <a:t>cuando el valor es suministrado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partir 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sistema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3.5</a:t>
            </a:r>
            <a:r>
              <a:rPr dirty="0" sz="1200">
                <a:latin typeface="Tahoma"/>
                <a:cs typeface="Tahoma"/>
              </a:rPr>
              <a:t> b).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113664" marR="105410">
              <a:lnSpc>
                <a:spcPct val="1006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alimentadores,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transformadores,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inductores,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 corresponde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impedancia de secuencia positiva, dado que las impedancias </a:t>
            </a:r>
            <a:r>
              <a:rPr dirty="0" sz="1200">
                <a:latin typeface="Tahoma"/>
                <a:cs typeface="Tahoma"/>
              </a:rPr>
              <a:t> no </a:t>
            </a:r>
            <a:r>
              <a:rPr dirty="0" sz="1200" spc="-5">
                <a:latin typeface="Tahoma"/>
                <a:cs typeface="Tahoma"/>
              </a:rPr>
              <a:t>se alteran cuando </a:t>
            </a:r>
            <a:r>
              <a:rPr dirty="0" sz="1200" spc="5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aplica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sistema de secuencia negativa. </a:t>
            </a:r>
            <a:r>
              <a:rPr dirty="0" sz="1200" spc="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generador, por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 lado,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</a:t>
            </a:r>
            <a:r>
              <a:rPr dirty="0" sz="1200" spc="-10">
                <a:latin typeface="Tahoma"/>
                <a:cs typeface="Tahoma"/>
              </a:rPr>
              <a:t>negativa</a:t>
            </a:r>
            <a:r>
              <a:rPr dirty="0" sz="1200" spc="-5">
                <a:latin typeface="Tahoma"/>
                <a:cs typeface="Tahoma"/>
              </a:rPr>
              <a:t> 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obtiene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cuando se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aplica,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máquina girando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velocidad sincrónica,</a:t>
            </a:r>
            <a:r>
              <a:rPr dirty="0" sz="1200">
                <a:latin typeface="Tahoma"/>
                <a:cs typeface="Tahoma"/>
              </a:rPr>
              <a:t> un </a:t>
            </a:r>
            <a:r>
              <a:rPr dirty="0" sz="1200" spc="-5">
                <a:latin typeface="Tahoma"/>
                <a:cs typeface="Tahoma"/>
              </a:rPr>
              <a:t>sistema de tensiones girando en forma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contraria. Este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 tiene</a:t>
            </a:r>
            <a:r>
              <a:rPr dirty="0" sz="1200">
                <a:latin typeface="Tahoma"/>
                <a:cs typeface="Tahoma"/>
              </a:rPr>
              <a:t> una </a:t>
            </a:r>
            <a:r>
              <a:rPr dirty="0" sz="1200" spc="-5">
                <a:latin typeface="Tahoma"/>
                <a:cs typeface="Tahoma"/>
              </a:rPr>
              <a:t>velocidad de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rotación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 </a:t>
            </a:r>
            <a:r>
              <a:rPr dirty="0" sz="1200" spc="-5">
                <a:latin typeface="Tahoma"/>
                <a:cs typeface="Tahoma"/>
              </a:rPr>
              <a:t>veces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del rotor, mientras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velocidad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relativa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respecto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rotor igual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13664" marR="105410">
              <a:lnSpc>
                <a:spcPct val="100499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turbogeneradores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aprox.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es</a:t>
            </a:r>
            <a:r>
              <a:rPr dirty="0" sz="1200" spc="-5">
                <a:latin typeface="Tahoma"/>
                <a:cs typeface="Tahoma"/>
              </a:rPr>
              <a:t> operativa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que</a:t>
            </a:r>
            <a:r>
              <a:rPr dirty="0" sz="1200" spc="-5">
                <a:latin typeface="Tahoma"/>
                <a:cs typeface="Tahoma"/>
              </a:rPr>
              <a:t> produce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(reactancia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inicial).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máquinas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salientes,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amortiguador, es más grande 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reactancia inicial. En máquinas asincrónicas </a:t>
            </a:r>
            <a:r>
              <a:rPr dirty="0" sz="1200" spc="-15">
                <a:latin typeface="Tahoma"/>
                <a:cs typeface="Tahoma"/>
              </a:rPr>
              <a:t>es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aprox.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(reactancia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velocidad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>
                <a:latin typeface="Tahoma"/>
                <a:cs typeface="Tahoma"/>
              </a:rPr>
              <a:t> o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rotor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bloqueado).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ahoma"/>
              <a:cs typeface="Tahoma"/>
            </a:endParaRPr>
          </a:p>
          <a:p>
            <a:pPr algn="just" marL="11430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impedancia</a:t>
            </a:r>
            <a:r>
              <a:rPr dirty="0" sz="1250" spc="40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de</a:t>
            </a:r>
            <a:r>
              <a:rPr dirty="0" sz="1250" spc="50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secuencia</a:t>
            </a:r>
            <a:r>
              <a:rPr dirty="0" sz="1250" spc="40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cero</a:t>
            </a:r>
            <a:r>
              <a:rPr dirty="0" sz="1250" spc="235" i="1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39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cociente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  <a:p>
            <a:pPr algn="just" marL="114300" marR="105410">
              <a:lnSpc>
                <a:spcPct val="100600"/>
              </a:lnSpc>
              <a:spcBef>
                <a:spcPts val="320"/>
              </a:spcBef>
            </a:pPr>
            <a:r>
              <a:rPr dirty="0" sz="1200" spc="-5">
                <a:latin typeface="Tahoma"/>
                <a:cs typeface="Tahoma"/>
              </a:rPr>
              <a:t>fase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corriente de </a:t>
            </a:r>
            <a:r>
              <a:rPr dirty="0" sz="1200">
                <a:latin typeface="Tahoma"/>
                <a:cs typeface="Tahoma"/>
              </a:rPr>
              <a:t>línea </a:t>
            </a:r>
            <a:r>
              <a:rPr dirty="0" sz="1200" spc="-5">
                <a:latin typeface="Tahoma"/>
                <a:cs typeface="Tahoma"/>
              </a:rPr>
              <a:t>cuando el valor es suministrado por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sola fuente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través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tres los conductores principales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paralelo </a:t>
            </a:r>
            <a:r>
              <a:rPr dirty="0" sz="1200">
                <a:latin typeface="Tahoma"/>
                <a:cs typeface="Tahoma"/>
              </a:rPr>
              <a:t>y un </a:t>
            </a:r>
            <a:r>
              <a:rPr dirty="0" sz="1200" spc="-5">
                <a:latin typeface="Tahoma"/>
                <a:cs typeface="Tahoma"/>
              </a:rPr>
              <a:t>cuarto conductor como camino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común de retorno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 3.5c).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ello, el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camino de retorno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(ej.,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instalación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 puesta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conductor neutro,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conductor de centro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estrella, </a:t>
            </a:r>
            <a:r>
              <a:rPr dirty="0" sz="1200">
                <a:latin typeface="Tahoma"/>
                <a:cs typeface="Tahoma"/>
              </a:rPr>
              <a:t>hilo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guardia,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etc..)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transportan el triple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secuencia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14300" marR="104775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secuencia cero del equipamiento siempre se refiere </a:t>
            </a:r>
            <a:r>
              <a:rPr dirty="0" sz="1200">
                <a:latin typeface="Tahoma"/>
                <a:cs typeface="Tahoma"/>
              </a:rPr>
              <a:t>a un </a:t>
            </a:r>
            <a:r>
              <a:rPr dirty="0" sz="1200" spc="-5">
                <a:latin typeface="Tahoma"/>
                <a:cs typeface="Tahoma"/>
              </a:rPr>
              <a:t>circuito en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estrella, de arrollamientos, por ej.,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puede ser asignada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impedancia de secuencia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-5">
                <a:latin typeface="Tahoma"/>
                <a:cs typeface="Tahoma"/>
              </a:rPr>
              <a:t> circuito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triángulo.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114300" marR="104775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normalmente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mucho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menor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que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inicial.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trafos,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conexiones.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Trafos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estrella-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34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35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87983" y="705103"/>
            <a:ext cx="5967095" cy="88557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0600"/>
              </a:lnSpc>
              <a:spcBef>
                <a:spcPts val="90"/>
              </a:spcBef>
            </a:pPr>
            <a:r>
              <a:rPr dirty="0" sz="1200" spc="-5">
                <a:latin typeface="Tahoma"/>
                <a:cs typeface="Tahoma"/>
              </a:rPr>
              <a:t>triángulo tienen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impedancia de secuencia cero igual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menor 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de secuencia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positiva. Por otro </a:t>
            </a:r>
            <a:r>
              <a:rPr dirty="0" sz="1200">
                <a:latin typeface="Tahoma"/>
                <a:cs typeface="Tahoma"/>
              </a:rPr>
              <a:t>lado, </a:t>
            </a:r>
            <a:r>
              <a:rPr dirty="0" sz="1200" spc="-5">
                <a:latin typeface="Tahoma"/>
                <a:cs typeface="Tahoma"/>
              </a:rPr>
              <a:t>el arrollamiento zig-zag en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trafo estrella-zigzag tiene una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 de secuencia cero relativamente baja. En trafos estrella-estrella con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terciario en triángulo,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secuencia cero depende del dimensionamiento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disposición del arrollamiento terciario. En trafos estrella-estrella de tres piernas </a:t>
            </a:r>
            <a:r>
              <a:rPr dirty="0" sz="1200" spc="-10">
                <a:latin typeface="Tahoma"/>
                <a:cs typeface="Tahoma"/>
              </a:rPr>
              <a:t>sin </a:t>
            </a:r>
            <a:r>
              <a:rPr dirty="0" sz="1200" spc="-5">
                <a:latin typeface="Tahoma"/>
                <a:cs typeface="Tahoma"/>
              </a:rPr>
              <a:t> arrollamiento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terciario,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dependiente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y varias veces mayor </a:t>
            </a:r>
            <a:r>
              <a:rPr dirty="0" sz="1200">
                <a:latin typeface="Tahoma"/>
                <a:cs typeface="Tahoma"/>
              </a:rPr>
              <a:t>que la </a:t>
            </a:r>
            <a:r>
              <a:rPr dirty="0" sz="1200" spc="-5">
                <a:latin typeface="Tahoma"/>
                <a:cs typeface="Tahoma"/>
              </a:rPr>
              <a:t>impedancia de </a:t>
            </a:r>
            <a:r>
              <a:rPr dirty="0" sz="1200">
                <a:latin typeface="Tahoma"/>
                <a:cs typeface="Tahoma"/>
              </a:rPr>
              <a:t>secuencia </a:t>
            </a:r>
            <a:r>
              <a:rPr dirty="0" sz="1200" spc="-5">
                <a:latin typeface="Tahoma"/>
                <a:cs typeface="Tahoma"/>
              </a:rPr>
              <a:t>positiva. En </a:t>
            </a:r>
            <a:r>
              <a:rPr dirty="0" sz="1200" spc="5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caso de tres trafos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monofásicos,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conexión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estrella,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resultado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magnético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retorno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baja reluctancia,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secuencia cero es del mismo orden 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abierto.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715">
              <a:lnSpc>
                <a:spcPct val="100600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secuencia cero de líneas depende de su tipo (línea aérea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cable), su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construcción,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del camino de retorno por tierra. Las tres corrientes del sistema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cero, igual 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dirección, circulan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dentro de</a:t>
            </a:r>
            <a:r>
              <a:rPr dirty="0" sz="1200">
                <a:latin typeface="Tahoma"/>
                <a:cs typeface="Tahoma"/>
              </a:rPr>
              <a:t> una </a:t>
            </a:r>
            <a:r>
              <a:rPr dirty="0" sz="1200" spc="-5">
                <a:latin typeface="Tahoma"/>
                <a:cs typeface="Tahoma"/>
              </a:rPr>
              <a:t>impedancia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formada,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líneas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aéreas,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tierra,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el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cables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núcleos</a:t>
            </a:r>
            <a:r>
              <a:rPr dirty="0" sz="1200">
                <a:latin typeface="Tahoma"/>
                <a:cs typeface="Tahoma"/>
              </a:rPr>
              <a:t> y </a:t>
            </a:r>
            <a:r>
              <a:rPr dirty="0" sz="1200" spc="-5">
                <a:latin typeface="Tahoma"/>
                <a:cs typeface="Tahoma"/>
              </a:rPr>
              <a:t>todo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aquello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constituya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camino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retorno.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715">
              <a:lnSpc>
                <a:spcPct val="1006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aéreas,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dependiendo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sección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transversal de los conductores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tipo de suspensión, es varias veces mayor 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 de secuencia positiva.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resistencia efectiva del sistema de secuencia cero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líneas sin </a:t>
            </a:r>
            <a:r>
              <a:rPr dirty="0" sz="1200">
                <a:latin typeface="Tahoma"/>
                <a:cs typeface="Tahoma"/>
              </a:rPr>
              <a:t>hilo </a:t>
            </a:r>
            <a:r>
              <a:rPr dirty="0" sz="1200" spc="-5">
                <a:latin typeface="Tahoma"/>
                <a:cs typeface="Tahoma"/>
              </a:rPr>
              <a:t>piloto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cables de tierra, </a:t>
            </a:r>
            <a:r>
              <a:rPr dirty="0" sz="1200">
                <a:latin typeface="Tahoma"/>
                <a:cs typeface="Tahoma"/>
              </a:rPr>
              <a:t>incluye </a:t>
            </a:r>
            <a:r>
              <a:rPr dirty="0" sz="1200" spc="-5">
                <a:latin typeface="Tahoma"/>
                <a:cs typeface="Tahoma"/>
              </a:rPr>
              <a:t>también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resistencia efectiva de los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caminos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retorno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tierra.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12700" marR="6985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En el caso de líneas </a:t>
            </a:r>
            <a:r>
              <a:rPr dirty="0" sz="1200" spc="-10">
                <a:latin typeface="Tahoma"/>
                <a:cs typeface="Tahoma"/>
              </a:rPr>
              <a:t>con </a:t>
            </a:r>
            <a:r>
              <a:rPr dirty="0" sz="1200" spc="-5">
                <a:latin typeface="Tahoma"/>
                <a:cs typeface="Tahoma"/>
              </a:rPr>
              <a:t>cable de guardia, su resistencia efectiva está incluida también,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dado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parte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retorna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el.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acero,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secuencia cero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se reduce sustancialmente como sería </a:t>
            </a:r>
            <a:r>
              <a:rPr dirty="0" sz="1200" spc="-1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caso </a:t>
            </a:r>
            <a:r>
              <a:rPr dirty="0" sz="1200" spc="-25">
                <a:latin typeface="Tahoma"/>
                <a:cs typeface="Tahoma"/>
              </a:rPr>
              <a:t>de 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cables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guardia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cobre</a:t>
            </a:r>
            <a:r>
              <a:rPr dirty="0" sz="1200">
                <a:latin typeface="Tahoma"/>
                <a:cs typeface="Tahoma"/>
              </a:rPr>
              <a:t> 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acero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aluminio.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6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En cables,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secuencia cero, relativa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secuencia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positiva,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varía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amplio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rango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comparado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aéreas,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debido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camino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retorno.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cables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forrados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tienen</a:t>
            </a:r>
            <a:r>
              <a:rPr dirty="0" sz="1200">
                <a:latin typeface="Tahoma"/>
                <a:cs typeface="Tahoma"/>
              </a:rPr>
              <a:t> una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cero mayor 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de cables de tres núcleos con vaina. La resistencia efectiva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nuevamente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incluye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resistencia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del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camino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así como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el núcleo del cable. Esto incrementa varias veces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resistencia efectiva del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cable, dependiendo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presencia de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vaina gruía, pantalla, conductor neutro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1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 características de puesta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tirada del cable. Solo se puede obtener valores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más precisos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secuencia cero por medio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medición en cables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instalados.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marL="287020" marR="5715" indent="-27432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3.2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Cálculo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consideración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 del sistema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715">
              <a:lnSpc>
                <a:spcPct val="100699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alterna inicial de cortocircuito puede calcularse por medio de dos métodos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diferentes.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método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toma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cuenta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sistema,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comparado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con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ignora, </a:t>
            </a:r>
            <a:r>
              <a:rPr dirty="0" sz="1200">
                <a:latin typeface="Tahoma"/>
                <a:cs typeface="Tahoma"/>
              </a:rPr>
              <a:t>da </a:t>
            </a:r>
            <a:r>
              <a:rPr dirty="0" sz="1200" spc="-5">
                <a:latin typeface="Tahoma"/>
                <a:cs typeface="Tahoma"/>
              </a:rPr>
              <a:t>resultados más precisos pero requiere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mayor esfuerzo de cálculo.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Ambos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métodos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aplicables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cuando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elementos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 son lineales, es decir, cuando Z es constante.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siguiente comparación está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referida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-5">
                <a:latin typeface="Tahoma"/>
                <a:cs typeface="Tahoma"/>
              </a:rPr>
              <a:t> cortocircuito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705103"/>
            <a:ext cx="5966460" cy="57721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procedimiento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cálculo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será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explicada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haciendo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referencia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alimentado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ambos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extremos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mostrado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3.6.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48269" y="1584547"/>
            <a:ext cx="3251503" cy="85367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2491231"/>
            <a:ext cx="5965825" cy="2416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765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3.6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calcular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3.2.1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Método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considerando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la carga </a:t>
            </a:r>
            <a:r>
              <a:rPr dirty="0" sz="1200" b="1">
                <a:latin typeface="Tahoma"/>
                <a:cs typeface="Tahoma"/>
              </a:rPr>
              <a:t>del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715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aplicación de este método es necesario conocer,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situación particular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 carga, las magnitudes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ángulos de fases que son determinadas según las diversas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proporciones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 activa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reactiva,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cada</a:t>
            </a:r>
            <a:r>
              <a:rPr dirty="0" sz="1200" spc="-5">
                <a:latin typeface="Tahoma"/>
                <a:cs typeface="Tahoma"/>
              </a:rPr>
              <a:t> generador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inyecciones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otros sistemas vecinos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10">
                <a:latin typeface="Tahoma"/>
                <a:cs typeface="Tahoma"/>
              </a:rPr>
              <a:t>todas </a:t>
            </a:r>
            <a:r>
              <a:rPr dirty="0" sz="1200" spc="-5">
                <a:latin typeface="Tahoma"/>
                <a:cs typeface="Tahoma"/>
              </a:rPr>
              <a:t>las impedancias shunt, es decir </a:t>
            </a:r>
            <a:r>
              <a:rPr dirty="0" sz="1200" spc="-10">
                <a:latin typeface="Tahoma"/>
                <a:cs typeface="Tahoma"/>
              </a:rPr>
              <a:t>cargas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capacidades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De acuerdo al</a:t>
            </a:r>
            <a:r>
              <a:rPr dirty="0" sz="1200" spc="7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así llamado método de superposición, como primer paso (ver fig. 3.7a),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distribución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normal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punto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con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situación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considerada.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1446" y="5218421"/>
            <a:ext cx="3693758" cy="264922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8008111"/>
            <a:ext cx="5966460" cy="1863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8008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 3.7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teniendo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cuenta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715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En el segundo paso, se calcula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distribución de corrientes con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sola fuente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 representando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 presente en el punto de </a:t>
            </a:r>
            <a:r>
              <a:rPr dirty="0" sz="1200">
                <a:latin typeface="Tahoma"/>
                <a:cs typeface="Tahoma"/>
              </a:rPr>
              <a:t>cortocircuito </a:t>
            </a:r>
            <a:r>
              <a:rPr dirty="0" sz="1200" spc="-5">
                <a:latin typeface="Tahoma"/>
                <a:cs typeface="Tahoma"/>
              </a:rPr>
              <a:t>en operación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normal (fig. 7.3.b). </a:t>
            </a:r>
            <a:r>
              <a:rPr dirty="0" sz="120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tensiones de </a:t>
            </a:r>
            <a:r>
              <a:rPr dirty="0" sz="1200" spc="-10">
                <a:latin typeface="Tahoma"/>
                <a:cs typeface="Tahoma"/>
              </a:rPr>
              <a:t>todas </a:t>
            </a:r>
            <a:r>
              <a:rPr dirty="0" sz="1200" spc="-5">
                <a:latin typeface="Tahoma"/>
                <a:cs typeface="Tahoma"/>
              </a:rPr>
              <a:t>las alimentaciones son definidas en cero,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tal </a:t>
            </a:r>
            <a:r>
              <a:rPr dirty="0" sz="1200" spc="-5">
                <a:latin typeface="Tahoma"/>
                <a:cs typeface="Tahoma"/>
              </a:rPr>
              <a:t>forma que afectan al circuito solo por sus impedancias. El tercer paso consiste en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combinar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distribuciones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determinadas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primer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segundo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paso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(superposición).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método alternativo de cálculo toma dos pasos solamente.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diferencia </a:t>
            </a:r>
            <a:r>
              <a:rPr dirty="0" sz="1200" spc="-10">
                <a:latin typeface="Tahoma"/>
                <a:cs typeface="Tahoma"/>
              </a:rPr>
              <a:t>comparada </a:t>
            </a:r>
            <a:r>
              <a:rPr dirty="0" sz="1200" spc="-5">
                <a:latin typeface="Tahoma"/>
                <a:cs typeface="Tahoma"/>
              </a:rPr>
              <a:t> con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método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superposición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lugar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punto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36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7983" y="705103"/>
            <a:ext cx="5965825" cy="46234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715">
              <a:lnSpc>
                <a:spcPct val="100699"/>
              </a:lnSpc>
              <a:spcBef>
                <a:spcPts val="90"/>
              </a:spcBef>
            </a:pPr>
            <a:r>
              <a:rPr dirty="0" sz="1200" spc="-5">
                <a:latin typeface="Tahoma"/>
                <a:cs typeface="Tahoma"/>
              </a:rPr>
              <a:t>durante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operación normal, se calculan </a:t>
            </a:r>
            <a:r>
              <a:rPr dirty="0" sz="1200" spc="-1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tensiones de los generadores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10">
                <a:latin typeface="Tahoma"/>
                <a:cs typeface="Tahoma"/>
              </a:rPr>
              <a:t>redes </a:t>
            </a:r>
            <a:r>
              <a:rPr dirty="0" sz="1200" spc="-5">
                <a:latin typeface="Tahoma"/>
                <a:cs typeface="Tahoma"/>
              </a:rPr>
              <a:t> vecinas con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carga considerada. El primer paso corresponde al fundamentalmente al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primer paso del </a:t>
            </a:r>
            <a:r>
              <a:rPr dirty="0" sz="1200" spc="-10">
                <a:latin typeface="Tahoma"/>
                <a:cs typeface="Tahoma"/>
              </a:rPr>
              <a:t>método </a:t>
            </a:r>
            <a:r>
              <a:rPr dirty="0" sz="1200" spc="-5">
                <a:latin typeface="Tahoma"/>
                <a:cs typeface="Tahoma"/>
              </a:rPr>
              <a:t>de superposición </a:t>
            </a:r>
            <a:r>
              <a:rPr dirty="0" sz="1200" spc="-10">
                <a:latin typeface="Tahoma"/>
                <a:cs typeface="Tahoma"/>
              </a:rPr>
              <a:t>(fig. </a:t>
            </a:r>
            <a:r>
              <a:rPr dirty="0" sz="1200" spc="-5">
                <a:latin typeface="Tahoma"/>
                <a:cs typeface="Tahoma"/>
              </a:rPr>
              <a:t>3.7a). En el segundo paso, para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situación de falla, se mantienen las magnitudes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ángulos de </a:t>
            </a:r>
            <a:r>
              <a:rPr dirty="0" sz="1200" spc="-10">
                <a:latin typeface="Tahoma"/>
                <a:cs typeface="Tahoma"/>
              </a:rPr>
              <a:t>fase </a:t>
            </a:r>
            <a:r>
              <a:rPr dirty="0" sz="1200" spc="-5">
                <a:latin typeface="Tahoma"/>
                <a:cs typeface="Tahoma"/>
              </a:rPr>
              <a:t>de las tensiones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alimentación vistas </a:t>
            </a:r>
            <a:r>
              <a:rPr dirty="0" sz="1200">
                <a:latin typeface="Tahoma"/>
                <a:cs typeface="Tahoma"/>
              </a:rPr>
              <a:t>desde </a:t>
            </a:r>
            <a:r>
              <a:rPr dirty="0" sz="1200" spc="-5">
                <a:latin typeface="Tahoma"/>
                <a:cs typeface="Tahoma"/>
              </a:rPr>
              <a:t>el punto de falla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luego se determinan directamente 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resultantes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3.7c).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715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cuanto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resultados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obtenidos,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dos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variantes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equivalentes.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Desde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el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punto de vista del esfuerzo de cálculo,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aplicación de computadores digitales es </a:t>
            </a:r>
            <a:r>
              <a:rPr dirty="0" sz="1200" spc="-10">
                <a:latin typeface="Tahoma"/>
                <a:cs typeface="Tahoma"/>
              </a:rPr>
              <a:t>mejor </a:t>
            </a:r>
            <a:r>
              <a:rPr dirty="0" sz="1200" spc="-5">
                <a:latin typeface="Tahoma"/>
                <a:cs typeface="Tahoma"/>
              </a:rPr>
              <a:t> mientras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requiera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investigado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mayor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número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situaciones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crítica.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tal</a:t>
            </a:r>
            <a:r>
              <a:rPr dirty="0" sz="1200" spc="-5">
                <a:latin typeface="Tahoma"/>
                <a:cs typeface="Tahoma"/>
              </a:rPr>
              <a:t> caso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elección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método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decide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según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método</a:t>
            </a:r>
            <a:r>
              <a:rPr dirty="0" sz="1200" spc="-5">
                <a:latin typeface="Tahoma"/>
                <a:cs typeface="Tahoma"/>
              </a:rPr>
              <a:t>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programación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disponible. Para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segunda variante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utilizarse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programa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flujo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3.2.1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Método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10" b="1">
                <a:latin typeface="Tahoma"/>
                <a:cs typeface="Tahoma"/>
              </a:rPr>
              <a:t>sin</a:t>
            </a:r>
            <a:r>
              <a:rPr dirty="0" sz="1200" spc="-5" b="1">
                <a:latin typeface="Tahoma"/>
                <a:cs typeface="Tahoma"/>
              </a:rPr>
              <a:t> consideración</a:t>
            </a:r>
            <a:r>
              <a:rPr dirty="0" sz="1200" b="1">
                <a:latin typeface="Tahoma"/>
                <a:cs typeface="Tahoma"/>
              </a:rPr>
              <a:t> de</a:t>
            </a:r>
            <a:r>
              <a:rPr dirty="0" sz="1200" spc="-5" b="1">
                <a:latin typeface="Tahoma"/>
                <a:cs typeface="Tahoma"/>
              </a:rPr>
              <a:t> la </a:t>
            </a:r>
            <a:r>
              <a:rPr dirty="0" sz="1200" b="1">
                <a:latin typeface="Tahoma"/>
                <a:cs typeface="Tahoma"/>
              </a:rPr>
              <a:t>carga </a:t>
            </a:r>
            <a:r>
              <a:rPr dirty="0" sz="1200" spc="-5" b="1">
                <a:latin typeface="Tahoma"/>
                <a:cs typeface="Tahoma"/>
              </a:rPr>
              <a:t>del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Para este método existen nuevamente dos variantes. Las corrientes alterna iniciales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 se pueden calcular </a:t>
            </a:r>
            <a:r>
              <a:rPr dirty="0" sz="1200">
                <a:latin typeface="Tahoma"/>
                <a:cs typeface="Tahoma"/>
              </a:rPr>
              <a:t>ya </a:t>
            </a:r>
            <a:r>
              <a:rPr dirty="0" sz="1200" spc="-5">
                <a:latin typeface="Tahoma"/>
                <a:cs typeface="Tahoma"/>
              </a:rPr>
              <a:t>sea desde las tensiones efectivas de los generadores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redes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vecinas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por medio de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fuente equivalente. (Las recomendaciones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norma VDE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0102/Parte1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basan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el último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método).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ahoma"/>
              <a:cs typeface="Tahoma"/>
            </a:endParaRPr>
          </a:p>
          <a:p>
            <a:pPr algn="just" marL="12700" marR="5715">
              <a:lnSpc>
                <a:spcPct val="100400"/>
              </a:lnSpc>
            </a:pPr>
            <a:r>
              <a:rPr dirty="0" sz="1200" spc="-5">
                <a:latin typeface="Tahoma"/>
                <a:cs typeface="Tahoma"/>
              </a:rPr>
              <a:t>El método de cálculo se explicará con referencia al mismo ejemplo de </a:t>
            </a:r>
            <a:r>
              <a:rPr dirty="0" sz="1200">
                <a:latin typeface="Tahoma"/>
                <a:cs typeface="Tahoma"/>
              </a:rPr>
              <a:t>la fig. </a:t>
            </a:r>
            <a:r>
              <a:rPr dirty="0" sz="1200" spc="-5">
                <a:latin typeface="Tahoma"/>
                <a:cs typeface="Tahoma"/>
              </a:rPr>
              <a:t>3.6.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acuerdo con</a:t>
            </a:r>
            <a:r>
              <a:rPr dirty="0" sz="1200">
                <a:latin typeface="Tahoma"/>
                <a:cs typeface="Tahoma"/>
              </a:rPr>
              <a:t> la </a:t>
            </a:r>
            <a:r>
              <a:rPr dirty="0" sz="1200" spc="-5">
                <a:latin typeface="Tahoma"/>
                <a:cs typeface="Tahoma"/>
              </a:rPr>
              <a:t>base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método, 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shunt (cargas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capacidades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 líneas)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desprecian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con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excepción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motóricas,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cuales,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explicó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sección 2.5, son tratadas como generadores. Los circuitos resultantes se muestran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3.8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66346" y="5695446"/>
            <a:ext cx="3855448" cy="182525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241939" y="8443869"/>
            <a:ext cx="173355" cy="163830"/>
            <a:chOff x="6241939" y="8443869"/>
            <a:chExt cx="173355" cy="163830"/>
          </a:xfrm>
        </p:grpSpPr>
        <p:sp>
          <p:nvSpPr>
            <p:cNvPr id="5" name="object 5"/>
            <p:cNvSpPr/>
            <p:nvPr/>
          </p:nvSpPr>
          <p:spPr>
            <a:xfrm>
              <a:off x="6245115" y="8546266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12"/>
                  </a:moveTo>
                  <a:lnTo>
                    <a:pt x="19465" y="0"/>
                  </a:lnTo>
                </a:path>
              </a:pathLst>
            </a:custGeom>
            <a:ln w="63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264581" y="8549441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205" y="51593"/>
                  </a:lnTo>
                </a:path>
              </a:pathLst>
            </a:custGeom>
            <a:ln w="127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295965" y="8447047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4">
                  <a:moveTo>
                    <a:pt x="0" y="153987"/>
                  </a:moveTo>
                  <a:lnTo>
                    <a:pt x="37342" y="0"/>
                  </a:lnTo>
                </a:path>
              </a:pathLst>
            </a:custGeom>
            <a:ln w="63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333308" y="8447046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83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5498110" y="8710758"/>
            <a:ext cx="173355" cy="164465"/>
            <a:chOff x="5498110" y="8710758"/>
            <a:chExt cx="173355" cy="164465"/>
          </a:xfrm>
        </p:grpSpPr>
        <p:sp>
          <p:nvSpPr>
            <p:cNvPr id="10" name="object 10"/>
            <p:cNvSpPr/>
            <p:nvPr/>
          </p:nvSpPr>
          <p:spPr>
            <a:xfrm>
              <a:off x="5501291" y="8813402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39"/>
                  </a:moveTo>
                  <a:lnTo>
                    <a:pt x="19446" y="0"/>
                  </a:lnTo>
                </a:path>
              </a:pathLst>
            </a:custGeom>
            <a:ln w="63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520739" y="8816585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178" y="51719"/>
                  </a:lnTo>
                </a:path>
              </a:pathLst>
            </a:custGeom>
            <a:ln w="127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552092" y="8713941"/>
              <a:ext cx="37465" cy="154940"/>
            </a:xfrm>
            <a:custGeom>
              <a:avLst/>
              <a:gdLst/>
              <a:ahLst/>
              <a:cxnLst/>
              <a:rect l="l" t="t" r="r" b="b"/>
              <a:pathLst>
                <a:path w="37464" h="154940">
                  <a:moveTo>
                    <a:pt x="0" y="154363"/>
                  </a:moveTo>
                  <a:lnTo>
                    <a:pt x="3730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589399" y="8713940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756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849883" y="7848091"/>
            <a:ext cx="6042025" cy="1833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 3.8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 equivalente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tener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cuenta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carga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Tahoma"/>
              <a:cs typeface="Tahoma"/>
            </a:endParaRPr>
          </a:p>
          <a:p>
            <a:pPr algn="ctr" marL="50800" marR="43815">
              <a:lnSpc>
                <a:spcPts val="1680"/>
              </a:lnSpc>
              <a:tabLst>
                <a:tab pos="5319395" algn="l"/>
              </a:tabLst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variante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correspondiente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3.8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a,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insertan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ó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5">
                <a:latin typeface="Tahoma"/>
                <a:cs typeface="Tahoma"/>
              </a:rPr>
              <a:t>f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iva </a:t>
            </a:r>
            <a:r>
              <a:rPr dirty="0" sz="1200" spc="-12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-5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</a:t>
            </a:r>
            <a:r>
              <a:rPr dirty="0" sz="1200" spc="-1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do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ó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ini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15">
                <a:latin typeface="Tahoma"/>
                <a:cs typeface="Tahoma"/>
              </a:rPr>
              <a:t>l</a:t>
            </a:r>
            <a:r>
              <a:rPr dirty="0" sz="1200">
                <a:latin typeface="Tahoma"/>
                <a:cs typeface="Tahoma"/>
              </a:rPr>
              <a:t>)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d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v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ina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1.</a:t>
            </a:r>
            <a:r>
              <a:rPr dirty="0" sz="1200" spc="-190">
                <a:latin typeface="Times New Roman"/>
                <a:cs typeface="Times New Roman"/>
              </a:rPr>
              <a:t>1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i="1">
                <a:latin typeface="Times New Roman"/>
                <a:cs typeface="Times New Roman"/>
              </a:rPr>
              <a:t>	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P</a:t>
            </a:r>
            <a:r>
              <a:rPr dirty="0" sz="1200" spc="-15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a</a:t>
            </a:r>
            <a:endParaRPr sz="1200">
              <a:latin typeface="Tahoma"/>
              <a:cs typeface="Tahoma"/>
            </a:endParaRPr>
          </a:p>
          <a:p>
            <a:pPr algn="r" marR="760095">
              <a:lnSpc>
                <a:spcPts val="90"/>
              </a:lnSpc>
            </a:pPr>
            <a:r>
              <a:rPr dirty="0" sz="700" spc="-5" i="1">
                <a:latin typeface="Times New Roman"/>
                <a:cs typeface="Times New Roman"/>
              </a:rPr>
              <a:t>NQ</a:t>
            </a:r>
            <a:endParaRPr sz="700">
              <a:latin typeface="Times New Roman"/>
              <a:cs typeface="Times New Roman"/>
            </a:endParaRPr>
          </a:p>
          <a:p>
            <a:pPr algn="just" marL="50800">
              <a:lnSpc>
                <a:spcPct val="100000"/>
              </a:lnSpc>
              <a:spcBef>
                <a:spcPts val="464"/>
              </a:spcBef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correspondiente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3.8b,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1.1</a:t>
            </a:r>
            <a:r>
              <a:rPr dirty="0" sz="1200" spc="-50" i="1">
                <a:latin typeface="Times New Roman"/>
                <a:cs typeface="Times New Roman"/>
              </a:rPr>
              <a:t>U</a:t>
            </a:r>
            <a:r>
              <a:rPr dirty="0" sz="1200" spc="-125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N</a:t>
            </a:r>
            <a:r>
              <a:rPr dirty="0" baseline="-23809" sz="1050" spc="37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  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fuente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  <a:p>
            <a:pPr algn="just" marL="50800" marR="43180">
              <a:lnSpc>
                <a:spcPct val="100600"/>
              </a:lnSpc>
              <a:spcBef>
                <a:spcPts val="335"/>
              </a:spcBef>
            </a:pPr>
            <a:r>
              <a:rPr dirty="0" sz="1200" spc="-5">
                <a:latin typeface="Tahoma"/>
                <a:cs typeface="Tahoma"/>
              </a:rPr>
              <a:t>tensión equivalente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el punto de falla es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única tensión efectiva del sistema. 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 efectivas </a:t>
            </a:r>
            <a:r>
              <a:rPr dirty="0" sz="1200" spc="-1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generador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rede vecina son definidas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cero, como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variante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3.7b,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tal</a:t>
            </a:r>
            <a:r>
              <a:rPr dirty="0" sz="1200" spc="-5">
                <a:latin typeface="Tahoma"/>
                <a:cs typeface="Tahoma"/>
              </a:rPr>
              <a:t> forma</a:t>
            </a:r>
            <a:r>
              <a:rPr dirty="0" sz="1200">
                <a:latin typeface="Tahoma"/>
                <a:cs typeface="Tahoma"/>
              </a:rPr>
              <a:t> que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solo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través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impedancias. El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factor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1.1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refiere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los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generalmente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37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38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81227" y="675893"/>
            <a:ext cx="4767580" cy="4800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24200"/>
              </a:lnSpc>
              <a:spcBef>
                <a:spcPts val="100"/>
              </a:spcBef>
              <a:tabLst>
                <a:tab pos="1682114" algn="l"/>
              </a:tabLst>
            </a:pPr>
            <a:r>
              <a:rPr dirty="0" sz="1200">
                <a:latin typeface="Tahoma"/>
                <a:cs typeface="Tahoma"/>
              </a:rPr>
              <a:t>ini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 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l 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do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-52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m</a:t>
            </a:r>
            <a:r>
              <a:rPr dirty="0" sz="1200" spc="-5">
                <a:latin typeface="Tahoma"/>
                <a:cs typeface="Tahoma"/>
              </a:rPr>
              <a:t>p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5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n  </a:t>
            </a:r>
            <a:r>
              <a:rPr dirty="0" sz="1200" spc="-1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 </a:t>
            </a:r>
            <a:r>
              <a:rPr dirty="0" sz="1200" spc="-18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ó</a:t>
            </a:r>
            <a:r>
              <a:rPr dirty="0" sz="1200">
                <a:latin typeface="Tahoma"/>
                <a:cs typeface="Tahoma"/>
              </a:rPr>
              <a:t>n  </a:t>
            </a:r>
            <a:r>
              <a:rPr dirty="0" sz="1200" spc="-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1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l 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2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em</a:t>
            </a:r>
            <a:r>
              <a:rPr dirty="0" sz="1200">
                <a:latin typeface="Tahoma"/>
                <a:cs typeface="Tahoma"/>
              </a:rPr>
              <a:t>a  </a:t>
            </a:r>
            <a:r>
              <a:rPr dirty="0" sz="1200" spc="-5">
                <a:latin typeface="Tahoma"/>
                <a:cs typeface="Tahoma"/>
              </a:rPr>
              <a:t>especificado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VDE </a:t>
            </a:r>
            <a:r>
              <a:rPr dirty="0" sz="1200">
                <a:latin typeface="Tahoma"/>
                <a:cs typeface="Tahoma"/>
              </a:rPr>
              <a:t>0102 </a:t>
            </a:r>
            <a:r>
              <a:rPr dirty="0" sz="1200" spc="-5">
                <a:latin typeface="Tahoma"/>
                <a:cs typeface="Tahoma"/>
              </a:rPr>
              <a:t>(ver sección 6.)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00317" y="757681"/>
            <a:ext cx="4000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3888" sz="1800" spc="44" i="1">
                <a:latin typeface="Times New Roman"/>
                <a:cs typeface="Times New Roman"/>
              </a:rPr>
              <a:t>U</a:t>
            </a:r>
            <a:r>
              <a:rPr dirty="0" sz="700" spc="30" i="1">
                <a:latin typeface="Times New Roman"/>
                <a:cs typeface="Times New Roman"/>
              </a:rPr>
              <a:t>YN</a:t>
            </a:r>
            <a:r>
              <a:rPr dirty="0" sz="700" spc="75" i="1">
                <a:latin typeface="Times New Roman"/>
                <a:cs typeface="Times New Roman"/>
              </a:rPr>
              <a:t> </a:t>
            </a:r>
            <a:r>
              <a:rPr dirty="0" baseline="13888" sz="1800">
                <a:latin typeface="Tahoma"/>
                <a:cs typeface="Tahoma"/>
              </a:rPr>
              <a:t>;</a:t>
            </a:r>
            <a:endParaRPr baseline="13888"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7439" y="718819"/>
            <a:ext cx="7061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esto</a:t>
            </a:r>
            <a:r>
              <a:rPr dirty="0" sz="1200" spc="4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6627" y="1314703"/>
            <a:ext cx="5965825" cy="42564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715">
              <a:lnSpc>
                <a:spcPct val="100600"/>
              </a:lnSpc>
              <a:spcBef>
                <a:spcPts val="90"/>
              </a:spcBef>
            </a:pPr>
            <a:r>
              <a:rPr dirty="0" sz="1200" spc="-5">
                <a:latin typeface="Tahoma"/>
                <a:cs typeface="Tahoma"/>
              </a:rPr>
              <a:t>Para facilitar el </a:t>
            </a:r>
            <a:r>
              <a:rPr dirty="0" sz="1200">
                <a:latin typeface="Tahoma"/>
                <a:cs typeface="Tahoma"/>
              </a:rPr>
              <a:t>uso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fuente de tensión equivalente en el cálculo de las corrientes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parciales de cortocircuito en el caso de un cortocircuito asimétrico, se desprecian </a:t>
            </a:r>
            <a:r>
              <a:rPr dirty="0" sz="1200" spc="-1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 impedancias shunt </a:t>
            </a:r>
            <a:r>
              <a:rPr dirty="0" sz="1200" spc="-10">
                <a:latin typeface="Tahoma"/>
                <a:cs typeface="Tahoma"/>
              </a:rPr>
              <a:t>(cargas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motóricas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capacidades de línea) en los sistemas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</a:t>
            </a:r>
            <a:r>
              <a:rPr dirty="0" sz="1200">
                <a:latin typeface="Tahoma"/>
                <a:cs typeface="Tahoma"/>
              </a:rPr>
              <a:t> y </a:t>
            </a:r>
            <a:r>
              <a:rPr dirty="0" sz="1200" spc="-5">
                <a:latin typeface="Tahoma"/>
                <a:cs typeface="Tahoma"/>
              </a:rPr>
              <a:t>negativa,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acuerdo</a:t>
            </a:r>
            <a:r>
              <a:rPr dirty="0" sz="1200">
                <a:latin typeface="Tahoma"/>
                <a:cs typeface="Tahoma"/>
              </a:rPr>
              <a:t> a la </a:t>
            </a:r>
            <a:r>
              <a:rPr dirty="0" sz="1200" spc="-5">
                <a:latin typeface="Tahoma"/>
                <a:cs typeface="Tahoma"/>
              </a:rPr>
              <a:t>VDE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0102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>
                <a:latin typeface="Tahoma"/>
                <a:cs typeface="Tahoma"/>
              </a:rPr>
              <a:t> lo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ahoma"/>
                <a:cs typeface="Tahoma"/>
              </a:rPr>
              <a:t>3.2.3</a:t>
            </a:r>
            <a:r>
              <a:rPr dirty="0" sz="1200" spc="-4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Resumen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12700" marR="5080">
              <a:lnSpc>
                <a:spcPct val="100499"/>
              </a:lnSpc>
            </a:pPr>
            <a:r>
              <a:rPr dirty="0" sz="1200" spc="-5">
                <a:latin typeface="Tahoma"/>
                <a:cs typeface="Tahoma"/>
              </a:rPr>
              <a:t>El cálculo de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alterna inicial de cortocircuito teniendo en cuenta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carga del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 requiere, para </a:t>
            </a:r>
            <a:r>
              <a:rPr dirty="0" sz="1200" spc="-10">
                <a:latin typeface="Tahoma"/>
                <a:cs typeface="Tahoma"/>
              </a:rPr>
              <a:t>cada </a:t>
            </a:r>
            <a:r>
              <a:rPr dirty="0" sz="1200" spc="-5">
                <a:latin typeface="Tahoma"/>
                <a:cs typeface="Tahoma"/>
              </a:rPr>
              <a:t>caso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ser investigado, además del conocimiento de </a:t>
            </a:r>
            <a:r>
              <a:rPr dirty="0" sz="1200" spc="-1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 impedancias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sistema,</a:t>
            </a:r>
            <a:r>
              <a:rPr dirty="0" sz="1200">
                <a:latin typeface="Tahoma"/>
                <a:cs typeface="Tahoma"/>
              </a:rPr>
              <a:t> una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cantidad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considerable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datos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concernientes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naturaleza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magnitud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demanda, las proporciones de potencia activa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reactiva en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cada</a:t>
            </a:r>
            <a:r>
              <a:rPr dirty="0" sz="1200" spc="-5">
                <a:latin typeface="Tahoma"/>
                <a:cs typeface="Tahoma"/>
              </a:rPr>
              <a:t> alimentador en particular,</a:t>
            </a:r>
            <a:r>
              <a:rPr dirty="0" sz="1200">
                <a:latin typeface="Tahoma"/>
                <a:cs typeface="Tahoma"/>
              </a:rPr>
              <a:t> y una </a:t>
            </a:r>
            <a:r>
              <a:rPr dirty="0" sz="1200" spc="-5">
                <a:latin typeface="Tahoma"/>
                <a:cs typeface="Tahoma"/>
              </a:rPr>
              <a:t>cantidad de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cálculos que pueden ser manejados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aceptables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 de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computadores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digitales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programas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adecuados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ahoma"/>
              <a:cs typeface="Tahoma"/>
            </a:endParaRPr>
          </a:p>
          <a:p>
            <a:pPr algn="just" marL="12700" marR="508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El cálculo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alterna inicial de cortocircuito por el método simplificado, sin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considerar </a:t>
            </a:r>
            <a:r>
              <a:rPr dirty="0" sz="1200">
                <a:latin typeface="Tahoma"/>
                <a:cs typeface="Tahoma"/>
              </a:rPr>
              <a:t>la carga del </a:t>
            </a:r>
            <a:r>
              <a:rPr dirty="0" sz="1200" spc="-5">
                <a:latin typeface="Tahoma"/>
                <a:cs typeface="Tahoma"/>
              </a:rPr>
              <a:t>sistema, brinda resultados suficientemente precisos para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determinación de las máximas solicitaciones por cortocircuito en sistemas hasta 380kV;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mismos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están 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lado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seguro si 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siguen 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recomendaciones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VDE.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71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Solo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requiere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cálculo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exacto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muy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tensión,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líneas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aérea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largas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tiradas de cables,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especificación de sistemas de protección de sistemas muy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problemáticos.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5283" y="705103"/>
            <a:ext cx="5990590" cy="3123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ahoma"/>
                <a:cs typeface="Tahoma"/>
              </a:rPr>
              <a:t>4. </a:t>
            </a:r>
            <a:r>
              <a:rPr dirty="0" sz="1200" spc="-5" b="1">
                <a:latin typeface="Tahoma"/>
                <a:cs typeface="Tahoma"/>
              </a:rPr>
              <a:t>Condiciones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particulares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de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cortocircuito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algn="just" marL="25400" marR="17780">
              <a:lnSpc>
                <a:spcPct val="100800"/>
              </a:lnSpc>
              <a:spcBef>
                <a:spcPts val="5"/>
              </a:spcBef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discusión se basará en el sistema simple representado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4.1 que consiste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-5">
                <a:latin typeface="Tahoma"/>
                <a:cs typeface="Tahoma"/>
              </a:rPr>
              <a:t> generador G,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trafo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línea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transmisión </a:t>
            </a:r>
            <a:r>
              <a:rPr dirty="0" sz="1200">
                <a:latin typeface="Tahoma"/>
                <a:cs typeface="Tahoma"/>
              </a:rPr>
              <a:t>L.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25400" marR="17780">
              <a:lnSpc>
                <a:spcPct val="100400"/>
              </a:lnSpc>
            </a:pPr>
            <a:r>
              <a:rPr dirty="0" sz="1200" spc="-5">
                <a:latin typeface="Tahoma"/>
                <a:cs typeface="Tahoma"/>
              </a:rPr>
              <a:t>Se asume 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10">
                <a:latin typeface="Tahoma"/>
                <a:cs typeface="Tahoma"/>
              </a:rPr>
              <a:t>línea </a:t>
            </a:r>
            <a:r>
              <a:rPr dirty="0" sz="1200" spc="-5">
                <a:latin typeface="Tahoma"/>
                <a:cs typeface="Tahoma"/>
              </a:rPr>
              <a:t>de transmisión está abierta al final, es decir, sin </a:t>
            </a:r>
            <a:r>
              <a:rPr dirty="0" sz="1200" spc="-10">
                <a:latin typeface="Tahoma"/>
                <a:cs typeface="Tahoma"/>
              </a:rPr>
              <a:t>carga. </a:t>
            </a:r>
            <a:r>
              <a:rPr dirty="0" sz="1200" spc="-5">
                <a:latin typeface="Tahoma"/>
                <a:cs typeface="Tahoma"/>
              </a:rPr>
              <a:t>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deducidas son</a:t>
            </a:r>
            <a:r>
              <a:rPr dirty="0" sz="1200">
                <a:latin typeface="Tahoma"/>
                <a:cs typeface="Tahoma"/>
              </a:rPr>
              <a:t> muy </a:t>
            </a:r>
            <a:r>
              <a:rPr dirty="0" sz="1200" spc="-5">
                <a:latin typeface="Tahoma"/>
                <a:cs typeface="Tahoma"/>
              </a:rPr>
              <a:t>generales,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ello igualmente aplicables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cuando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esté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alimentada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dos</a:t>
            </a:r>
            <a:r>
              <a:rPr dirty="0" sz="1200">
                <a:latin typeface="Tahoma"/>
                <a:cs typeface="Tahoma"/>
              </a:rPr>
              <a:t> 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extremos.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 es: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dirty="0" sz="1200" spc="45" i="1">
                <a:latin typeface="Times New Roman"/>
                <a:cs typeface="Times New Roman"/>
              </a:rPr>
              <a:t>Z</a:t>
            </a:r>
            <a:r>
              <a:rPr dirty="0" baseline="-23809" sz="1050" spc="67" i="1">
                <a:latin typeface="Times New Roman"/>
                <a:cs typeface="Times New Roman"/>
              </a:rPr>
              <a:t>G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impedancia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</a:t>
            </a: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360"/>
              </a:spcBef>
            </a:pPr>
            <a:r>
              <a:rPr dirty="0" sz="1200" spc="35" i="1">
                <a:latin typeface="Times New Roman"/>
                <a:cs typeface="Times New Roman"/>
              </a:rPr>
              <a:t>Z</a:t>
            </a:r>
            <a:r>
              <a:rPr dirty="0" baseline="-23809" sz="1050" spc="52" i="1">
                <a:latin typeface="Times New Roman"/>
                <a:cs typeface="Times New Roman"/>
              </a:rPr>
              <a:t>T</a:t>
            </a:r>
            <a:r>
              <a:rPr dirty="0" baseline="-23809" sz="1050" spc="12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 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</a:t>
            </a: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265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65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L</a:t>
            </a:r>
            <a:r>
              <a:rPr dirty="0" baseline="-23809" sz="1050" spc="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 im</a:t>
            </a:r>
            <a:r>
              <a:rPr dirty="0" sz="1200" spc="-5">
                <a:latin typeface="Tahoma"/>
                <a:cs typeface="Tahoma"/>
              </a:rPr>
              <a:t>p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10">
                <a:latin typeface="Tahoma"/>
                <a:cs typeface="Tahoma"/>
              </a:rPr>
              <a:t>l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lí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a</a:t>
            </a: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265"/>
              </a:spcBef>
            </a:pPr>
            <a:r>
              <a:rPr dirty="0" sz="1200" spc="45" i="1">
                <a:latin typeface="Times New Roman"/>
                <a:cs typeface="Times New Roman"/>
              </a:rPr>
              <a:t>Z</a:t>
            </a:r>
            <a:r>
              <a:rPr dirty="0" baseline="-23809" sz="1050" spc="67" i="1">
                <a:latin typeface="Times New Roman"/>
                <a:cs typeface="Times New Roman"/>
              </a:rPr>
              <a:t>C</a:t>
            </a:r>
            <a:r>
              <a:rPr dirty="0" baseline="-23809" sz="1050" spc="36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capacitiva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línea a</a:t>
            </a:r>
            <a:r>
              <a:rPr dirty="0" sz="1200" spc="-5">
                <a:latin typeface="Tahoma"/>
                <a:cs typeface="Tahoma"/>
              </a:rPr>
              <a:t> tierra</a:t>
            </a: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345"/>
              </a:spcBef>
            </a:pP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165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E</a:t>
            </a:r>
            <a:r>
              <a:rPr dirty="0" baseline="-23809" sz="1050" spc="12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 im</a:t>
            </a:r>
            <a:r>
              <a:rPr dirty="0" sz="1200" spc="-5">
                <a:latin typeface="Tahoma"/>
                <a:cs typeface="Tahoma"/>
              </a:rPr>
              <a:t>p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u</a:t>
            </a:r>
            <a:r>
              <a:rPr dirty="0" sz="120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s</a:t>
            </a:r>
            <a:r>
              <a:rPr dirty="0" sz="1200" spc="-5">
                <a:latin typeface="Tahoma"/>
                <a:cs typeface="Tahoma"/>
              </a:rPr>
              <a:t>f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m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do</a:t>
            </a:r>
            <a:r>
              <a:rPr dirty="0" sz="1200" spc="-5">
                <a:latin typeface="Tahoma"/>
                <a:cs typeface="Tahoma"/>
              </a:rPr>
              <a:t>r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5982" y="4149375"/>
            <a:ext cx="3507291" cy="236204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37183" y="6580123"/>
            <a:ext cx="6068060" cy="3096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 4.1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 cortocircuitado</a:t>
            </a:r>
            <a:endParaRPr sz="1200">
              <a:latin typeface="Tahoma"/>
              <a:cs typeface="Tahoma"/>
            </a:endParaRPr>
          </a:p>
          <a:p>
            <a:pPr marL="63500" marR="55880">
              <a:lnSpc>
                <a:spcPct val="116900"/>
              </a:lnSpc>
              <a:spcBef>
                <a:spcPts val="1240"/>
              </a:spcBef>
            </a:pP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conductores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fases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tienen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misma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común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65" i="1">
                <a:latin typeface="Times New Roman"/>
                <a:cs typeface="Times New Roman"/>
              </a:rPr>
              <a:t>Z</a:t>
            </a:r>
            <a:r>
              <a:rPr dirty="0" baseline="-23809" sz="1050" spc="97" i="1">
                <a:latin typeface="Times New Roman"/>
                <a:cs typeface="Times New Roman"/>
              </a:rPr>
              <a:t>E</a:t>
            </a:r>
            <a:r>
              <a:rPr dirty="0" baseline="-23809" sz="1050" spc="12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asignarse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tres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veces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representación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 equivalente.</a:t>
            </a:r>
            <a:endParaRPr sz="1200">
              <a:latin typeface="Tahoma"/>
              <a:cs typeface="Tahoma"/>
            </a:endParaRPr>
          </a:p>
          <a:p>
            <a:pPr marL="63500" marR="57150">
              <a:lnSpc>
                <a:spcPts val="1470"/>
              </a:lnSpc>
              <a:spcBef>
                <a:spcPts val="25"/>
              </a:spcBef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magnitudes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determinan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características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transmisión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sistema,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excepto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65" i="1">
                <a:latin typeface="Times New Roman"/>
                <a:cs typeface="Times New Roman"/>
              </a:rPr>
              <a:t>Z</a:t>
            </a:r>
            <a:r>
              <a:rPr dirty="0" baseline="-23809" sz="1050" spc="97" i="1">
                <a:latin typeface="Times New Roman"/>
                <a:cs typeface="Times New Roman"/>
              </a:rPr>
              <a:t>E</a:t>
            </a:r>
            <a:r>
              <a:rPr dirty="0" baseline="-23809" sz="1050" spc="12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endParaRPr sz="12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  <a:spcBef>
                <a:spcPts val="210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cual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depende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conexión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punto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neutro.</a:t>
            </a:r>
            <a:r>
              <a:rPr dirty="0" sz="1200" spc="480">
                <a:latin typeface="Tahoma"/>
                <a:cs typeface="Tahoma"/>
              </a:rPr>
              <a:t> </a:t>
            </a:r>
            <a:r>
              <a:rPr dirty="0" sz="1200" spc="65" i="1">
                <a:latin typeface="Times New Roman"/>
                <a:cs typeface="Times New Roman"/>
              </a:rPr>
              <a:t>Z</a:t>
            </a:r>
            <a:r>
              <a:rPr dirty="0" baseline="-23809" sz="1050" spc="97" i="1">
                <a:latin typeface="Times New Roman"/>
                <a:cs typeface="Times New Roman"/>
              </a:rPr>
              <a:t>E</a:t>
            </a:r>
            <a:r>
              <a:rPr dirty="0" baseline="-23809" sz="1050" spc="12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>
                <a:latin typeface="Symbol"/>
                <a:cs typeface="Symbol"/>
              </a:rPr>
              <a:t>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un</a:t>
            </a:r>
            <a:endParaRPr sz="1200">
              <a:latin typeface="Tahoma"/>
              <a:cs typeface="Tahoma"/>
            </a:endParaRPr>
          </a:p>
          <a:p>
            <a:pPr marL="63500" marR="58419">
              <a:lnSpc>
                <a:spcPct val="117000"/>
              </a:lnSpc>
              <a:spcBef>
                <a:spcPts val="20"/>
              </a:spcBef>
            </a:pP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neutro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aislado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65" i="1">
                <a:latin typeface="Times New Roman"/>
                <a:cs typeface="Times New Roman"/>
              </a:rPr>
              <a:t>Z</a:t>
            </a:r>
            <a:r>
              <a:rPr dirty="0" baseline="-23809" sz="1050" spc="97" i="1">
                <a:latin typeface="Times New Roman"/>
                <a:cs typeface="Times New Roman"/>
              </a:rPr>
              <a:t>E</a:t>
            </a:r>
            <a:r>
              <a:rPr dirty="0" baseline="-23809" sz="1050" spc="12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0</a:t>
            </a:r>
            <a:r>
              <a:rPr dirty="0" sz="1200" spc="4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significa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neutro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conectado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rígidamente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63500" marR="55880">
              <a:lnSpc>
                <a:spcPct val="100499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 en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sistema trifásico se deriva de los generadores sincrónicos trifásicos,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cuyas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iniciales</a:t>
            </a:r>
            <a:r>
              <a:rPr dirty="0" sz="1200" spc="-5">
                <a:latin typeface="Tahoma"/>
                <a:cs typeface="Tahoma"/>
              </a:rPr>
              <a:t> 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fases,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debido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construcción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arrollamientos, son simétricas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tienen secuencia de fase positiva. Por ello,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aparecer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solo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ya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sea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cortocircuito simétrico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asimétrico. Los sistemas de secuencia positiva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negativa por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contrario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tienen fuente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ello: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39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3127" y="720216"/>
            <a:ext cx="6094095" cy="41167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4765">
              <a:lnSpc>
                <a:spcPts val="1120"/>
              </a:lnSpc>
              <a:spcBef>
                <a:spcPts val="100"/>
              </a:spcBef>
              <a:tabLst>
                <a:tab pos="1824989" algn="l"/>
              </a:tabLst>
            </a:pP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50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-5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9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=0,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9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=0	</a:t>
            </a:r>
            <a:r>
              <a:rPr dirty="0" sz="1200" spc="-5">
                <a:latin typeface="Tahoma"/>
                <a:cs typeface="Tahoma"/>
              </a:rPr>
              <a:t>(4.1)</a:t>
            </a:r>
            <a:endParaRPr sz="1200">
              <a:latin typeface="Tahoma"/>
              <a:cs typeface="Tahoma"/>
            </a:endParaRPr>
          </a:p>
          <a:p>
            <a:pPr algn="ctr" marR="692150">
              <a:lnSpc>
                <a:spcPts val="520"/>
              </a:lnSpc>
              <a:tabLst>
                <a:tab pos="690245" algn="l"/>
                <a:tab pos="1179195" algn="l"/>
              </a:tabLst>
            </a:pPr>
            <a:r>
              <a:rPr dirty="0" sz="700">
                <a:latin typeface="Times New Roman"/>
                <a:cs typeface="Times New Roman"/>
              </a:rPr>
              <a:t>1	</a:t>
            </a:r>
            <a:r>
              <a:rPr dirty="0" sz="700" spc="-5">
                <a:latin typeface="Times New Roman"/>
                <a:cs typeface="Times New Roman"/>
              </a:rPr>
              <a:t>2	</a:t>
            </a:r>
            <a:r>
              <a:rPr dirty="0" sz="700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algn="just" marL="76200" marR="68580">
              <a:lnSpc>
                <a:spcPct val="100600"/>
              </a:lnSpc>
              <a:spcBef>
                <a:spcPts val="670"/>
              </a:spcBef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una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asume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>
                <a:latin typeface="Tahoma"/>
                <a:cs typeface="Tahoma"/>
              </a:rPr>
              <a:t> 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referencia.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asimétrico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conveniente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tomar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aquel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cuya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condición sea diferente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de las otras; es apropiado sin embargo considerar el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aplicado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tal</a:t>
            </a:r>
            <a:r>
              <a:rPr dirty="0" sz="1200">
                <a:latin typeface="Tahoma"/>
                <a:cs typeface="Tahoma"/>
              </a:rPr>
              <a:t> forma</a:t>
            </a:r>
            <a:r>
              <a:rPr dirty="0" sz="1200" spc="-5">
                <a:latin typeface="Tahoma"/>
                <a:cs typeface="Tahoma"/>
              </a:rPr>
              <a:t> que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sea del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mismo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modo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fase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R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referencia.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76200" marR="69215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secciones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deducen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las</a:t>
            </a:r>
            <a:r>
              <a:rPr dirty="0" sz="1200" spc="-5">
                <a:latin typeface="Tahoma"/>
                <a:cs typeface="Tahoma"/>
              </a:rPr>
              <a:t> fórmulas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requeridas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calcular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 alternas iniciales de cortocircuito para diversos tipos de falla. Se utilizará 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ecuaciones 3.3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3.4 dadas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sección 3.1, las cuales muestran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relación 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 asimétrico con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correspondientes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ahoma"/>
              <a:cs typeface="Tahoma"/>
            </a:endParaRPr>
          </a:p>
          <a:p>
            <a:pPr algn="just" marL="76200" marR="69850">
              <a:lnSpc>
                <a:spcPct val="100400"/>
              </a:lnSpc>
            </a:pPr>
            <a:r>
              <a:rPr dirty="0" sz="1200" spc="-5">
                <a:latin typeface="Tahoma"/>
                <a:cs typeface="Tahoma"/>
              </a:rPr>
              <a:t>En los diagramas fasoriales presentados, se ignora el desplazamiento de fase entre </a:t>
            </a:r>
            <a:r>
              <a:rPr dirty="0" sz="1200" spc="-1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 sistemas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tensión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dado 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solo 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necesita ver las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relaciones básicas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 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magnitudes</a:t>
            </a:r>
            <a:r>
              <a:rPr dirty="0" sz="1200">
                <a:latin typeface="Tahoma"/>
                <a:cs typeface="Tahoma"/>
              </a:rPr>
              <a:t> de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marL="762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4.1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Cortocircuito</a:t>
            </a:r>
            <a:r>
              <a:rPr dirty="0" sz="1200" spc="-2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trifásico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76200" marR="37211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tripolar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4.2)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</a:t>
            </a:r>
            <a:r>
              <a:rPr dirty="0" sz="1200">
                <a:latin typeface="Tahoma"/>
                <a:cs typeface="Tahoma"/>
              </a:rPr>
              <a:t> una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sistema;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punto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son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cero.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ahoma"/>
              <a:cs typeface="Tahoma"/>
            </a:endParaRPr>
          </a:p>
          <a:p>
            <a:pPr algn="ctr" marL="6350">
              <a:lnSpc>
                <a:spcPct val="100000"/>
              </a:lnSpc>
              <a:tabLst>
                <a:tab pos="136779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4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R</a:t>
            </a:r>
            <a:r>
              <a:rPr dirty="0" baseline="-23809" sz="1050" spc="47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 spc="75" i="1">
                <a:latin typeface="Times New Roman"/>
                <a:cs typeface="Times New Roman"/>
              </a:rPr>
              <a:t>U</a:t>
            </a:r>
            <a:r>
              <a:rPr dirty="0" baseline="-23809" sz="1050" spc="112" i="1">
                <a:latin typeface="Times New Roman"/>
                <a:cs typeface="Times New Roman"/>
              </a:rPr>
              <a:t>S </a:t>
            </a:r>
            <a:r>
              <a:rPr dirty="0" baseline="-23809" sz="1050" spc="16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45" i="1">
                <a:latin typeface="Times New Roman"/>
                <a:cs typeface="Times New Roman"/>
              </a:rPr>
              <a:t>U</a:t>
            </a:r>
            <a:r>
              <a:rPr dirty="0" baseline="-23809" sz="1050" spc="67" i="1">
                <a:latin typeface="Times New Roman"/>
                <a:cs typeface="Times New Roman"/>
              </a:rPr>
              <a:t>T </a:t>
            </a:r>
            <a:r>
              <a:rPr dirty="0" baseline="-23809" sz="1050" spc="254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	</a:t>
            </a:r>
            <a:r>
              <a:rPr dirty="0" sz="1200" spc="-5">
                <a:latin typeface="Tahoma"/>
                <a:cs typeface="Tahoma"/>
              </a:rPr>
              <a:t>(4.2)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9578" y="5033260"/>
            <a:ext cx="3262387" cy="8826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55827" y="6004051"/>
            <a:ext cx="6067425" cy="1921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510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4.2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 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tripolar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63500" marR="5651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Las ecuaciones 3.3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3.4 para las respectivas componentes simétricas de las tensiones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R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referencia, conducen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relaciones: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ahoma"/>
              <a:cs typeface="Tahoma"/>
            </a:endParaRPr>
          </a:p>
          <a:p>
            <a:pPr marL="1734185">
              <a:lnSpc>
                <a:spcPct val="100000"/>
              </a:lnSpc>
              <a:tabLst>
                <a:tab pos="2419350" algn="l"/>
                <a:tab pos="3334385" algn="l"/>
                <a:tab pos="4238625" algn="l"/>
              </a:tabLst>
            </a:pPr>
            <a:r>
              <a:rPr dirty="0" sz="1200" spc="30" i="1">
                <a:latin typeface="Times New Roman"/>
                <a:cs typeface="Times New Roman"/>
              </a:rPr>
              <a:t>U</a:t>
            </a:r>
            <a:r>
              <a:rPr dirty="0" baseline="-23809" sz="1050" spc="44">
                <a:latin typeface="Times New Roman"/>
                <a:cs typeface="Times New Roman"/>
              </a:rPr>
              <a:t>1 </a:t>
            </a:r>
            <a:r>
              <a:rPr dirty="0" baseline="-23809" sz="1050" spc="5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	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5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2</a:t>
            </a:r>
            <a:r>
              <a:rPr dirty="0" baseline="-23809" sz="1050" spc="44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0	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44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	</a:t>
            </a:r>
            <a:r>
              <a:rPr dirty="0" sz="1200" spc="-5">
                <a:latin typeface="Tahoma"/>
                <a:cs typeface="Tahoma"/>
              </a:rPr>
              <a:t>(4.3)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ahoma"/>
              <a:cs typeface="Tahoma"/>
            </a:endParaRPr>
          </a:p>
          <a:p>
            <a:pPr algn="just" marL="63500" marR="55880">
              <a:lnSpc>
                <a:spcPct val="104200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4.3 muestra el circuito equivalente para las componentes simétricas con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10">
                <a:latin typeface="Tahoma"/>
                <a:cs typeface="Tahoma"/>
              </a:rPr>
              <a:t>fem </a:t>
            </a:r>
            <a:r>
              <a:rPr dirty="0" sz="1200" spc="-5">
                <a:latin typeface="Tahoma"/>
                <a:cs typeface="Tahoma"/>
              </a:rPr>
              <a:t> inicial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</a:t>
            </a:r>
            <a:r>
              <a:rPr dirty="0" sz="1200" spc="36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-5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fuente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tensión.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Bajo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condiciones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(4.3),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aplican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 siguientes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ecuaciones: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78147" y="8118600"/>
            <a:ext cx="698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86478" y="7948776"/>
            <a:ext cx="2425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latin typeface="Times New Roman"/>
                <a:cs typeface="Times New Roman"/>
              </a:rPr>
              <a:t>"</a:t>
            </a:r>
            <a:r>
              <a:rPr dirty="0" sz="700" spc="125">
                <a:latin typeface="Times New Roman"/>
                <a:cs typeface="Times New Roman"/>
              </a:rPr>
              <a:t> </a:t>
            </a:r>
            <a:r>
              <a:rPr dirty="0" baseline="-25462" sz="1800">
                <a:latin typeface="Symbol"/>
                <a:cs typeface="Symbol"/>
              </a:rPr>
              <a:t></a:t>
            </a:r>
            <a:endParaRPr baseline="-25462" sz="18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95627" y="8017000"/>
            <a:ext cx="31451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876425" algn="l"/>
                <a:tab pos="2530475" algn="l"/>
              </a:tabLst>
            </a:pP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u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iv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:	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	</a:t>
            </a:r>
            <a:r>
              <a:rPr dirty="0" sz="1200" spc="45" i="1">
                <a:latin typeface="Times New Roman"/>
                <a:cs typeface="Times New Roman"/>
              </a:rPr>
              <a:t>I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-172">
                <a:latin typeface="Times New Roman"/>
                <a:cs typeface="Times New Roman"/>
              </a:rPr>
              <a:t> </a:t>
            </a:r>
            <a:r>
              <a:rPr dirty="0" sz="1200" spc="35" i="1">
                <a:latin typeface="Times New Roman"/>
                <a:cs typeface="Times New Roman"/>
              </a:rPr>
              <a:t>Z</a:t>
            </a:r>
            <a:r>
              <a:rPr dirty="0" baseline="-23809" sz="1050">
                <a:latin typeface="Times New Roman"/>
                <a:cs typeface="Times New Roman"/>
              </a:rPr>
              <a:t>1 </a:t>
            </a:r>
            <a:r>
              <a:rPr dirty="0" baseline="-23809" sz="1050" spc="9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-12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142514" y="8143361"/>
            <a:ext cx="182880" cy="0"/>
          </a:xfrm>
          <a:custGeom>
            <a:avLst/>
            <a:gdLst/>
            <a:ahLst/>
            <a:cxnLst/>
            <a:rect l="l" t="t" r="r" b="b"/>
            <a:pathLst>
              <a:path w="182879" h="0">
                <a:moveTo>
                  <a:pt x="0" y="0"/>
                </a:moveTo>
                <a:lnTo>
                  <a:pt x="18234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241132" y="8237028"/>
            <a:ext cx="704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40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79355" y="7915565"/>
            <a:ext cx="361950" cy="213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30480">
              <a:lnSpc>
                <a:spcPts val="440"/>
              </a:lnSpc>
              <a:spcBef>
                <a:spcPts val="100"/>
              </a:spcBef>
            </a:pPr>
            <a:r>
              <a:rPr dirty="0" sz="700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  <a:p>
            <a:pPr marL="38100">
              <a:lnSpc>
                <a:spcPts val="1040"/>
              </a:lnSpc>
            </a:pPr>
            <a:r>
              <a:rPr dirty="0" baseline="-34722" sz="1800">
                <a:latin typeface="Symbol"/>
                <a:cs typeface="Symbol"/>
              </a:rPr>
              <a:t></a:t>
            </a:r>
            <a:r>
              <a:rPr dirty="0" baseline="-34722" sz="1800" spc="142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06996" y="8117991"/>
            <a:ext cx="704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50932" y="8135428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50186" y="8016403"/>
            <a:ext cx="768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93028" y="8015731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4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4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1227" y="8359265"/>
            <a:ext cx="5521325" cy="1018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52500">
              <a:lnSpc>
                <a:spcPct val="100000"/>
              </a:lnSpc>
              <a:spcBef>
                <a:spcPts val="100"/>
              </a:spcBef>
              <a:tabLst>
                <a:tab pos="3724275" algn="l"/>
                <a:tab pos="5066665" algn="l"/>
              </a:tabLst>
            </a:pPr>
            <a:r>
              <a:rPr dirty="0" sz="1200" spc="-5">
                <a:latin typeface="Tahoma"/>
                <a:cs typeface="Tahoma"/>
              </a:rPr>
              <a:t>Secuencia negativa:</a:t>
            </a:r>
            <a:r>
              <a:rPr dirty="0" sz="1200" spc="-7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15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 spc="45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35">
                <a:latin typeface="Symbol"/>
                <a:cs typeface="Symbol"/>
              </a:rPr>
              <a:t></a:t>
            </a:r>
            <a:r>
              <a:rPr dirty="0" sz="1200" spc="35" i="1">
                <a:latin typeface="Times New Roman"/>
                <a:cs typeface="Times New Roman"/>
              </a:rPr>
              <a:t>I</a:t>
            </a:r>
            <a:r>
              <a:rPr dirty="0" sz="1200" spc="-17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 spc="45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>
                <a:latin typeface="Times New Roman"/>
                <a:cs typeface="Times New Roman"/>
              </a:rPr>
              <a:t> 0	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 spc="44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	</a:t>
            </a:r>
            <a:r>
              <a:rPr dirty="0" sz="1200" spc="-5">
                <a:latin typeface="Tahoma"/>
                <a:cs typeface="Tahoma"/>
              </a:rPr>
              <a:t>(4.5)</a:t>
            </a:r>
            <a:endParaRPr sz="1200">
              <a:latin typeface="Tahoma"/>
              <a:cs typeface="Tahoma"/>
            </a:endParaRPr>
          </a:p>
          <a:p>
            <a:pPr marL="38100" marR="30480" indent="914400">
              <a:lnSpc>
                <a:spcPts val="3220"/>
              </a:lnSpc>
              <a:spcBef>
                <a:spcPts val="135"/>
              </a:spcBef>
              <a:tabLst>
                <a:tab pos="2333625" algn="l"/>
                <a:tab pos="3724275" algn="l"/>
                <a:tab pos="5066665" algn="l"/>
              </a:tabLst>
            </a:pP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cero:	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6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 spc="4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30">
                <a:latin typeface="Symbol"/>
                <a:cs typeface="Symbol"/>
              </a:rPr>
              <a:t></a:t>
            </a:r>
            <a:r>
              <a:rPr dirty="0" sz="1200" spc="30" i="1">
                <a:latin typeface="Times New Roman"/>
                <a:cs typeface="Times New Roman"/>
              </a:rPr>
              <a:t>I</a:t>
            </a:r>
            <a:r>
              <a:rPr dirty="0" sz="1200" spc="-18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 spc="-89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 spc="45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0	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44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	</a:t>
            </a:r>
            <a:r>
              <a:rPr dirty="0" sz="1200" spc="-5">
                <a:latin typeface="Tahoma"/>
                <a:cs typeface="Tahoma"/>
              </a:rPr>
              <a:t>(4.6)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relaciones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insertadas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5">
                <a:latin typeface="Tahoma"/>
                <a:cs typeface="Tahoma"/>
              </a:rPr>
              <a:t> ec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(3.3a)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 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conduce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13744" y="9552431"/>
            <a:ext cx="5715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6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R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5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40" i="1">
                <a:latin typeface="Times New Roman"/>
                <a:cs typeface="Times New Roman"/>
              </a:rPr>
              <a:t>I</a:t>
            </a:r>
            <a:r>
              <a:rPr dirty="0" baseline="-23809" sz="1050" spc="-7">
                <a:latin typeface="Times New Roman"/>
                <a:cs typeface="Times New Roman"/>
              </a:rPr>
              <a:t>1</a:t>
            </a:r>
            <a:r>
              <a:rPr dirty="0" baseline="-23809" sz="1050" spc="3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28349" y="9548317"/>
            <a:ext cx="635000" cy="2381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ts val="390"/>
              </a:lnSpc>
              <a:spcBef>
                <a:spcPts val="130"/>
              </a:spcBef>
            </a:pP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S  </a:t>
            </a:r>
            <a:r>
              <a:rPr dirty="0" baseline="-23809" sz="1050" spc="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 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  <a:p>
            <a:pPr algn="r" marR="148590">
              <a:lnSpc>
                <a:spcPts val="409"/>
              </a:lnSpc>
            </a:pPr>
            <a:r>
              <a:rPr dirty="0" sz="70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  <a:p>
            <a:pPr algn="r" marR="30480">
              <a:lnSpc>
                <a:spcPts val="835"/>
              </a:lnSpc>
            </a:pPr>
            <a:r>
              <a:rPr dirty="0" sz="70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29982" y="9553064"/>
            <a:ext cx="1761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393190" algn="l"/>
              </a:tabLst>
            </a:pPr>
            <a:r>
              <a:rPr dirty="0" sz="1200" spc="35" i="1">
                <a:latin typeface="Times New Roman"/>
                <a:cs typeface="Times New Roman"/>
              </a:rPr>
              <a:t>I</a:t>
            </a:r>
            <a:r>
              <a:rPr dirty="0" baseline="-23809" sz="1050" spc="52" i="1">
                <a:latin typeface="Times New Roman"/>
                <a:cs typeface="Times New Roman"/>
              </a:rPr>
              <a:t>T </a:t>
            </a:r>
            <a:r>
              <a:rPr dirty="0" baseline="-23809" sz="1050" spc="26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265" i="1">
                <a:latin typeface="Times New Roman"/>
                <a:cs typeface="Times New Roman"/>
              </a:rPr>
              <a:t> </a:t>
            </a:r>
            <a:r>
              <a:rPr dirty="0" sz="1200" spc="20" i="1">
                <a:latin typeface="Times New Roman"/>
                <a:cs typeface="Times New Roman"/>
              </a:rPr>
              <a:t>I</a:t>
            </a:r>
            <a:r>
              <a:rPr dirty="0" baseline="-23809" sz="1050" spc="30">
                <a:latin typeface="Times New Roman"/>
                <a:cs typeface="Times New Roman"/>
              </a:rPr>
              <a:t>1	</a:t>
            </a:r>
            <a:r>
              <a:rPr dirty="0" sz="1200" spc="-5">
                <a:latin typeface="Tahoma"/>
                <a:cs typeface="Tahoma"/>
              </a:rPr>
              <a:t>(4.7)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7983" y="889507"/>
            <a:ext cx="9588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mientras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16608" y="1501902"/>
            <a:ext cx="182880" cy="0"/>
          </a:xfrm>
          <a:custGeom>
            <a:avLst/>
            <a:gdLst/>
            <a:ahLst/>
            <a:cxnLst/>
            <a:rect l="l" t="t" r="r" b="b"/>
            <a:pathLst>
              <a:path w="182880" h="0">
                <a:moveTo>
                  <a:pt x="0" y="0"/>
                </a:moveTo>
                <a:lnTo>
                  <a:pt x="18234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052213" y="1274102"/>
            <a:ext cx="361950" cy="213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30480">
              <a:lnSpc>
                <a:spcPts val="440"/>
              </a:lnSpc>
              <a:spcBef>
                <a:spcPts val="100"/>
              </a:spcBef>
            </a:pPr>
            <a:r>
              <a:rPr dirty="0" sz="700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  <a:p>
            <a:pPr marL="38100">
              <a:lnSpc>
                <a:spcPts val="1040"/>
              </a:lnSpc>
            </a:pPr>
            <a:r>
              <a:rPr dirty="0" baseline="-34722" sz="1800">
                <a:latin typeface="Symbol"/>
                <a:cs typeface="Symbol"/>
              </a:rPr>
              <a:t></a:t>
            </a:r>
            <a:r>
              <a:rPr dirty="0" baseline="-34722" sz="1800" spc="142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91677" y="1374940"/>
            <a:ext cx="768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60800" y="1476502"/>
            <a:ext cx="800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latin typeface="Times New Roman"/>
                <a:cs typeface="Times New Roman"/>
              </a:rPr>
              <a:t>R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02523" y="1501901"/>
            <a:ext cx="182245" cy="0"/>
          </a:xfrm>
          <a:custGeom>
            <a:avLst/>
            <a:gdLst/>
            <a:ahLst/>
            <a:cxnLst/>
            <a:rect l="l" t="t" r="r" b="b"/>
            <a:pathLst>
              <a:path w="182245" h="0">
                <a:moveTo>
                  <a:pt x="0" y="0"/>
                </a:moveTo>
                <a:lnTo>
                  <a:pt x="18216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314022" y="1595564"/>
            <a:ext cx="115570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7915" algn="l"/>
              </a:tabLst>
            </a:pPr>
            <a:r>
              <a:rPr dirty="0" sz="700">
                <a:latin typeface="Times New Roman"/>
                <a:cs typeface="Times New Roman"/>
              </a:rPr>
              <a:t>1</a:t>
            </a:r>
            <a:r>
              <a:rPr dirty="0" sz="700">
                <a:latin typeface="Times New Roman"/>
                <a:cs typeface="Times New Roman"/>
              </a:rPr>
              <a:t>	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76732" y="1210602"/>
            <a:ext cx="323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59523" sz="1050">
                <a:latin typeface="Times New Roman"/>
                <a:cs typeface="Times New Roman"/>
              </a:rPr>
              <a:t>2  </a:t>
            </a:r>
            <a:r>
              <a:rPr dirty="0" baseline="-59523" sz="1050" spc="-104">
                <a:latin typeface="Times New Roman"/>
                <a:cs typeface="Times New Roman"/>
              </a:rPr>
              <a:t> </a:t>
            </a:r>
            <a:r>
              <a:rPr dirty="0" baseline="-25462" sz="1800" i="1">
                <a:latin typeface="Times New Roman"/>
                <a:cs typeface="Times New Roman"/>
              </a:rPr>
              <a:t>E</a:t>
            </a:r>
            <a:r>
              <a:rPr dirty="0" baseline="-25462" sz="1800" spc="-284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670550" y="1501901"/>
            <a:ext cx="182245" cy="0"/>
          </a:xfrm>
          <a:custGeom>
            <a:avLst/>
            <a:gdLst/>
            <a:ahLst/>
            <a:cxnLst/>
            <a:rect l="l" t="t" r="r" b="b"/>
            <a:pathLst>
              <a:path w="182245" h="0">
                <a:moveTo>
                  <a:pt x="0" y="0"/>
                </a:moveTo>
                <a:lnTo>
                  <a:pt x="18216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767785" y="1595564"/>
            <a:ext cx="698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23828" y="1493964"/>
            <a:ext cx="25641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7915" algn="l"/>
                <a:tab pos="2466340" algn="l"/>
              </a:tabLst>
            </a:pP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i="1">
                <a:latin typeface="Times New Roman"/>
                <a:cs typeface="Times New Roman"/>
              </a:rPr>
              <a:t>	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5" i="1">
                <a:latin typeface="Times New Roman"/>
                <a:cs typeface="Times New Roman"/>
              </a:rPr>
              <a:t>	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68037" y="1374940"/>
            <a:ext cx="18554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421765" algn="l"/>
              </a:tabLst>
            </a:pP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S  </a:t>
            </a:r>
            <a:r>
              <a:rPr dirty="0" baseline="-23809" sz="1050" spc="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	</a:t>
            </a:r>
            <a:r>
              <a:rPr dirty="0" sz="1200" spc="80" i="1">
                <a:latin typeface="Times New Roman"/>
                <a:cs typeface="Times New Roman"/>
              </a:rPr>
              <a:t>I</a:t>
            </a:r>
            <a:r>
              <a:rPr dirty="0" baseline="-23809" sz="1050" spc="-7" i="1">
                <a:latin typeface="Times New Roman"/>
                <a:cs typeface="Times New Roman"/>
              </a:rPr>
              <a:t>T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5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47570" y="1210602"/>
            <a:ext cx="220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i="1">
                <a:latin typeface="Times New Roman"/>
                <a:cs typeface="Times New Roman"/>
              </a:rPr>
              <a:t>E</a:t>
            </a:r>
            <a:r>
              <a:rPr dirty="0" baseline="-25462" sz="1800" spc="-284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20944" y="1374140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4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8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7983" y="1898395"/>
            <a:ext cx="5964555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misma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magnitud;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621213" y="2693796"/>
            <a:ext cx="182245" cy="0"/>
          </a:xfrm>
          <a:custGeom>
            <a:avLst/>
            <a:gdLst/>
            <a:ahLst/>
            <a:cxnLst/>
            <a:rect l="l" t="t" r="r" b="b"/>
            <a:pathLst>
              <a:path w="182245" h="0">
                <a:moveTo>
                  <a:pt x="0" y="0"/>
                </a:moveTo>
                <a:lnTo>
                  <a:pt x="18216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718448" y="2787459"/>
            <a:ext cx="698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56906" y="2465996"/>
            <a:ext cx="361950" cy="213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30480">
              <a:lnSpc>
                <a:spcPts val="440"/>
              </a:lnSpc>
              <a:spcBef>
                <a:spcPts val="100"/>
              </a:spcBef>
            </a:pP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  <a:p>
            <a:pPr marL="38100">
              <a:lnSpc>
                <a:spcPts val="1040"/>
              </a:lnSpc>
            </a:pPr>
            <a:r>
              <a:rPr dirty="0" baseline="-34722" sz="1800">
                <a:latin typeface="Symbol"/>
                <a:cs typeface="Symbol"/>
              </a:rPr>
              <a:t></a:t>
            </a:r>
            <a:r>
              <a:rPr dirty="0" baseline="-34722" sz="1800" spc="142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37806" y="2498508"/>
            <a:ext cx="1866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i="1">
                <a:latin typeface="Times New Roman"/>
                <a:cs typeface="Times New Roman"/>
              </a:rPr>
              <a:t>I</a:t>
            </a:r>
            <a:r>
              <a:rPr dirty="0" baseline="-25462" sz="1800" spc="-179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29906" y="2668396"/>
            <a:ext cx="1212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latin typeface="Times New Roman"/>
                <a:cs typeface="Times New Roman"/>
              </a:rPr>
              <a:t>k</a:t>
            </a:r>
            <a:r>
              <a:rPr dirty="0" sz="700" spc="-90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3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28356" y="2685859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149344" y="2565907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4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9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4406" y="3231439"/>
            <a:ext cx="3097732" cy="2481675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887983" y="5953759"/>
            <a:ext cx="5965825" cy="760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4.3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componentes </a:t>
            </a:r>
            <a:r>
              <a:rPr dirty="0" sz="1200" spc="-5">
                <a:latin typeface="Tahoma"/>
                <a:cs typeface="Tahoma"/>
              </a:rPr>
              <a:t>simétricas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una</a:t>
            </a:r>
            <a:r>
              <a:rPr dirty="0" sz="1200" spc="-5">
                <a:latin typeface="Tahoma"/>
                <a:cs typeface="Tahoma"/>
              </a:rPr>
              <a:t> falla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marL="12700" marR="508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Dado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trata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simétrico,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hay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ni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cero;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41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596947" y="6887336"/>
            <a:ext cx="9137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40" i="1">
                <a:latin typeface="Times New Roman"/>
                <a:cs typeface="Times New Roman"/>
              </a:rPr>
              <a:t>I</a:t>
            </a:r>
            <a:r>
              <a:rPr dirty="0" baseline="-23809" sz="1050" spc="15">
                <a:latin typeface="Times New Roman"/>
                <a:cs typeface="Times New Roman"/>
              </a:rPr>
              <a:t>1</a:t>
            </a:r>
            <a:r>
              <a:rPr dirty="0" baseline="-23809" sz="1050" spc="-7" i="1">
                <a:latin typeface="Times New Roman"/>
                <a:cs typeface="Times New Roman"/>
              </a:rPr>
              <a:t>R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5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40" i="1">
                <a:latin typeface="Times New Roman"/>
                <a:cs typeface="Times New Roman"/>
              </a:rPr>
              <a:t>I</a:t>
            </a:r>
            <a:r>
              <a:rPr dirty="0" baseline="-23809" sz="1050" spc="-7">
                <a:latin typeface="Times New Roman"/>
                <a:cs typeface="Times New Roman"/>
              </a:rPr>
              <a:t>1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baseline="-23809" sz="1050" spc="9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6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R</a:t>
            </a:r>
            <a:r>
              <a:rPr dirty="0" baseline="-23809" sz="1050" spc="7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968642" y="6883227"/>
            <a:ext cx="953769" cy="2381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ts val="390"/>
              </a:lnSpc>
              <a:spcBef>
                <a:spcPts val="130"/>
              </a:spcBef>
            </a:pP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22" i="1">
                <a:latin typeface="Times New Roman"/>
                <a:cs typeface="Times New Roman"/>
              </a:rPr>
              <a:t>S</a:t>
            </a:r>
            <a:r>
              <a:rPr dirty="0" baseline="-23809" sz="1050" spc="2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2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49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  <a:p>
            <a:pPr algn="ctr" marL="27305">
              <a:lnSpc>
                <a:spcPts val="409"/>
              </a:lnSpc>
            </a:pPr>
            <a:r>
              <a:rPr dirty="0" sz="70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  <a:p>
            <a:pPr marL="586105">
              <a:lnSpc>
                <a:spcPts val="840"/>
              </a:lnSpc>
              <a:tabLst>
                <a:tab pos="880110" algn="l"/>
              </a:tabLst>
            </a:pPr>
            <a:r>
              <a:rPr dirty="0" sz="700">
                <a:latin typeface="Times New Roman"/>
                <a:cs typeface="Times New Roman"/>
              </a:rPr>
              <a:t>1	</a:t>
            </a:r>
            <a:r>
              <a:rPr dirty="0" sz="700" spc="-5" i="1">
                <a:latin typeface="Times New Roman"/>
                <a:cs typeface="Times New Roman"/>
              </a:rPr>
              <a:t>s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327476" y="6887970"/>
            <a:ext cx="1845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39319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baseline="-23809" sz="1050" spc="-7">
                <a:latin typeface="Times New Roman"/>
                <a:cs typeface="Times New Roman"/>
              </a:rPr>
              <a:t>1</a:t>
            </a:r>
            <a:r>
              <a:rPr dirty="0" baseline="-23809" sz="1050" spc="-7" i="1">
                <a:latin typeface="Times New Roman"/>
                <a:cs typeface="Times New Roman"/>
              </a:rPr>
              <a:t>T</a:t>
            </a:r>
            <a:r>
              <a:rPr dirty="0" baseline="-23809" sz="1050" spc="57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270" i="1">
                <a:latin typeface="Times New Roman"/>
                <a:cs typeface="Times New Roman"/>
              </a:rPr>
              <a:t> </a:t>
            </a:r>
            <a:r>
              <a:rPr dirty="0" sz="1200" spc="20" i="1">
                <a:latin typeface="Times New Roman"/>
                <a:cs typeface="Times New Roman"/>
              </a:rPr>
              <a:t>I</a:t>
            </a:r>
            <a:r>
              <a:rPr dirty="0" baseline="-23809" sz="1050" spc="30">
                <a:latin typeface="Times New Roman"/>
                <a:cs typeface="Times New Roman"/>
              </a:rPr>
              <a:t>1 </a:t>
            </a:r>
            <a:r>
              <a:rPr dirty="0" baseline="-23809" sz="105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35" i="1">
                <a:latin typeface="Times New Roman"/>
                <a:cs typeface="Times New Roman"/>
              </a:rPr>
              <a:t>I</a:t>
            </a:r>
            <a:r>
              <a:rPr dirty="0" baseline="-23809" sz="1050" spc="52" i="1">
                <a:latin typeface="Times New Roman"/>
                <a:cs typeface="Times New Roman"/>
              </a:rPr>
              <a:t>T	</a:t>
            </a:r>
            <a:r>
              <a:rPr dirty="0" sz="1200" spc="-5">
                <a:latin typeface="Tahoma"/>
                <a:cs typeface="Tahoma"/>
              </a:rPr>
              <a:t>(4.10)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87983" y="7115047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y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49302" y="7496936"/>
            <a:ext cx="106108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60" i="1">
                <a:latin typeface="Times New Roman"/>
                <a:cs typeface="Times New Roman"/>
              </a:rPr>
              <a:t>U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i="1">
                <a:latin typeface="Times New Roman"/>
                <a:cs typeface="Times New Roman"/>
              </a:rPr>
              <a:t>R  </a:t>
            </a:r>
            <a:r>
              <a:rPr dirty="0" baseline="-23809" sz="1050" spc="-5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60" i="1">
                <a:latin typeface="Times New Roman"/>
                <a:cs typeface="Times New Roman"/>
              </a:rPr>
              <a:t>U</a:t>
            </a:r>
            <a:r>
              <a:rPr dirty="0" baseline="-23809" sz="1050">
                <a:latin typeface="Times New Roman"/>
                <a:cs typeface="Times New Roman"/>
              </a:rPr>
              <a:t>1 </a:t>
            </a:r>
            <a:r>
              <a:rPr dirty="0" baseline="-23809" sz="1050" spc="9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155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R</a:t>
            </a:r>
            <a:r>
              <a:rPr dirty="0" baseline="-23809" sz="1050" spc="6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178117" y="7492827"/>
            <a:ext cx="1101090" cy="2381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 marR="46355">
              <a:lnSpc>
                <a:spcPts val="390"/>
              </a:lnSpc>
              <a:spcBef>
                <a:spcPts val="130"/>
              </a:spcBef>
            </a:pPr>
            <a:r>
              <a:rPr dirty="0" sz="1200" spc="60" i="1">
                <a:latin typeface="Times New Roman"/>
                <a:cs typeface="Times New Roman"/>
              </a:rPr>
              <a:t>U</a:t>
            </a:r>
            <a:r>
              <a:rPr dirty="0" baseline="-23809" sz="1050" spc="7">
                <a:latin typeface="Times New Roman"/>
                <a:cs typeface="Times New Roman"/>
              </a:rPr>
              <a:t>1</a:t>
            </a:r>
            <a:r>
              <a:rPr dirty="0" baseline="-23809" sz="1050" i="1">
                <a:latin typeface="Times New Roman"/>
                <a:cs typeface="Times New Roman"/>
              </a:rPr>
              <a:t>S  </a:t>
            </a:r>
            <a:r>
              <a:rPr dirty="0" baseline="-23809" sz="1050" spc="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 </a:t>
            </a:r>
            <a:r>
              <a:rPr dirty="0" sz="1200" spc="-14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endParaRPr sz="1200">
              <a:latin typeface="Times New Roman"/>
              <a:cs typeface="Times New Roman"/>
            </a:endParaRPr>
          </a:p>
          <a:p>
            <a:pPr algn="ctr" marL="3810">
              <a:lnSpc>
                <a:spcPts val="409"/>
              </a:lnSpc>
            </a:pPr>
            <a:r>
              <a:rPr dirty="0" sz="70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  <a:p>
            <a:pPr marL="690880">
              <a:lnSpc>
                <a:spcPts val="835"/>
              </a:lnSpc>
              <a:tabLst>
                <a:tab pos="1028065" algn="l"/>
              </a:tabLst>
            </a:pPr>
            <a:r>
              <a:rPr dirty="0" sz="700">
                <a:latin typeface="Times New Roman"/>
                <a:cs typeface="Times New Roman"/>
              </a:rPr>
              <a:t>1	</a:t>
            </a:r>
            <a:r>
              <a:rPr dirty="0" sz="700" spc="-5" i="1">
                <a:latin typeface="Times New Roman"/>
                <a:cs typeface="Times New Roman"/>
              </a:rPr>
              <a:t>s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549798" y="7497569"/>
            <a:ext cx="11049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60" i="1">
                <a:latin typeface="Times New Roman"/>
                <a:cs typeface="Times New Roman"/>
              </a:rPr>
              <a:t>U</a:t>
            </a:r>
            <a:r>
              <a:rPr dirty="0" baseline="-23809" sz="1050" spc="-82">
                <a:latin typeface="Times New Roman"/>
                <a:cs typeface="Times New Roman"/>
              </a:rPr>
              <a:t>1</a:t>
            </a:r>
            <a:r>
              <a:rPr dirty="0" baseline="-23809" sz="1050" spc="-7" i="1">
                <a:latin typeface="Times New Roman"/>
                <a:cs typeface="Times New Roman"/>
              </a:rPr>
              <a:t>T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5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 spc="60" i="1">
                <a:latin typeface="Times New Roman"/>
                <a:cs typeface="Times New Roman"/>
              </a:rPr>
              <a:t>U</a:t>
            </a:r>
            <a:r>
              <a:rPr dirty="0" baseline="-23809" sz="1050" spc="-7">
                <a:latin typeface="Times New Roman"/>
                <a:cs typeface="Times New Roman"/>
              </a:rPr>
              <a:t>1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baseline="-23809" sz="1050" spc="9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95" i="1">
                <a:latin typeface="Times New Roman"/>
                <a:cs typeface="Times New Roman"/>
              </a:rPr>
              <a:t>U</a:t>
            </a:r>
            <a:r>
              <a:rPr dirty="0" baseline="-23809" sz="1050" spc="-7" i="1">
                <a:latin typeface="Times New Roman"/>
                <a:cs typeface="Times New Roman"/>
              </a:rPr>
              <a:t>T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936996" y="7496047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(4.11)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37183" y="8091931"/>
            <a:ext cx="6066790" cy="1724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4.2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Cortocircuito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bipolar</a:t>
            </a:r>
            <a:r>
              <a:rPr dirty="0" sz="1200" spc="-10" b="1">
                <a:latin typeface="Tahoma"/>
                <a:cs typeface="Tahoma"/>
              </a:rPr>
              <a:t> sin</a:t>
            </a:r>
            <a:r>
              <a:rPr dirty="0" sz="1200" spc="-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contacto a</a:t>
            </a:r>
            <a:r>
              <a:rPr dirty="0" sz="1200" spc="-5" b="1">
                <a:latin typeface="Tahoma"/>
                <a:cs typeface="Tahoma"/>
              </a:rPr>
              <a:t> tierra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marL="63500" marR="5588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bipolar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tierra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asimétrica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el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4.4):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ahoma"/>
              <a:cs typeface="Tahoma"/>
            </a:endParaRPr>
          </a:p>
          <a:p>
            <a:pPr algn="ctr" marL="9525">
              <a:lnSpc>
                <a:spcPct val="100000"/>
              </a:lnSpc>
              <a:tabLst>
                <a:tab pos="1400175" algn="l"/>
                <a:tab pos="2771775" algn="l"/>
                <a:tab pos="4114800" algn="l"/>
              </a:tabLst>
            </a:pPr>
            <a:r>
              <a:rPr dirty="0" sz="1200" spc="15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S  </a:t>
            </a:r>
            <a:r>
              <a:rPr dirty="0" baseline="-23809" sz="1050" spc="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95" i="1">
                <a:latin typeface="Times New Roman"/>
                <a:cs typeface="Times New Roman"/>
              </a:rPr>
              <a:t>U</a:t>
            </a:r>
            <a:r>
              <a:rPr dirty="0" baseline="-23809" sz="1050" spc="-7" i="1">
                <a:latin typeface="Times New Roman"/>
                <a:cs typeface="Times New Roman"/>
              </a:rPr>
              <a:t>T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baseline="-23809" sz="1050" spc="-89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	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6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R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5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0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	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S  </a:t>
            </a:r>
            <a:r>
              <a:rPr dirty="0" baseline="-23809" sz="1050" spc="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70">
                <a:latin typeface="Symbol"/>
                <a:cs typeface="Symbol"/>
              </a:rPr>
              <a:t></a:t>
            </a:r>
            <a:r>
              <a:rPr dirty="0" sz="1200" spc="80" i="1">
                <a:latin typeface="Times New Roman"/>
                <a:cs typeface="Times New Roman"/>
              </a:rPr>
              <a:t>I</a:t>
            </a:r>
            <a:r>
              <a:rPr dirty="0" baseline="-23809" sz="1050" spc="-7" i="1">
                <a:latin typeface="Times New Roman"/>
                <a:cs typeface="Times New Roman"/>
              </a:rPr>
              <a:t>T</a:t>
            </a:r>
            <a:r>
              <a:rPr dirty="0" baseline="-23809" sz="1050" i="1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4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>
                <a:latin typeface="Tahoma"/>
                <a:cs typeface="Tahoma"/>
              </a:rPr>
              <a:t>12)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Tahoma"/>
              <a:cs typeface="Tahoma"/>
            </a:endParaRPr>
          </a:p>
          <a:p>
            <a:pPr marL="63500" marR="5651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ec.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(3.3)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(3.4)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dan,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tomando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referencia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: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82108" y="845941"/>
            <a:ext cx="158115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9"/>
              </a:spcBef>
            </a:pPr>
            <a:r>
              <a:rPr dirty="0" sz="1200" spc="150" i="1">
                <a:latin typeface="Times New Roman"/>
                <a:cs typeface="Times New Roman"/>
              </a:rPr>
              <a:t>U</a:t>
            </a:r>
            <a:r>
              <a:rPr dirty="0" baseline="-23809" sz="1050" spc="-7" i="1">
                <a:latin typeface="Times New Roman"/>
                <a:cs typeface="Times New Roman"/>
              </a:rPr>
              <a:t>S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9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175">
                <a:latin typeface="Times New Roman"/>
                <a:cs typeface="Times New Roman"/>
              </a:rPr>
              <a:t> </a:t>
            </a:r>
            <a:r>
              <a:rPr dirty="0" sz="1200" spc="95" i="1">
                <a:latin typeface="Times New Roman"/>
                <a:cs typeface="Times New Roman"/>
              </a:rPr>
              <a:t>U</a:t>
            </a:r>
            <a:r>
              <a:rPr dirty="0" baseline="-23809" sz="1050" spc="-7" i="1">
                <a:latin typeface="Times New Roman"/>
                <a:cs typeface="Times New Roman"/>
              </a:rPr>
              <a:t>T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5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60" i="1">
                <a:latin typeface="Times New Roman"/>
                <a:cs typeface="Times New Roman"/>
              </a:rPr>
              <a:t>U</a:t>
            </a:r>
            <a:r>
              <a:rPr dirty="0" baseline="-23809" sz="1050" spc="-7">
                <a:latin typeface="Times New Roman"/>
                <a:cs typeface="Times New Roman"/>
              </a:rPr>
              <a:t>1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baseline="-23809" sz="105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17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5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2</a:t>
            </a:r>
            <a:r>
              <a:rPr dirty="0" baseline="-23809" sz="1050">
                <a:latin typeface="Times New Roman"/>
                <a:cs typeface="Times New Roman"/>
              </a:rPr>
              <a:t>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0</a:t>
            </a:r>
            <a:r>
              <a:rPr dirty="0" sz="1200" spc="-9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endParaRPr sz="1200">
              <a:latin typeface="Tahoma"/>
              <a:cs typeface="Tahoma"/>
            </a:endParaRPr>
          </a:p>
          <a:p>
            <a:pPr marL="46990">
              <a:lnSpc>
                <a:spcPct val="100000"/>
              </a:lnSpc>
              <a:spcBef>
                <a:spcPts val="360"/>
              </a:spcBef>
            </a:pPr>
            <a:r>
              <a:rPr dirty="0" sz="1200" spc="10">
                <a:latin typeface="Times New Roman"/>
                <a:cs typeface="Times New Roman"/>
              </a:rPr>
              <a:t>3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6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R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baseline="-23809" sz="1050" spc="9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S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9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75" i="1">
                <a:latin typeface="Times New Roman"/>
                <a:cs typeface="Times New Roman"/>
              </a:rPr>
              <a:t>I</a:t>
            </a:r>
            <a:r>
              <a:rPr dirty="0" baseline="-23809" sz="1050" spc="-7" i="1">
                <a:latin typeface="Times New Roman"/>
                <a:cs typeface="Times New Roman"/>
              </a:rPr>
              <a:t>T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5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0</a:t>
            </a:r>
            <a:r>
              <a:rPr dirty="0" sz="1200" spc="-16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10935" y="846352"/>
            <a:ext cx="65405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9"/>
              </a:spcBef>
            </a:pPr>
            <a:r>
              <a:rPr dirty="0" sz="1200" spc="60" i="1">
                <a:latin typeface="Times New Roman"/>
                <a:cs typeface="Times New Roman"/>
              </a:rPr>
              <a:t>U</a:t>
            </a:r>
            <a:r>
              <a:rPr dirty="0" baseline="-23809" sz="1050">
                <a:latin typeface="Times New Roman"/>
                <a:cs typeface="Times New Roman"/>
              </a:rPr>
              <a:t>1 </a:t>
            </a:r>
            <a:r>
              <a:rPr dirty="0" baseline="-23809" sz="1050" spc="9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5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endParaRPr sz="1200">
              <a:latin typeface="Tahoma"/>
              <a:cs typeface="Tahoma"/>
            </a:endParaRPr>
          </a:p>
          <a:p>
            <a:pPr marL="56515">
              <a:lnSpc>
                <a:spcPct val="100000"/>
              </a:lnSpc>
              <a:spcBef>
                <a:spcPts val="355"/>
              </a:spcBef>
            </a:pP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-12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41240" y="845311"/>
            <a:ext cx="43942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spc="-5">
                <a:latin typeface="Tahoma"/>
                <a:cs typeface="Tahoma"/>
              </a:rPr>
              <a:t>(4.13)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1200" spc="-5">
                <a:latin typeface="Tahoma"/>
                <a:cs typeface="Tahoma"/>
              </a:rPr>
              <a:t>(4.14)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81581" y="1533650"/>
            <a:ext cx="2006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6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R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5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45" i="1">
                <a:latin typeface="Times New Roman"/>
                <a:cs typeface="Times New Roman"/>
              </a:rPr>
              <a:t>I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baseline="-23809" sz="105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baseline="-23809" sz="1050" spc="6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-114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45" i="1">
                <a:latin typeface="Times New Roman"/>
                <a:cs typeface="Times New Roman"/>
              </a:rPr>
              <a:t>I</a:t>
            </a:r>
            <a:r>
              <a:rPr dirty="0" baseline="-23809" sz="1050">
                <a:latin typeface="Times New Roman"/>
                <a:cs typeface="Times New Roman"/>
              </a:rPr>
              <a:t>1 </a:t>
            </a:r>
            <a:r>
              <a:rPr dirty="0" baseline="-23809" sz="1050" spc="104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70">
                <a:latin typeface="Symbol"/>
                <a:cs typeface="Symbol"/>
              </a:rPr>
              <a:t>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 </a:t>
            </a:r>
            <a:r>
              <a:rPr dirty="0" sz="1200">
                <a:latin typeface="Tahoma"/>
                <a:cs typeface="Tahoma"/>
              </a:rPr>
              <a:t>;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21428" y="1532635"/>
            <a:ext cx="439420" cy="539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(4.15)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dirty="0" sz="1200" spc="-5">
                <a:latin typeface="Tahoma"/>
                <a:cs typeface="Tahoma"/>
              </a:rPr>
              <a:t>(4.16)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14954" y="1990851"/>
            <a:ext cx="194945" cy="0"/>
          </a:xfrm>
          <a:custGeom>
            <a:avLst/>
            <a:gdLst/>
            <a:ahLst/>
            <a:cxnLst/>
            <a:rect l="l" t="t" r="r" b="b"/>
            <a:pathLst>
              <a:path w="194944" h="0">
                <a:moveTo>
                  <a:pt x="0" y="0"/>
                </a:moveTo>
                <a:lnTo>
                  <a:pt x="19467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519135" y="2084513"/>
            <a:ext cx="698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20824" y="1982911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71849" y="1965387"/>
            <a:ext cx="14846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6845" algn="l"/>
              </a:tabLst>
            </a:pPr>
            <a:r>
              <a:rPr dirty="0" sz="700" spc="-5">
                <a:latin typeface="Times New Roman"/>
                <a:cs typeface="Times New Roman"/>
              </a:rPr>
              <a:t>0</a:t>
            </a:r>
            <a:r>
              <a:rPr dirty="0" sz="700" spc="-5">
                <a:latin typeface="Times New Roman"/>
                <a:cs typeface="Times New Roman"/>
              </a:rPr>
              <a:t>	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68842" y="1863887"/>
            <a:ext cx="1870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402715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63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37037" sz="1800" spc="-7" i="1">
                <a:latin typeface="Times New Roman"/>
                <a:cs typeface="Times New Roman"/>
              </a:rPr>
              <a:t>U</a:t>
            </a:r>
            <a:r>
              <a:rPr dirty="0" baseline="37037" sz="1800" spc="-254" i="1">
                <a:latin typeface="Times New Roman"/>
                <a:cs typeface="Times New Roman"/>
              </a:rPr>
              <a:t> </a:t>
            </a:r>
            <a:r>
              <a:rPr dirty="0" baseline="39682" sz="1050" spc="-7">
                <a:latin typeface="Times New Roman"/>
                <a:cs typeface="Times New Roman"/>
              </a:rPr>
              <a:t>0</a:t>
            </a:r>
            <a:r>
              <a:rPr dirty="0" baseline="39682" sz="1050" spc="38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	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59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1227" y="2389632"/>
            <a:ext cx="201548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p</a:t>
            </a:r>
            <a:r>
              <a:rPr dirty="0" sz="1200" spc="-15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a l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rr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4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S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baseline="-23809" sz="1050" spc="-9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5">
                <a:latin typeface="Tahoma"/>
                <a:cs typeface="Tahoma"/>
              </a:rPr>
              <a:t> </a:t>
            </a:r>
            <a:r>
              <a:rPr dirty="0" sz="1200" spc="75" i="1">
                <a:latin typeface="Times New Roman"/>
                <a:cs typeface="Times New Roman"/>
              </a:rPr>
              <a:t>I</a:t>
            </a:r>
            <a:r>
              <a:rPr dirty="0" baseline="-23809" sz="1050" spc="-7" i="1">
                <a:latin typeface="Times New Roman"/>
                <a:cs typeface="Times New Roman"/>
              </a:rPr>
              <a:t>T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baseline="-23809" sz="1050" spc="-7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81502" y="2810970"/>
            <a:ext cx="1130300" cy="4806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ts val="390"/>
              </a:lnSpc>
              <a:spcBef>
                <a:spcPts val="130"/>
              </a:spcBef>
            </a:pP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S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1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aI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endParaRPr sz="1200">
              <a:latin typeface="Tahoma"/>
              <a:cs typeface="Tahoma"/>
            </a:endParaRPr>
          </a:p>
          <a:p>
            <a:pPr algn="ctr" marR="210820">
              <a:lnSpc>
                <a:spcPts val="409"/>
              </a:lnSpc>
            </a:pPr>
            <a:r>
              <a:rPr dirty="0" sz="700" spc="-5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  <a:p>
            <a:pPr marL="551180">
              <a:lnSpc>
                <a:spcPts val="840"/>
              </a:lnSpc>
              <a:tabLst>
                <a:tab pos="898525" algn="l"/>
              </a:tabLst>
            </a:pPr>
            <a:r>
              <a:rPr dirty="0" sz="700" spc="-5">
                <a:latin typeface="Times New Roman"/>
                <a:cs typeface="Times New Roman"/>
              </a:rPr>
              <a:t>1	2</a:t>
            </a:r>
            <a:endParaRPr sz="700">
              <a:latin typeface="Times New Roman"/>
              <a:cs typeface="Times New Roman"/>
            </a:endParaRPr>
          </a:p>
          <a:p>
            <a:pPr marL="38100">
              <a:lnSpc>
                <a:spcPts val="390"/>
              </a:lnSpc>
              <a:spcBef>
                <a:spcPts val="270"/>
              </a:spcBef>
            </a:pPr>
            <a:r>
              <a:rPr dirty="0" sz="1200" spc="35" i="1">
                <a:latin typeface="Times New Roman"/>
                <a:cs typeface="Times New Roman"/>
              </a:rPr>
              <a:t>I</a:t>
            </a:r>
            <a:r>
              <a:rPr dirty="0" baseline="-23809" sz="1050" spc="52" i="1">
                <a:latin typeface="Times New Roman"/>
                <a:cs typeface="Times New Roman"/>
              </a:rPr>
              <a:t>T</a:t>
            </a:r>
            <a:r>
              <a:rPr dirty="0" baseline="-23809" sz="1050" spc="24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250" i="1">
                <a:latin typeface="Times New Roman"/>
                <a:cs typeface="Times New Roman"/>
              </a:rPr>
              <a:t> </a:t>
            </a:r>
            <a:r>
              <a:rPr dirty="0" sz="1200" spc="20" i="1">
                <a:latin typeface="Times New Roman"/>
                <a:cs typeface="Times New Roman"/>
              </a:rPr>
              <a:t>I</a:t>
            </a:r>
            <a:r>
              <a:rPr dirty="0" baseline="-23809" sz="1050" spc="30">
                <a:latin typeface="Times New Roman"/>
                <a:cs typeface="Times New Roman"/>
              </a:rPr>
              <a:t>1</a:t>
            </a:r>
            <a:r>
              <a:rPr dirty="0" baseline="-23809" sz="105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2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3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endParaRPr sz="1200">
              <a:latin typeface="Tahoma"/>
              <a:cs typeface="Tahoma"/>
            </a:endParaRPr>
          </a:p>
          <a:p>
            <a:pPr algn="r" marR="232410">
              <a:lnSpc>
                <a:spcPts val="415"/>
              </a:lnSpc>
            </a:pPr>
            <a:r>
              <a:rPr dirty="0" sz="70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  <a:p>
            <a:pPr algn="r" marR="104139">
              <a:lnSpc>
                <a:spcPts val="840"/>
              </a:lnSpc>
            </a:pPr>
            <a:r>
              <a:rPr dirty="0" sz="70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52999" y="2810970"/>
            <a:ext cx="1118235" cy="4806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ts val="390"/>
              </a:lnSpc>
              <a:spcBef>
                <a:spcPts val="130"/>
              </a:spcBef>
            </a:pP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65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S  </a:t>
            </a:r>
            <a:r>
              <a:rPr dirty="0" baseline="-23809" sz="1050" spc="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3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a  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35" i="1">
                <a:latin typeface="Times New Roman"/>
                <a:cs typeface="Times New Roman"/>
              </a:rPr>
              <a:t>a</a:t>
            </a:r>
            <a:r>
              <a:rPr dirty="0" sz="1200" spc="65">
                <a:latin typeface="Times New Roman"/>
                <a:cs typeface="Times New Roman"/>
              </a:rPr>
              <a:t>)</a:t>
            </a:r>
            <a:r>
              <a:rPr dirty="0" sz="1200" i="1">
                <a:latin typeface="Times New Roman"/>
                <a:cs typeface="Times New Roman"/>
              </a:rPr>
              <a:t>I 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endParaRPr sz="1200">
              <a:latin typeface="Tahoma"/>
              <a:cs typeface="Tahoma"/>
            </a:endParaRPr>
          </a:p>
          <a:p>
            <a:pPr algn="ctr" marR="92075">
              <a:lnSpc>
                <a:spcPts val="409"/>
              </a:lnSpc>
            </a:pPr>
            <a:r>
              <a:rPr dirty="0" sz="70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  <a:p>
            <a:pPr algn="r" marR="172720">
              <a:lnSpc>
                <a:spcPts val="840"/>
              </a:lnSpc>
            </a:pPr>
            <a:r>
              <a:rPr dirty="0" sz="70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  <a:p>
            <a:pPr marL="38100">
              <a:lnSpc>
                <a:spcPts val="390"/>
              </a:lnSpc>
              <a:spcBef>
                <a:spcPts val="270"/>
              </a:spcBef>
            </a:pPr>
            <a:r>
              <a:rPr dirty="0" sz="1200" spc="40" i="1">
                <a:latin typeface="Times New Roman"/>
                <a:cs typeface="Times New Roman"/>
              </a:rPr>
              <a:t>I</a:t>
            </a:r>
            <a:r>
              <a:rPr dirty="0" baseline="-23809" sz="1050" spc="60" i="1">
                <a:latin typeface="Times New Roman"/>
                <a:cs typeface="Times New Roman"/>
              </a:rPr>
              <a:t>T</a:t>
            </a:r>
            <a:r>
              <a:rPr dirty="0" baseline="-23809" sz="1050" spc="2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Times New Roman"/>
                <a:cs typeface="Times New Roman"/>
              </a:rPr>
              <a:t>(</a:t>
            </a:r>
            <a:r>
              <a:rPr dirty="0" sz="1200" spc="15" i="1">
                <a:latin typeface="Times New Roman"/>
                <a:cs typeface="Times New Roman"/>
              </a:rPr>
              <a:t>a </a:t>
            </a:r>
            <a:r>
              <a:rPr dirty="0" sz="1200" spc="18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325" i="1">
                <a:latin typeface="Times New Roman"/>
                <a:cs typeface="Times New Roman"/>
              </a:rPr>
              <a:t> </a:t>
            </a:r>
            <a:r>
              <a:rPr dirty="0" sz="1200" spc="30">
                <a:latin typeface="Times New Roman"/>
                <a:cs typeface="Times New Roman"/>
              </a:rPr>
              <a:t>)</a:t>
            </a:r>
            <a:r>
              <a:rPr dirty="0" sz="1200" spc="30" i="1">
                <a:latin typeface="Times New Roman"/>
                <a:cs typeface="Times New Roman"/>
              </a:rPr>
              <a:t>I</a:t>
            </a:r>
            <a:r>
              <a:rPr dirty="0" sz="1200" spc="19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endParaRPr sz="1200">
              <a:latin typeface="Tahoma"/>
              <a:cs typeface="Tahoma"/>
            </a:endParaRPr>
          </a:p>
          <a:p>
            <a:pPr algn="r" marR="281305">
              <a:lnSpc>
                <a:spcPts val="415"/>
              </a:lnSpc>
            </a:pPr>
            <a:r>
              <a:rPr dirty="0" sz="70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  <a:p>
            <a:pPr algn="r" marR="98425">
              <a:lnSpc>
                <a:spcPts val="840"/>
              </a:lnSpc>
            </a:pPr>
            <a:r>
              <a:rPr dirty="0" sz="70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21428" y="2754883"/>
            <a:ext cx="439420" cy="510540"/>
          </a:xfrm>
          <a:prstGeom prst="rect">
            <a:avLst/>
          </a:prstGeom>
        </p:spPr>
        <p:txBody>
          <a:bodyPr wrap="square" lIns="0" tIns="717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z="1200" spc="-5">
                <a:latin typeface="Tahoma"/>
                <a:cs typeface="Tahoma"/>
              </a:rPr>
              <a:t>(4.17)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dirty="0" sz="1200" spc="-5">
                <a:latin typeface="Tahoma"/>
                <a:cs typeface="Tahoma"/>
              </a:rPr>
              <a:t>(4.18)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7208" y="3584410"/>
            <a:ext cx="3457621" cy="958868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68527" y="4568443"/>
            <a:ext cx="6041390" cy="773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Fig.4.4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 con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 bipolar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tierra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Tahoma"/>
              <a:cs typeface="Tahoma"/>
            </a:endParaRPr>
          </a:p>
          <a:p>
            <a:pPr marL="50800" marR="43180">
              <a:lnSpc>
                <a:spcPct val="1081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4.5a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-5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válidas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relaciones: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21027" y="5514847"/>
            <a:ext cx="13093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34135" y="5511646"/>
            <a:ext cx="1294130" cy="23876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ts val="390"/>
              </a:lnSpc>
              <a:spcBef>
                <a:spcPts val="135"/>
              </a:spcBef>
            </a:pPr>
            <a:r>
              <a:rPr dirty="0" sz="1200" spc="60" i="1">
                <a:latin typeface="Times New Roman"/>
                <a:cs typeface="Times New Roman"/>
              </a:rPr>
              <a:t>U</a:t>
            </a:r>
            <a:r>
              <a:rPr dirty="0" baseline="-23809" sz="1050">
                <a:latin typeface="Times New Roman"/>
                <a:cs typeface="Times New Roman"/>
              </a:rPr>
              <a:t>1 </a:t>
            </a:r>
            <a:r>
              <a:rPr dirty="0" baseline="-23809" sz="1050" spc="9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  </a:t>
            </a:r>
            <a:r>
              <a:rPr dirty="0" sz="1200" spc="-1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 </a:t>
            </a:r>
            <a:r>
              <a:rPr dirty="0" sz="1200" spc="-14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-9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-12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endParaRPr sz="1200">
              <a:latin typeface="Tahoma"/>
              <a:cs typeface="Tahoma"/>
            </a:endParaRPr>
          </a:p>
          <a:p>
            <a:pPr algn="ctr" marR="268605">
              <a:lnSpc>
                <a:spcPts val="415"/>
              </a:lnSpc>
            </a:pP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  <a:p>
            <a:pPr marL="748665">
              <a:lnSpc>
                <a:spcPts val="840"/>
              </a:lnSpc>
            </a:pPr>
            <a:r>
              <a:rPr dirty="0" sz="700">
                <a:latin typeface="Times New Roman"/>
                <a:cs typeface="Times New Roman"/>
              </a:rPr>
              <a:t>1  </a:t>
            </a:r>
            <a:r>
              <a:rPr dirty="0" sz="700" spc="165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35828" y="5514847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(4.19)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70227" y="5699252"/>
            <a:ext cx="3253740" cy="457200"/>
          </a:xfrm>
          <a:prstGeom prst="rect">
            <a:avLst/>
          </a:prstGeom>
        </p:spPr>
        <p:txBody>
          <a:bodyPr wrap="square" lIns="0" tIns="45719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359"/>
              </a:spcBef>
            </a:pP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u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g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iv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: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5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70">
                <a:latin typeface="Symbol"/>
                <a:cs typeface="Symbol"/>
              </a:rPr>
              <a:t>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 spc="-89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endParaRPr baseline="-23809" sz="105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259"/>
              </a:spcBef>
              <a:tabLst>
                <a:tab pos="1444625" algn="l"/>
                <a:tab pos="2835275" algn="l"/>
              </a:tabLst>
            </a:pP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u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i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:	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65">
                <a:latin typeface="Symbol"/>
                <a:cs typeface="Symbol"/>
              </a:rPr>
              <a:t>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 spc="-89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0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78628" y="5697727"/>
            <a:ext cx="439420" cy="45847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1200" spc="-5">
                <a:latin typeface="Tahoma"/>
                <a:cs typeface="Tahoma"/>
              </a:rPr>
              <a:t>(4.20)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sz="1200" spc="-5">
                <a:latin typeface="Tahoma"/>
                <a:cs typeface="Tahoma"/>
              </a:rPr>
              <a:t>(4.21)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34688" y="6976868"/>
            <a:ext cx="58420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9075" algn="l"/>
                <a:tab pos="526415" algn="l"/>
              </a:tabLst>
            </a:pPr>
            <a:r>
              <a:rPr dirty="0" sz="700">
                <a:latin typeface="Times New Roman"/>
                <a:cs typeface="Times New Roman"/>
              </a:rPr>
              <a:t>1	1	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11473" y="6875270"/>
            <a:ext cx="15125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393190" algn="l"/>
              </a:tabLst>
            </a:pP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220" i="1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(</a:t>
            </a:r>
            <a:r>
              <a:rPr dirty="0" sz="1200" spc="20" i="1">
                <a:latin typeface="Times New Roman"/>
                <a:cs typeface="Times New Roman"/>
              </a:rPr>
              <a:t>Z </a:t>
            </a:r>
            <a:r>
              <a:rPr dirty="0" sz="1200" spc="12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34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	</a:t>
            </a:r>
            <a:r>
              <a:rPr dirty="0" sz="1200" spc="-5">
                <a:latin typeface="Tahoma"/>
                <a:cs typeface="Tahoma"/>
              </a:rPr>
              <a:t>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772805" y="7002264"/>
            <a:ext cx="482600" cy="0"/>
          </a:xfrm>
          <a:custGeom>
            <a:avLst/>
            <a:gdLst/>
            <a:ahLst/>
            <a:cxnLst/>
            <a:rect l="l" t="t" r="r" b="b"/>
            <a:pathLst>
              <a:path w="482600" h="0">
                <a:moveTo>
                  <a:pt x="0" y="0"/>
                </a:moveTo>
                <a:lnTo>
                  <a:pt x="48227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862226" y="7095932"/>
            <a:ext cx="3778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405" algn="l"/>
              </a:tabLst>
            </a:pPr>
            <a:r>
              <a:rPr dirty="0" sz="700">
                <a:latin typeface="Times New Roman"/>
                <a:cs typeface="Times New Roman"/>
              </a:rPr>
              <a:t>1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35356" y="6976895"/>
            <a:ext cx="704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8527" y="6359650"/>
            <a:ext cx="3463925" cy="560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60" i="1">
                <a:latin typeface="Times New Roman"/>
                <a:cs typeface="Times New Roman"/>
              </a:rPr>
              <a:t>U</a:t>
            </a:r>
            <a:r>
              <a:rPr dirty="0" baseline="-23809" sz="1050">
                <a:latin typeface="Times New Roman"/>
                <a:cs typeface="Times New Roman"/>
              </a:rPr>
              <a:t>1 </a:t>
            </a:r>
            <a:r>
              <a:rPr dirty="0" baseline="-23809" sz="1050" spc="9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5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  </a:t>
            </a:r>
            <a:r>
              <a:rPr dirty="0" baseline="-23809" sz="1050" spc="6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4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>
                <a:latin typeface="Tahoma"/>
                <a:cs typeface="Tahoma"/>
              </a:rPr>
              <a:t>13)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0">
                <a:latin typeface="Tahoma"/>
                <a:cs typeface="Tahoma"/>
              </a:rPr>
              <a:t> </a:t>
            </a:r>
            <a:r>
              <a:rPr dirty="0" sz="1200" spc="45" i="1">
                <a:latin typeface="Times New Roman"/>
                <a:cs typeface="Times New Roman"/>
              </a:rPr>
              <a:t>I</a:t>
            </a:r>
            <a:r>
              <a:rPr dirty="0" baseline="-23809" sz="1050">
                <a:latin typeface="Times New Roman"/>
                <a:cs typeface="Times New Roman"/>
              </a:rPr>
              <a:t>1 </a:t>
            </a:r>
            <a:r>
              <a:rPr dirty="0" baseline="-23809" sz="1050" spc="104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70">
                <a:latin typeface="Symbol"/>
                <a:cs typeface="Symbol"/>
              </a:rPr>
              <a:t>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  </a:t>
            </a:r>
            <a:r>
              <a:rPr dirty="0" baseline="-23809" sz="1050" spc="3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4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1</a:t>
            </a:r>
            <a:r>
              <a:rPr dirty="0" sz="1200">
                <a:latin typeface="Tahoma"/>
                <a:cs typeface="Tahoma"/>
              </a:rPr>
              <a:t>5</a:t>
            </a:r>
            <a:r>
              <a:rPr dirty="0" sz="1200" spc="-5">
                <a:latin typeface="Tahoma"/>
                <a:cs typeface="Tahoma"/>
              </a:rPr>
              <a:t>),</a:t>
            </a:r>
            <a:endParaRPr sz="1200">
              <a:latin typeface="Tahoma"/>
              <a:cs typeface="Tahoma"/>
            </a:endParaRPr>
          </a:p>
          <a:p>
            <a:pPr algn="r" marR="43180">
              <a:lnSpc>
                <a:spcPct val="100000"/>
              </a:lnSpc>
              <a:spcBef>
                <a:spcPts val="1325"/>
              </a:spcBef>
            </a:pPr>
            <a:r>
              <a:rPr dirty="0" baseline="-25462" sz="1800" i="1">
                <a:latin typeface="Times New Roman"/>
                <a:cs typeface="Times New Roman"/>
              </a:rPr>
              <a:t>E</a:t>
            </a:r>
            <a:r>
              <a:rPr dirty="0" baseline="-25462" sz="1800" spc="-277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771962" y="6994332"/>
            <a:ext cx="4083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37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478520" y="6875309"/>
            <a:ext cx="2641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42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78628" y="6874255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(4.22)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81227" y="7401050"/>
            <a:ext cx="5858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Poniendo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expresión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20" i="1">
                <a:latin typeface="Times New Roman"/>
                <a:cs typeface="Times New Roman"/>
              </a:rPr>
              <a:t>I</a:t>
            </a:r>
            <a:r>
              <a:rPr dirty="0" baseline="-23809" sz="1050" spc="30">
                <a:latin typeface="Times New Roman"/>
                <a:cs typeface="Times New Roman"/>
              </a:rPr>
              <a:t>1 </a:t>
            </a:r>
            <a:r>
              <a:rPr dirty="0" baseline="-23809" sz="1050" spc="28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(4.22) 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ecuaciones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65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S</a:t>
            </a:r>
            <a:r>
              <a:rPr dirty="0" baseline="-23809" sz="1050" spc="17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(4.17) e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35" i="1">
                <a:latin typeface="Times New Roman"/>
                <a:cs typeface="Times New Roman"/>
              </a:rPr>
              <a:t>I</a:t>
            </a:r>
            <a:r>
              <a:rPr dirty="0" baseline="-23809" sz="1050" spc="52" i="1">
                <a:latin typeface="Times New Roman"/>
                <a:cs typeface="Times New Roman"/>
              </a:rPr>
              <a:t>T </a:t>
            </a:r>
            <a:r>
              <a:rPr dirty="0" baseline="-23809" sz="1050" spc="13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(4.18) resulta,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883583" y="8067773"/>
            <a:ext cx="671195" cy="0"/>
          </a:xfrm>
          <a:custGeom>
            <a:avLst/>
            <a:gdLst/>
            <a:ahLst/>
            <a:cxnLst/>
            <a:rect l="l" t="t" r="r" b="b"/>
            <a:pathLst>
              <a:path w="671195" h="0">
                <a:moveTo>
                  <a:pt x="0" y="0"/>
                </a:moveTo>
                <a:lnTo>
                  <a:pt x="671115" y="0"/>
                </a:lnTo>
              </a:path>
            </a:pathLst>
          </a:custGeom>
          <a:ln w="63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4" name="object 34"/>
          <p:cNvGrpSpPr/>
          <p:nvPr/>
        </p:nvGrpSpPr>
        <p:grpSpPr>
          <a:xfrm>
            <a:off x="3830925" y="7861696"/>
            <a:ext cx="481965" cy="209550"/>
            <a:chOff x="3830925" y="7861696"/>
            <a:chExt cx="481965" cy="209550"/>
          </a:xfrm>
        </p:grpSpPr>
        <p:sp>
          <p:nvSpPr>
            <p:cNvPr id="35" name="object 35"/>
            <p:cNvSpPr/>
            <p:nvPr/>
          </p:nvSpPr>
          <p:spPr>
            <a:xfrm>
              <a:off x="3950780" y="7963944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096"/>
                  </a:moveTo>
                  <a:lnTo>
                    <a:pt x="19446" y="0"/>
                  </a:lnTo>
                </a:path>
              </a:pathLst>
            </a:custGeom>
            <a:ln w="63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970227" y="7967115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178" y="51518"/>
                  </a:lnTo>
                </a:path>
              </a:pathLst>
            </a:custGeom>
            <a:ln w="12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4001581" y="7864871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4">
                  <a:moveTo>
                    <a:pt x="0" y="153761"/>
                  </a:moveTo>
                  <a:lnTo>
                    <a:pt x="37306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4038887" y="7864871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756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830925" y="8067774"/>
              <a:ext cx="481965" cy="0"/>
            </a:xfrm>
            <a:custGeom>
              <a:avLst/>
              <a:gdLst/>
              <a:ahLst/>
              <a:cxnLst/>
              <a:rect l="l" t="t" r="r" b="b"/>
              <a:pathLst>
                <a:path w="481964" h="0">
                  <a:moveTo>
                    <a:pt x="0" y="0"/>
                  </a:moveTo>
                  <a:lnTo>
                    <a:pt x="481806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2563950" y="7940601"/>
            <a:ext cx="7620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i="1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631975" y="8042099"/>
            <a:ext cx="698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latin typeface="Times New Roman"/>
                <a:cs typeface="Times New Roman"/>
              </a:rPr>
              <a:t>S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719311" y="7839962"/>
            <a:ext cx="1704339" cy="21336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ts val="390"/>
              </a:lnSpc>
              <a:spcBef>
                <a:spcPts val="135"/>
              </a:spcBef>
            </a:pPr>
            <a:r>
              <a:rPr dirty="0" baseline="-34722" sz="1800">
                <a:latin typeface="Symbol"/>
                <a:cs typeface="Symbol"/>
              </a:rPr>
              <a:t></a:t>
            </a:r>
            <a:r>
              <a:rPr dirty="0" baseline="-34722" sz="1800" spc="127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Times New Roman"/>
                <a:cs typeface="Times New Roman"/>
              </a:rPr>
              <a:t>(</a:t>
            </a:r>
            <a:r>
              <a:rPr dirty="0" sz="1200" spc="15" i="1">
                <a:latin typeface="Times New Roman"/>
                <a:cs typeface="Times New Roman"/>
              </a:rPr>
              <a:t>a </a:t>
            </a:r>
            <a:r>
              <a:rPr dirty="0" sz="1200" spc="2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)</a:t>
            </a:r>
            <a:r>
              <a:rPr dirty="0" sz="1200" spc="30" i="1">
                <a:latin typeface="Times New Roman"/>
                <a:cs typeface="Times New Roman"/>
              </a:rPr>
              <a:t>E </a:t>
            </a:r>
            <a:r>
              <a:rPr dirty="0" sz="1200" spc="295" i="1">
                <a:latin typeface="Times New Roman"/>
                <a:cs typeface="Times New Roman"/>
              </a:rPr>
              <a:t> </a:t>
            </a:r>
            <a:r>
              <a:rPr dirty="0" baseline="-34722" sz="1800">
                <a:latin typeface="Symbol"/>
                <a:cs typeface="Symbol"/>
              </a:rPr>
              <a:t></a:t>
            </a:r>
            <a:r>
              <a:rPr dirty="0" baseline="-34722" sz="1800" spc="15">
                <a:latin typeface="Times New Roman"/>
                <a:cs typeface="Times New Roman"/>
              </a:rPr>
              <a:t> </a:t>
            </a:r>
            <a:r>
              <a:rPr dirty="0" baseline="-34722" sz="1800">
                <a:latin typeface="Symbol"/>
                <a:cs typeface="Symbol"/>
              </a:rPr>
              <a:t></a:t>
            </a:r>
            <a:r>
              <a:rPr dirty="0" baseline="-34722" sz="1800" spc="532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j</a:t>
            </a:r>
            <a:r>
              <a:rPr dirty="0" sz="1200" spc="540" i="1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3</a:t>
            </a:r>
            <a:r>
              <a:rPr dirty="0" sz="1200" spc="10" i="1">
                <a:latin typeface="Times New Roman"/>
                <a:cs typeface="Times New Roman"/>
              </a:rPr>
              <a:t>E  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baseline="-34722" sz="1800">
                <a:latin typeface="Tahoma"/>
                <a:cs typeface="Tahoma"/>
              </a:rPr>
              <a:t>,</a:t>
            </a:r>
            <a:endParaRPr baseline="-34722" sz="1800">
              <a:latin typeface="Tahoma"/>
              <a:cs typeface="Tahoma"/>
            </a:endParaRPr>
          </a:p>
          <a:p>
            <a:pPr marL="318135">
              <a:lnSpc>
                <a:spcPts val="415"/>
              </a:lnSpc>
              <a:tabLst>
                <a:tab pos="775335" algn="l"/>
                <a:tab pos="1510665" algn="l"/>
              </a:tabLst>
            </a:pPr>
            <a:r>
              <a:rPr dirty="0" sz="700">
                <a:latin typeface="Times New Roman"/>
                <a:cs typeface="Times New Roman"/>
              </a:rPr>
              <a:t>2	"	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278628" y="7939531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(4.23)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2884674" y="8721749"/>
            <a:ext cx="742950" cy="0"/>
          </a:xfrm>
          <a:custGeom>
            <a:avLst/>
            <a:gdLst/>
            <a:ahLst/>
            <a:cxnLst/>
            <a:rect l="l" t="t" r="r" b="b"/>
            <a:pathLst>
              <a:path w="742950" h="0">
                <a:moveTo>
                  <a:pt x="0" y="0"/>
                </a:moveTo>
                <a:lnTo>
                  <a:pt x="742586" y="0"/>
                </a:lnTo>
              </a:path>
            </a:pathLst>
          </a:custGeom>
          <a:ln w="63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5" name="object 45"/>
          <p:cNvGrpSpPr/>
          <p:nvPr/>
        </p:nvGrpSpPr>
        <p:grpSpPr>
          <a:xfrm>
            <a:off x="3798628" y="8515674"/>
            <a:ext cx="481965" cy="209550"/>
            <a:chOff x="3798628" y="8515674"/>
            <a:chExt cx="481965" cy="209550"/>
          </a:xfrm>
        </p:grpSpPr>
        <p:sp>
          <p:nvSpPr>
            <p:cNvPr id="46" name="object 46"/>
            <p:cNvSpPr/>
            <p:nvPr/>
          </p:nvSpPr>
          <p:spPr>
            <a:xfrm>
              <a:off x="3918425" y="8617920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096"/>
                  </a:moveTo>
                  <a:lnTo>
                    <a:pt x="19437" y="0"/>
                  </a:lnTo>
                </a:path>
              </a:pathLst>
            </a:custGeom>
            <a:ln w="63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937862" y="8621090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164" y="51518"/>
                  </a:lnTo>
                </a:path>
              </a:pathLst>
            </a:custGeom>
            <a:ln w="126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969200" y="8518847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4">
                  <a:moveTo>
                    <a:pt x="0" y="153761"/>
                  </a:moveTo>
                  <a:lnTo>
                    <a:pt x="37287" y="0"/>
                  </a:lnTo>
                </a:path>
              </a:pathLst>
            </a:custGeom>
            <a:ln w="6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4006489" y="8518847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716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3798628" y="8721750"/>
              <a:ext cx="481965" cy="0"/>
            </a:xfrm>
            <a:custGeom>
              <a:avLst/>
              <a:gdLst/>
              <a:ahLst/>
              <a:cxnLst/>
              <a:rect l="l" t="t" r="r" b="b"/>
              <a:pathLst>
                <a:path w="481964" h="0">
                  <a:moveTo>
                    <a:pt x="0" y="0"/>
                  </a:moveTo>
                  <a:lnTo>
                    <a:pt x="481570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2563980" y="8594651"/>
            <a:ext cx="7620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 i="1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42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625195" y="8696149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latin typeface="Times New Roman"/>
                <a:cs typeface="Times New Roman"/>
              </a:rPr>
              <a:t>T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989979" y="8713514"/>
            <a:ext cx="130175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821690" algn="l"/>
              </a:tabLst>
            </a:pPr>
            <a:r>
              <a:rPr dirty="0" sz="1200" spc="35" i="1">
                <a:latin typeface="Times New Roman"/>
                <a:cs typeface="Times New Roman"/>
              </a:rPr>
              <a:t>Z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baseline="-23809" sz="105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>
                <a:latin typeface="Times New Roman"/>
                <a:cs typeface="Times New Roman"/>
              </a:rPr>
              <a:t>	</a:t>
            </a:r>
            <a:r>
              <a:rPr dirty="0" sz="1200" spc="35" i="1">
                <a:latin typeface="Times New Roman"/>
                <a:cs typeface="Times New Roman"/>
              </a:rPr>
              <a:t>Z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baseline="-23809" sz="105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695244" y="8059464"/>
            <a:ext cx="1641475" cy="647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5275">
              <a:lnSpc>
                <a:spcPct val="100000"/>
              </a:lnSpc>
              <a:spcBef>
                <a:spcPts val="95"/>
              </a:spcBef>
              <a:tabLst>
                <a:tab pos="1148080" algn="l"/>
              </a:tabLst>
            </a:pPr>
            <a:r>
              <a:rPr dirty="0" sz="1200" spc="35" i="1">
                <a:latin typeface="Times New Roman"/>
                <a:cs typeface="Times New Roman"/>
              </a:rPr>
              <a:t>Z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baseline="-23809" sz="105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>
                <a:latin typeface="Times New Roman"/>
                <a:cs typeface="Times New Roman"/>
              </a:rPr>
              <a:t>	</a:t>
            </a:r>
            <a:r>
              <a:rPr dirty="0" sz="1200" spc="35" i="1">
                <a:latin typeface="Times New Roman"/>
                <a:cs typeface="Times New Roman"/>
              </a:rPr>
              <a:t>Z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baseline="-23809" sz="105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endParaRPr baseline="-23809"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dirty="0" baseline="-34722" sz="1800" spc="-7">
                <a:latin typeface="Symbol"/>
                <a:cs typeface="Symbol"/>
              </a:rPr>
              <a:t></a:t>
            </a:r>
            <a:r>
              <a:rPr dirty="0" baseline="-34722" sz="1800" spc="142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(</a:t>
            </a:r>
            <a:r>
              <a:rPr dirty="0" sz="1200" spc="-5" i="1">
                <a:latin typeface="Times New Roman"/>
                <a:cs typeface="Times New Roman"/>
              </a:rPr>
              <a:t>a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-7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2</a:t>
            </a:r>
            <a:r>
              <a:rPr dirty="0" baseline="43650" sz="1050" spc="-7">
                <a:latin typeface="Times New Roman"/>
                <a:cs typeface="Times New Roman"/>
              </a:rPr>
              <a:t> </a:t>
            </a:r>
            <a:r>
              <a:rPr dirty="0" sz="1200" spc="60">
                <a:latin typeface="Times New Roman"/>
                <a:cs typeface="Times New Roman"/>
              </a:rPr>
              <a:t>)</a:t>
            </a:r>
            <a:r>
              <a:rPr dirty="0" sz="1200" spc="-5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"</a:t>
            </a:r>
            <a:r>
              <a:rPr dirty="0" baseline="43650" sz="1050">
                <a:latin typeface="Times New Roman"/>
                <a:cs typeface="Times New Roman"/>
              </a:rPr>
              <a:t>  </a:t>
            </a:r>
            <a:r>
              <a:rPr dirty="0" baseline="43650" sz="1050" spc="15">
                <a:latin typeface="Times New Roman"/>
                <a:cs typeface="Times New Roman"/>
              </a:rPr>
              <a:t> </a:t>
            </a:r>
            <a:r>
              <a:rPr dirty="0" baseline="-34722" sz="1800" spc="-7">
                <a:latin typeface="Symbol"/>
                <a:cs typeface="Symbol"/>
              </a:rPr>
              <a:t></a:t>
            </a:r>
            <a:r>
              <a:rPr dirty="0" baseline="-34722" sz="1800">
                <a:latin typeface="Times New Roman"/>
                <a:cs typeface="Times New Roman"/>
              </a:rPr>
              <a:t>  </a:t>
            </a:r>
            <a:r>
              <a:rPr dirty="0" baseline="-34722" sz="1800" spc="-12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j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Times New Roman"/>
                <a:cs typeface="Times New Roman"/>
              </a:rPr>
              <a:t>3</a:t>
            </a:r>
            <a:r>
              <a:rPr dirty="0" sz="1200" spc="-5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"</a:t>
            </a:r>
            <a:endParaRPr baseline="43650" sz="10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278628" y="8593328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(4.24)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76793" y="1303627"/>
            <a:ext cx="3098254" cy="242748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24203" y="3900931"/>
            <a:ext cx="5491480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386840" marR="5080" indent="-1374775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Fig. </a:t>
            </a:r>
            <a:r>
              <a:rPr dirty="0" sz="1200">
                <a:latin typeface="Tahoma"/>
                <a:cs typeface="Tahoma"/>
              </a:rPr>
              <a:t>4.5a</a:t>
            </a:r>
            <a:r>
              <a:rPr dirty="0" sz="1200" spc="-5">
                <a:latin typeface="Tahoma"/>
                <a:cs typeface="Tahoma"/>
              </a:rPr>
              <a:t> Circuito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bipolar </a:t>
            </a:r>
            <a:r>
              <a:rPr dirty="0" sz="1200">
                <a:latin typeface="Tahoma"/>
                <a:cs typeface="Tahoma"/>
              </a:rPr>
              <a:t>sin</a:t>
            </a:r>
            <a:r>
              <a:rPr dirty="0" sz="1200" spc="-5">
                <a:latin typeface="Tahoma"/>
                <a:cs typeface="Tahoma"/>
              </a:rPr>
              <a:t> contacto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96765" y="4504995"/>
            <a:ext cx="3764350" cy="231075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87983" y="6939787"/>
            <a:ext cx="5963920" cy="942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40025" marR="42545" indent="-269176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 </a:t>
            </a:r>
            <a:r>
              <a:rPr dirty="0" sz="1200">
                <a:latin typeface="Tahoma"/>
                <a:cs typeface="Tahoma"/>
              </a:rPr>
              <a:t>4.5b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bipolar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expresión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bipolar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 contacto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tanto: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103056" y="8093841"/>
            <a:ext cx="475615" cy="208915"/>
            <a:chOff x="3103056" y="8093841"/>
            <a:chExt cx="475615" cy="208915"/>
          </a:xfrm>
        </p:grpSpPr>
        <p:sp>
          <p:nvSpPr>
            <p:cNvPr id="7" name="object 7"/>
            <p:cNvSpPr/>
            <p:nvPr/>
          </p:nvSpPr>
          <p:spPr>
            <a:xfrm>
              <a:off x="3180048" y="8196089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096"/>
                  </a:moveTo>
                  <a:lnTo>
                    <a:pt x="19446" y="0"/>
                  </a:lnTo>
                </a:path>
              </a:pathLst>
            </a:custGeom>
            <a:ln w="63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199496" y="8199259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178" y="51518"/>
                  </a:lnTo>
                </a:path>
              </a:pathLst>
            </a:custGeom>
            <a:ln w="12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230849" y="8097016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4">
                  <a:moveTo>
                    <a:pt x="0" y="153761"/>
                  </a:moveTo>
                  <a:lnTo>
                    <a:pt x="37306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268156" y="8097016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756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103056" y="8299522"/>
              <a:ext cx="475615" cy="0"/>
            </a:xfrm>
            <a:custGeom>
              <a:avLst/>
              <a:gdLst/>
              <a:ahLst/>
              <a:cxnLst/>
              <a:rect l="l" t="t" r="r" b="b"/>
              <a:pathLst>
                <a:path w="475614" h="0">
                  <a:moveTo>
                    <a:pt x="0" y="0"/>
                  </a:moveTo>
                  <a:lnTo>
                    <a:pt x="475456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3192334" y="8392770"/>
            <a:ext cx="3727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4960" algn="l"/>
              </a:tabLst>
            </a:pPr>
            <a:r>
              <a:rPr dirty="0" sz="700">
                <a:latin typeface="Times New Roman"/>
                <a:cs typeface="Times New Roman"/>
              </a:rPr>
              <a:t>1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34819" y="8076888"/>
            <a:ext cx="29908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200" spc="25">
                <a:latin typeface="Times New Roman"/>
                <a:cs typeface="Times New Roman"/>
              </a:rPr>
              <a:t>3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"</a:t>
            </a:r>
            <a:endParaRPr baseline="43650" sz="1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19707" y="8104211"/>
            <a:ext cx="18605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25462" sz="1800" i="1">
                <a:latin typeface="Times New Roman"/>
                <a:cs typeface="Times New Roman"/>
              </a:rPr>
              <a:t>I</a:t>
            </a:r>
            <a:r>
              <a:rPr dirty="0" baseline="-25462" sz="1800" spc="-187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10959" y="8273871"/>
            <a:ext cx="1238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latin typeface="Times New Roman"/>
                <a:cs typeface="Times New Roman"/>
              </a:rPr>
              <a:t>k</a:t>
            </a:r>
            <a:r>
              <a:rPr dirty="0" sz="700" spc="-65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03095" y="8291330"/>
            <a:ext cx="40259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35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66119" y="8172446"/>
            <a:ext cx="10922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45584" y="817117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(4.25)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2583" y="8697721"/>
            <a:ext cx="30867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Muy frecuentemente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cumple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8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2</a:t>
            </a:r>
            <a:r>
              <a:rPr dirty="0" baseline="-23809" sz="105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108402" y="9146155"/>
            <a:ext cx="355600" cy="209550"/>
            <a:chOff x="3108402" y="9146155"/>
            <a:chExt cx="355600" cy="209550"/>
          </a:xfrm>
        </p:grpSpPr>
        <p:sp>
          <p:nvSpPr>
            <p:cNvPr id="21" name="object 21"/>
            <p:cNvSpPr/>
            <p:nvPr/>
          </p:nvSpPr>
          <p:spPr>
            <a:xfrm>
              <a:off x="3124268" y="9248402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096"/>
                  </a:moveTo>
                  <a:lnTo>
                    <a:pt x="19437" y="0"/>
                  </a:lnTo>
                </a:path>
              </a:pathLst>
            </a:custGeom>
            <a:ln w="63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143706" y="9251572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164" y="51518"/>
                  </a:lnTo>
                </a:path>
              </a:pathLst>
            </a:custGeom>
            <a:ln w="126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175044" y="9149328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4">
                  <a:moveTo>
                    <a:pt x="0" y="153761"/>
                  </a:moveTo>
                  <a:lnTo>
                    <a:pt x="37287" y="0"/>
                  </a:lnTo>
                </a:path>
              </a:pathLst>
            </a:custGeom>
            <a:ln w="6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212332" y="9149328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716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108402" y="9352231"/>
              <a:ext cx="355600" cy="0"/>
            </a:xfrm>
            <a:custGeom>
              <a:avLst/>
              <a:gdLst/>
              <a:ahLst/>
              <a:cxnLst/>
              <a:rect l="l" t="t" r="r" b="b"/>
              <a:pathLst>
                <a:path w="355600" h="0">
                  <a:moveTo>
                    <a:pt x="0" y="0"/>
                  </a:moveTo>
                  <a:lnTo>
                    <a:pt x="355029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/>
          <p:cNvGrpSpPr/>
          <p:nvPr/>
        </p:nvGrpSpPr>
        <p:grpSpPr>
          <a:xfrm>
            <a:off x="3634798" y="9146155"/>
            <a:ext cx="198755" cy="209550"/>
            <a:chOff x="3634798" y="9146155"/>
            <a:chExt cx="198755" cy="209550"/>
          </a:xfrm>
        </p:grpSpPr>
        <p:sp>
          <p:nvSpPr>
            <p:cNvPr id="27" name="object 27"/>
            <p:cNvSpPr/>
            <p:nvPr/>
          </p:nvSpPr>
          <p:spPr>
            <a:xfrm>
              <a:off x="3650664" y="9248402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096"/>
                  </a:moveTo>
                  <a:lnTo>
                    <a:pt x="19437" y="0"/>
                  </a:lnTo>
                </a:path>
              </a:pathLst>
            </a:custGeom>
            <a:ln w="63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670102" y="9251572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164" y="51518"/>
                  </a:lnTo>
                </a:path>
              </a:pathLst>
            </a:custGeom>
            <a:ln w="126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701440" y="9149328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4">
                  <a:moveTo>
                    <a:pt x="0" y="153761"/>
                  </a:moveTo>
                  <a:lnTo>
                    <a:pt x="37287" y="0"/>
                  </a:lnTo>
                </a:path>
              </a:pathLst>
            </a:custGeom>
            <a:ln w="6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3738728" y="9149328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716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634798" y="9352231"/>
              <a:ext cx="198755" cy="0"/>
            </a:xfrm>
            <a:custGeom>
              <a:avLst/>
              <a:gdLst/>
              <a:ahLst/>
              <a:cxnLst/>
              <a:rect l="l" t="t" r="r" b="b"/>
              <a:pathLst>
                <a:path w="198754" h="0">
                  <a:moveTo>
                    <a:pt x="0" y="0"/>
                  </a:moveTo>
                  <a:lnTo>
                    <a:pt x="198340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3331369" y="9445572"/>
            <a:ext cx="698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43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18050" y="9220479"/>
            <a:ext cx="1206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685">
              <a:lnSpc>
                <a:spcPts val="840"/>
              </a:lnSpc>
              <a:spcBef>
                <a:spcPts val="100"/>
              </a:spcBef>
            </a:pPr>
            <a:r>
              <a:rPr dirty="0" sz="700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  <a:p>
            <a:pPr marL="12700">
              <a:lnSpc>
                <a:spcPts val="840"/>
              </a:lnSpc>
            </a:pPr>
            <a:r>
              <a:rPr dirty="0" sz="700" i="1">
                <a:latin typeface="Times New Roman"/>
                <a:cs typeface="Times New Roman"/>
              </a:rPr>
              <a:t>k</a:t>
            </a:r>
            <a:r>
              <a:rPr dirty="0" sz="700" spc="-90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3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811694" y="9326698"/>
            <a:ext cx="1238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latin typeface="Times New Roman"/>
                <a:cs typeface="Times New Roman"/>
              </a:rPr>
              <a:t>k</a:t>
            </a:r>
            <a:r>
              <a:rPr dirty="0" sz="700" spc="-65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719811" y="9157013"/>
            <a:ext cx="18669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25462" sz="1800" spc="-7" i="1">
                <a:latin typeface="Times New Roman"/>
                <a:cs typeface="Times New Roman"/>
              </a:rPr>
              <a:t>I</a:t>
            </a:r>
            <a:r>
              <a:rPr dirty="0" baseline="-25462" sz="1800" spc="-179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851405" y="9225235"/>
            <a:ext cx="7620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 i="1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160373" y="9344136"/>
            <a:ext cx="62738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7845" algn="l"/>
              </a:tabLst>
            </a:pPr>
            <a:r>
              <a:rPr dirty="0" sz="1200" spc="30">
                <a:latin typeface="Times New Roman"/>
                <a:cs typeface="Times New Roman"/>
              </a:rPr>
              <a:t>2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i="1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178995" y="9129390"/>
            <a:ext cx="67881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563880" algn="l"/>
              </a:tabLst>
            </a:pPr>
            <a:r>
              <a:rPr dirty="0" sz="1200" spc="10">
                <a:latin typeface="Times New Roman"/>
                <a:cs typeface="Times New Roman"/>
              </a:rPr>
              <a:t>3</a:t>
            </a:r>
            <a:r>
              <a:rPr dirty="0" sz="1200" spc="1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"  </a:t>
            </a:r>
            <a:r>
              <a:rPr dirty="0" baseline="43650" sz="1050" spc="15">
                <a:latin typeface="Times New Roman"/>
                <a:cs typeface="Times New Roman"/>
              </a:rPr>
              <a:t> </a:t>
            </a:r>
            <a:r>
              <a:rPr dirty="0" baseline="-34722" sz="1800" spc="-7">
                <a:latin typeface="Symbol"/>
                <a:cs typeface="Symbol"/>
              </a:rPr>
              <a:t></a:t>
            </a:r>
            <a:r>
              <a:rPr dirty="0" baseline="-34722" sz="1800" spc="-7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969536" y="9225236"/>
            <a:ext cx="10922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545584" y="9224264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(4.26)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227" y="662334"/>
            <a:ext cx="601599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25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Dado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18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>
                <a:latin typeface="Times New Roman"/>
                <a:cs typeface="Times New Roman"/>
              </a:rPr>
              <a:t> 0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(4.16),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sana,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75" i="1">
                <a:latin typeface="Times New Roman"/>
                <a:cs typeface="Times New Roman"/>
              </a:rPr>
              <a:t>U</a:t>
            </a:r>
            <a:r>
              <a:rPr dirty="0" baseline="-23809" sz="1050" spc="112" i="1">
                <a:latin typeface="Times New Roman"/>
                <a:cs typeface="Times New Roman"/>
              </a:rPr>
              <a:t>R</a:t>
            </a:r>
            <a:r>
              <a:rPr dirty="0" baseline="-23809" sz="1050" spc="47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U</a:t>
            </a:r>
            <a:r>
              <a:rPr dirty="0" baseline="-23809" sz="1050" spc="44">
                <a:latin typeface="Times New Roman"/>
                <a:cs typeface="Times New Roman"/>
              </a:rPr>
              <a:t>1</a:t>
            </a:r>
            <a:r>
              <a:rPr dirty="0" baseline="-23809" sz="1050" spc="24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5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135">
                <a:latin typeface="Times New Roman"/>
                <a:cs typeface="Times New Roman"/>
              </a:rPr>
              <a:t> </a:t>
            </a:r>
            <a:r>
              <a:rPr dirty="0" sz="1200" spc="55">
                <a:latin typeface="Tahoma"/>
                <a:cs typeface="Tahoma"/>
              </a:rPr>
              <a:t>es</a:t>
            </a:r>
            <a:r>
              <a:rPr dirty="0" sz="1200" spc="55" i="1">
                <a:latin typeface="Times New Roman"/>
                <a:cs typeface="Times New Roman"/>
              </a:rPr>
              <a:t>U</a:t>
            </a:r>
            <a:r>
              <a:rPr dirty="0" baseline="-23809" sz="1050" spc="82" i="1">
                <a:latin typeface="Times New Roman"/>
                <a:cs typeface="Times New Roman"/>
              </a:rPr>
              <a:t>R</a:t>
            </a:r>
            <a:r>
              <a:rPr dirty="0" baseline="-23809" sz="1050" spc="1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U</a:t>
            </a:r>
            <a:r>
              <a:rPr dirty="0" baseline="-23809" sz="1050" spc="44">
                <a:latin typeface="Times New Roman"/>
                <a:cs typeface="Times New Roman"/>
              </a:rPr>
              <a:t>1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16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5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insertando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valor de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U</a:t>
            </a:r>
            <a:r>
              <a:rPr dirty="0" baseline="-23809" sz="1050" spc="44">
                <a:latin typeface="Times New Roman"/>
                <a:cs typeface="Times New Roman"/>
              </a:rPr>
              <a:t>1</a:t>
            </a:r>
            <a:r>
              <a:rPr dirty="0" baseline="-23809" sz="1050" spc="20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(4.19)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5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2</a:t>
            </a:r>
            <a:r>
              <a:rPr dirty="0" baseline="-23809" sz="1050" spc="3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(4.13)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17063" y="1565718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4" h="0">
                <a:moveTo>
                  <a:pt x="0" y="0"/>
                </a:moveTo>
                <a:lnTo>
                  <a:pt x="481570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07068" y="1659524"/>
            <a:ext cx="3771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405" algn="l"/>
              </a:tabLst>
            </a:pPr>
            <a:r>
              <a:rPr dirty="0" sz="700" spc="-5">
                <a:latin typeface="Times New Roman"/>
                <a:cs typeface="Times New Roman"/>
              </a:rPr>
              <a:t>1</a:t>
            </a:r>
            <a:r>
              <a:rPr dirty="0" sz="700" spc="-5">
                <a:latin typeface="Times New Roman"/>
                <a:cs typeface="Times New Roman"/>
              </a:rPr>
              <a:t>	</a:t>
            </a:r>
            <a:r>
              <a:rPr dirty="0" sz="700" spc="-5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98693" y="1338393"/>
            <a:ext cx="30162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latin typeface="Times New Roman"/>
                <a:cs typeface="Times New Roman"/>
              </a:rPr>
              <a:t>2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2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16866" y="1557704"/>
            <a:ext cx="4076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37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75934" y="1540292"/>
            <a:ext cx="8001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R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19543" y="1438509"/>
            <a:ext cx="5969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8575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5" i="1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E</a:t>
            </a:r>
            <a:r>
              <a:rPr dirty="0" sz="1200" spc="-18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endParaRPr baseline="43650" sz="1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64228" y="1438147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(4.27)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3127" y="1972754"/>
            <a:ext cx="6080125" cy="25406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76200">
              <a:lnSpc>
                <a:spcPts val="390"/>
              </a:lnSpc>
              <a:spcBef>
                <a:spcPts val="135"/>
              </a:spcBef>
            </a:pP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nuevamente</a:t>
            </a:r>
            <a:r>
              <a:rPr dirty="0" sz="1200" spc="325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 </a:t>
            </a:r>
            <a:r>
              <a:rPr dirty="0" baseline="-23809" sz="1050" spc="8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2</a:t>
            </a:r>
            <a:r>
              <a:rPr dirty="0" baseline="-23809" sz="1050" spc="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75" i="1">
                <a:latin typeface="Times New Roman"/>
                <a:cs typeface="Times New Roman"/>
              </a:rPr>
              <a:t>U</a:t>
            </a:r>
            <a:r>
              <a:rPr dirty="0" baseline="-23809" sz="1050" spc="112" i="1">
                <a:latin typeface="Times New Roman"/>
                <a:cs typeface="Times New Roman"/>
              </a:rPr>
              <a:t>R</a:t>
            </a:r>
            <a:r>
              <a:rPr dirty="0" baseline="-23809" sz="1050" spc="48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E</a:t>
            </a:r>
            <a:r>
              <a:rPr dirty="0" sz="1200" spc="229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4.5b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diagrama</a:t>
            </a:r>
            <a:endParaRPr sz="1200">
              <a:latin typeface="Tahoma"/>
              <a:cs typeface="Tahoma"/>
            </a:endParaRPr>
          </a:p>
          <a:p>
            <a:pPr algn="ctr" marL="1147445">
              <a:lnSpc>
                <a:spcPts val="415"/>
              </a:lnSpc>
            </a:pP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700">
              <a:latin typeface="Times New Roman"/>
              <a:cs typeface="Times New Roman"/>
            </a:endParaRPr>
          </a:p>
          <a:p>
            <a:pPr marL="76200" marR="55880">
              <a:lnSpc>
                <a:spcPct val="102000"/>
              </a:lnSpc>
            </a:pPr>
            <a:r>
              <a:rPr dirty="0" sz="1200" spc="-5">
                <a:latin typeface="Tahoma"/>
                <a:cs typeface="Tahoma"/>
              </a:rPr>
              <a:t>fasorial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componentes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resultantes.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Dado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6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44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>
                <a:latin typeface="Times New Roman"/>
                <a:cs typeface="Times New Roman"/>
              </a:rPr>
              <a:t> 0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relevante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situación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  <a:p>
            <a:pPr marL="76200">
              <a:lnSpc>
                <a:spcPct val="100000"/>
              </a:lnSpc>
              <a:spcBef>
                <a:spcPts val="345"/>
              </a:spcBef>
            </a:pPr>
            <a:r>
              <a:rPr dirty="0" sz="1200" spc="-5">
                <a:latin typeface="Tahoma"/>
                <a:cs typeface="Tahoma"/>
              </a:rPr>
              <a:t>falla.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762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4.3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Cortocircuito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bipolar con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contacto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tierra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762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bipolar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cumple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4.6):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ahoma"/>
              <a:cs typeface="Tahoma"/>
            </a:endParaRPr>
          </a:p>
          <a:p>
            <a:pPr algn="ctr" marL="21590">
              <a:lnSpc>
                <a:spcPct val="100000"/>
              </a:lnSpc>
              <a:tabLst>
                <a:tab pos="1412240" algn="l"/>
                <a:tab pos="3669665" algn="l"/>
              </a:tabLst>
            </a:pPr>
            <a:r>
              <a:rPr dirty="0" sz="1200" spc="75" i="1">
                <a:latin typeface="Times New Roman"/>
                <a:cs typeface="Times New Roman"/>
              </a:rPr>
              <a:t>U</a:t>
            </a:r>
            <a:r>
              <a:rPr dirty="0" baseline="-23809" sz="1050" spc="112" i="1">
                <a:latin typeface="Times New Roman"/>
                <a:cs typeface="Times New Roman"/>
              </a:rPr>
              <a:t>S </a:t>
            </a:r>
            <a:r>
              <a:rPr dirty="0" baseline="-23809" sz="1050" spc="16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50" i="1">
                <a:latin typeface="Times New Roman"/>
                <a:cs typeface="Times New Roman"/>
              </a:rPr>
              <a:t>U</a:t>
            </a:r>
            <a:r>
              <a:rPr dirty="0" baseline="-23809" sz="1050" spc="75" i="1">
                <a:latin typeface="Times New Roman"/>
                <a:cs typeface="Times New Roman"/>
              </a:rPr>
              <a:t>T </a:t>
            </a:r>
            <a:r>
              <a:rPr dirty="0" baseline="-23809" sz="1050" spc="2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-12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	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6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R</a:t>
            </a:r>
            <a:r>
              <a:rPr dirty="0" baseline="-23809" sz="1050" spc="48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0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	</a:t>
            </a:r>
            <a:r>
              <a:rPr dirty="0" sz="1200" spc="-5">
                <a:latin typeface="Tahoma"/>
                <a:cs typeface="Tahoma"/>
              </a:rPr>
              <a:t>(4.28)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Tahoma"/>
              <a:cs typeface="Tahoma"/>
            </a:endParaRPr>
          </a:p>
          <a:p>
            <a:pPr marL="75565" marR="5715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Sobre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base,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ecuaciones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(3.3)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(3.4),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tomando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R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referencia,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 siguientes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relaciones: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71979" y="4613498"/>
            <a:ext cx="1978660" cy="51308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47625">
              <a:lnSpc>
                <a:spcPct val="100000"/>
              </a:lnSpc>
              <a:spcBef>
                <a:spcPts val="580"/>
              </a:spcBef>
            </a:pP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6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R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5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45" i="1">
                <a:latin typeface="Times New Roman"/>
                <a:cs typeface="Times New Roman"/>
              </a:rPr>
              <a:t>I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baseline="-23809" sz="105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baseline="-23809" sz="1050" spc="6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-12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endParaRPr sz="1200">
              <a:latin typeface="Tahoma"/>
              <a:cs typeface="Tahoma"/>
            </a:endParaRPr>
          </a:p>
          <a:p>
            <a:pPr marL="38100">
              <a:lnSpc>
                <a:spcPts val="390"/>
              </a:lnSpc>
              <a:spcBef>
                <a:spcPts val="475"/>
              </a:spcBef>
            </a:pPr>
            <a:r>
              <a:rPr dirty="0" sz="1200" spc="-130">
                <a:latin typeface="Times New Roman"/>
                <a:cs typeface="Times New Roman"/>
              </a:rPr>
              <a:t>3</a:t>
            </a:r>
            <a:r>
              <a:rPr dirty="0" sz="1200" spc="65" i="1">
                <a:latin typeface="Times New Roman"/>
                <a:cs typeface="Times New Roman"/>
              </a:rPr>
              <a:t>U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baseline="-23809" sz="1050" spc="9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 spc="16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R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baseline="-23809" sz="1050" spc="9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15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S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9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145" i="1">
                <a:latin typeface="Times New Roman"/>
                <a:cs typeface="Times New Roman"/>
              </a:rPr>
              <a:t> </a:t>
            </a:r>
            <a:r>
              <a:rPr dirty="0" sz="1200" spc="10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T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5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 spc="16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R</a:t>
            </a:r>
            <a:r>
              <a:rPr dirty="0" baseline="-23809" sz="1050" spc="-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;</a:t>
            </a:r>
            <a:endParaRPr sz="1200">
              <a:latin typeface="Times New Roman"/>
              <a:cs typeface="Times New Roman"/>
            </a:endParaRPr>
          </a:p>
          <a:p>
            <a:pPr marL="1296035">
              <a:lnSpc>
                <a:spcPts val="415"/>
              </a:lnSpc>
            </a:pPr>
            <a:r>
              <a:rPr dirty="0" sz="70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54783" y="4674361"/>
            <a:ext cx="1845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393190" algn="l"/>
              </a:tabLst>
            </a:pPr>
            <a:r>
              <a:rPr dirty="0" sz="1200" spc="20" i="1">
                <a:latin typeface="Times New Roman"/>
                <a:cs typeface="Times New Roman"/>
              </a:rPr>
              <a:t>I</a:t>
            </a:r>
            <a:r>
              <a:rPr dirty="0" baseline="-23809" sz="1050" spc="30">
                <a:latin typeface="Times New Roman"/>
                <a:cs typeface="Times New Roman"/>
              </a:rPr>
              <a:t>1 </a:t>
            </a:r>
            <a:r>
              <a:rPr dirty="0" baseline="-23809" sz="105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30">
                <a:latin typeface="Symbol"/>
                <a:cs typeface="Symbol"/>
              </a:rPr>
              <a:t></a:t>
            </a:r>
            <a:r>
              <a:rPr dirty="0" sz="1200" spc="30" i="1">
                <a:latin typeface="Times New Roman"/>
                <a:cs typeface="Times New Roman"/>
              </a:rPr>
              <a:t>I</a:t>
            </a:r>
            <a:r>
              <a:rPr dirty="0" sz="1200" spc="-17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2</a:t>
            </a:r>
            <a:r>
              <a:rPr dirty="0" baseline="-23809" sz="1050" spc="33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	</a:t>
            </a:r>
            <a:r>
              <a:rPr dirty="0" sz="1200" spc="-5">
                <a:latin typeface="Tahoma"/>
                <a:cs typeface="Tahoma"/>
              </a:rPr>
              <a:t>(4.29)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71979" y="5164752"/>
            <a:ext cx="2891155" cy="46482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ts val="390"/>
              </a:lnSpc>
              <a:spcBef>
                <a:spcPts val="135"/>
              </a:spcBef>
              <a:tabLst>
                <a:tab pos="1652270" algn="l"/>
              </a:tabLst>
            </a:pPr>
            <a:r>
              <a:rPr dirty="0" sz="1200" spc="-130">
                <a:latin typeface="Times New Roman"/>
                <a:cs typeface="Times New Roman"/>
              </a:rPr>
              <a:t>3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16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>
                <a:latin typeface="Times New Roman"/>
                <a:cs typeface="Times New Roman"/>
              </a:rPr>
              <a:t>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16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R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baseline="-23809" sz="1050" spc="9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1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  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	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 </a:t>
            </a:r>
            <a:r>
              <a:rPr dirty="0" sz="1200" spc="145" i="1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;</a:t>
            </a:r>
            <a:r>
              <a:rPr dirty="0" sz="1200" i="1">
                <a:latin typeface="Times New Roman"/>
                <a:cs typeface="Times New Roman"/>
              </a:rPr>
              <a:t>U  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  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endParaRPr sz="1200">
              <a:latin typeface="Times New Roman"/>
              <a:cs typeface="Times New Roman"/>
            </a:endParaRPr>
          </a:p>
          <a:p>
            <a:pPr marL="887094">
              <a:lnSpc>
                <a:spcPts val="415"/>
              </a:lnSpc>
            </a:pPr>
            <a:r>
              <a:rPr dirty="0" sz="70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  <a:p>
            <a:pPr marL="1059180">
              <a:lnSpc>
                <a:spcPts val="840"/>
              </a:lnSpc>
              <a:tabLst>
                <a:tab pos="1530985" algn="l"/>
                <a:tab pos="1892935" algn="l"/>
                <a:tab pos="2131060" algn="l"/>
                <a:tab pos="2466975" algn="l"/>
                <a:tab pos="2807970" algn="l"/>
              </a:tabLst>
            </a:pPr>
            <a:r>
              <a:rPr dirty="0" sz="700" i="1">
                <a:latin typeface="Times New Roman"/>
                <a:cs typeface="Times New Roman"/>
              </a:rPr>
              <a:t>S	T	R	</a:t>
            </a:r>
            <a:r>
              <a:rPr dirty="0" sz="700">
                <a:latin typeface="Times New Roman"/>
                <a:cs typeface="Times New Roman"/>
              </a:rPr>
              <a:t>1	2	0</a:t>
            </a:r>
            <a:endParaRPr sz="7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40"/>
              </a:spcBef>
            </a:pPr>
            <a:r>
              <a:rPr dirty="0" sz="1200" spc="-135">
                <a:latin typeface="Times New Roman"/>
                <a:cs typeface="Times New Roman"/>
              </a:rPr>
              <a:t>3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165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R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baseline="-23809" sz="1050" spc="104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00" spc="155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S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9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10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T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6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14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R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78628" y="516889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(4.30)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2255" y="5971882"/>
            <a:ext cx="3110416" cy="767785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643127" y="6958076"/>
            <a:ext cx="6079490" cy="9569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079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4.6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 con </a:t>
            </a:r>
            <a:r>
              <a:rPr dirty="0" sz="1200">
                <a:latin typeface="Tahoma"/>
                <a:cs typeface="Tahoma"/>
              </a:rPr>
              <a:t>falla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bipolar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 contacto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tierra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50">
              <a:latin typeface="Tahoma"/>
              <a:cs typeface="Tahoma"/>
            </a:endParaRPr>
          </a:p>
          <a:p>
            <a:pPr algn="just" marL="76200" marR="55880">
              <a:lnSpc>
                <a:spcPct val="1042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4.7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simétricas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 </a:t>
            </a:r>
            <a:r>
              <a:rPr dirty="0" baseline="43650" sz="1050" spc="-7">
                <a:latin typeface="Times New Roman"/>
                <a:cs typeface="Times New Roman"/>
              </a:rPr>
              <a:t>"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siguientes: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21027" y="8087359"/>
            <a:ext cx="13093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34135" y="8083993"/>
            <a:ext cx="1294130" cy="23876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ts val="390"/>
              </a:lnSpc>
              <a:spcBef>
                <a:spcPts val="135"/>
              </a:spcBef>
            </a:pPr>
            <a:r>
              <a:rPr dirty="0" sz="1200" spc="60" i="1">
                <a:latin typeface="Times New Roman"/>
                <a:cs typeface="Times New Roman"/>
              </a:rPr>
              <a:t>U</a:t>
            </a:r>
            <a:r>
              <a:rPr dirty="0" baseline="-23809" sz="1050">
                <a:latin typeface="Times New Roman"/>
                <a:cs typeface="Times New Roman"/>
              </a:rPr>
              <a:t>1 </a:t>
            </a:r>
            <a:r>
              <a:rPr dirty="0" baseline="-23809" sz="1050" spc="9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  </a:t>
            </a:r>
            <a:r>
              <a:rPr dirty="0" sz="1200" spc="-1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 </a:t>
            </a:r>
            <a:r>
              <a:rPr dirty="0" sz="1200" spc="-14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-9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-12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endParaRPr sz="1200">
              <a:latin typeface="Tahoma"/>
              <a:cs typeface="Tahoma"/>
            </a:endParaRPr>
          </a:p>
          <a:p>
            <a:pPr algn="ctr" marR="268605">
              <a:lnSpc>
                <a:spcPts val="415"/>
              </a:lnSpc>
            </a:pP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  <a:p>
            <a:pPr marL="748665">
              <a:lnSpc>
                <a:spcPts val="840"/>
              </a:lnSpc>
            </a:pPr>
            <a:r>
              <a:rPr dirty="0" sz="700">
                <a:latin typeface="Times New Roman"/>
                <a:cs typeface="Times New Roman"/>
              </a:rPr>
              <a:t>1  </a:t>
            </a:r>
            <a:r>
              <a:rPr dirty="0" sz="700" spc="165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35828" y="808735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(4.31)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82927" y="8271440"/>
            <a:ext cx="2211705" cy="45847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365"/>
              </a:spcBef>
            </a:pP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u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g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iv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: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5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70">
                <a:latin typeface="Symbol"/>
                <a:cs typeface="Symbol"/>
              </a:rPr>
              <a:t>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 spc="-89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endParaRPr baseline="-23809" sz="10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260"/>
              </a:spcBef>
              <a:tabLst>
                <a:tab pos="1431925" algn="l"/>
              </a:tabLst>
            </a:pP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u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i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:	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70">
                <a:latin typeface="Symbol"/>
                <a:cs typeface="Symbol"/>
              </a:rPr>
              <a:t>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-89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78628" y="8270239"/>
            <a:ext cx="439420" cy="45847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1200" spc="-5">
                <a:latin typeface="Tahoma"/>
                <a:cs typeface="Tahoma"/>
              </a:rPr>
              <a:t>(4.32)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sz="1200" spc="-5">
                <a:latin typeface="Tahoma"/>
                <a:cs typeface="Tahoma"/>
              </a:rPr>
              <a:t>(4.33)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1227" y="8933939"/>
            <a:ext cx="45345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4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6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R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5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45" i="1">
                <a:latin typeface="Times New Roman"/>
                <a:cs typeface="Times New Roman"/>
              </a:rPr>
              <a:t>I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baseline="-23809" sz="105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baseline="-23809" sz="1050" spc="6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4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2</a:t>
            </a:r>
            <a:r>
              <a:rPr dirty="0" sz="1200">
                <a:latin typeface="Tahoma"/>
                <a:cs typeface="Tahoma"/>
              </a:rPr>
              <a:t>9)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60" i="1">
                <a:latin typeface="Times New Roman"/>
                <a:cs typeface="Times New Roman"/>
              </a:rPr>
              <a:t>U</a:t>
            </a:r>
            <a:r>
              <a:rPr dirty="0" baseline="-23809" sz="1050">
                <a:latin typeface="Times New Roman"/>
                <a:cs typeface="Times New Roman"/>
              </a:rPr>
              <a:t>1 </a:t>
            </a:r>
            <a:r>
              <a:rPr dirty="0" baseline="-23809" sz="1050" spc="104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5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5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4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3</a:t>
            </a:r>
            <a:r>
              <a:rPr dirty="0" sz="1200">
                <a:latin typeface="Tahoma"/>
                <a:cs typeface="Tahoma"/>
              </a:rPr>
              <a:t>0</a:t>
            </a:r>
            <a:r>
              <a:rPr dirty="0" sz="1200" spc="-5">
                <a:latin typeface="Tahoma"/>
                <a:cs typeface="Tahoma"/>
              </a:rPr>
              <a:t>)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431307" y="9586718"/>
            <a:ext cx="182245" cy="0"/>
          </a:xfrm>
          <a:custGeom>
            <a:avLst/>
            <a:gdLst/>
            <a:ahLst/>
            <a:cxnLst/>
            <a:rect l="l" t="t" r="r" b="b"/>
            <a:pathLst>
              <a:path w="182244" h="0">
                <a:moveTo>
                  <a:pt x="0" y="0"/>
                </a:moveTo>
                <a:lnTo>
                  <a:pt x="18207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3423822" y="9680382"/>
            <a:ext cx="3797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latin typeface="Times New Roman"/>
                <a:cs typeface="Times New Roman"/>
              </a:rPr>
              <a:t>1</a:t>
            </a:r>
            <a:r>
              <a:rPr dirty="0" sz="700" spc="-5">
                <a:latin typeface="Times New Roman"/>
                <a:cs typeface="Times New Roman"/>
              </a:rPr>
              <a:t>    </a:t>
            </a:r>
            <a:r>
              <a:rPr dirty="0" sz="700" spc="-30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2</a:t>
            </a:r>
            <a:r>
              <a:rPr dirty="0" sz="700">
                <a:latin typeface="Times New Roman"/>
                <a:cs typeface="Times New Roman"/>
              </a:rPr>
              <a:t>    </a:t>
            </a:r>
            <a:r>
              <a:rPr dirty="0" sz="700" spc="15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44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55728" y="9561256"/>
            <a:ext cx="698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29197" y="9680294"/>
            <a:ext cx="698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07070" y="9459720"/>
            <a:ext cx="295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812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5" i="1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333715" y="9578744"/>
            <a:ext cx="4121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24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949313" y="9358527"/>
            <a:ext cx="1195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55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27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53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611576" y="9396589"/>
            <a:ext cx="1871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906144" algn="l"/>
                <a:tab pos="1376045" algn="l"/>
              </a:tabLst>
            </a:pPr>
            <a:r>
              <a:rPr dirty="0" baseline="-23148" sz="1800" spc="-7">
                <a:latin typeface="Symbol"/>
                <a:cs typeface="Symbol"/>
              </a:rPr>
              <a:t></a:t>
            </a:r>
            <a:r>
              <a:rPr dirty="0" baseline="-23148" sz="1800" spc="-254">
                <a:latin typeface="Times New Roman"/>
                <a:cs typeface="Times New Roman"/>
              </a:rPr>
              <a:t> </a:t>
            </a:r>
            <a:r>
              <a:rPr dirty="0" baseline="-23148" sz="1800" spc="-7" i="1">
                <a:latin typeface="Times New Roman"/>
                <a:cs typeface="Times New Roman"/>
              </a:rPr>
              <a:t>U</a:t>
            </a:r>
            <a:r>
              <a:rPr dirty="0" u="sng" sz="1200" spc="45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7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dirty="0" u="sng" sz="700" spc="2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7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	2</a:t>
            </a:r>
            <a:r>
              <a:rPr dirty="0" u="sng" sz="700" spc="27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700" spc="27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7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	0</a:t>
            </a:r>
            <a:r>
              <a:rPr dirty="0" u="sng" sz="700" spc="24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7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dirty="0" sz="700" spc="140">
                <a:latin typeface="Times New Roman"/>
                <a:cs typeface="Times New Roman"/>
              </a:rPr>
              <a:t> </a:t>
            </a:r>
            <a:r>
              <a:rPr dirty="0" baseline="-23148" sz="1800" spc="-7">
                <a:latin typeface="Symbol"/>
                <a:cs typeface="Symbol"/>
              </a:rPr>
              <a:t></a:t>
            </a:r>
            <a:r>
              <a:rPr dirty="0" baseline="-23148" sz="1800" spc="-44">
                <a:latin typeface="Times New Roman"/>
                <a:cs typeface="Times New Roman"/>
              </a:rPr>
              <a:t> </a:t>
            </a:r>
            <a:r>
              <a:rPr dirty="0" baseline="-23148" sz="1800" spc="-7">
                <a:latin typeface="Times New Roman"/>
                <a:cs typeface="Times New Roman"/>
              </a:rPr>
              <a:t>0</a:t>
            </a:r>
            <a:endParaRPr baseline="-23148" sz="1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39061" y="9578744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408938" y="9295331"/>
            <a:ext cx="220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spc="-7" i="1">
                <a:latin typeface="Times New Roman"/>
                <a:cs typeface="Times New Roman"/>
              </a:rPr>
              <a:t>E</a:t>
            </a:r>
            <a:r>
              <a:rPr dirty="0" baseline="-25462" sz="1800" spc="-284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175944" y="9561320"/>
            <a:ext cx="800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R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821428" y="9458959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y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78628" y="945895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(4.34)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09629" y="1120582"/>
            <a:ext cx="1254125" cy="0"/>
          </a:xfrm>
          <a:custGeom>
            <a:avLst/>
            <a:gdLst/>
            <a:ahLst/>
            <a:cxnLst/>
            <a:rect l="l" t="t" r="r" b="b"/>
            <a:pathLst>
              <a:path w="1254125" h="0">
                <a:moveTo>
                  <a:pt x="0" y="0"/>
                </a:moveTo>
                <a:lnTo>
                  <a:pt x="1253944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899760" y="1214388"/>
            <a:ext cx="115570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8790" algn="l"/>
                <a:tab pos="948690" algn="l"/>
              </a:tabLst>
            </a:pPr>
            <a:r>
              <a:rPr dirty="0" sz="700" spc="-5">
                <a:latin typeface="Times New Roman"/>
                <a:cs typeface="Times New Roman"/>
              </a:rPr>
              <a:t>1</a:t>
            </a:r>
            <a:r>
              <a:rPr dirty="0" sz="700" spc="-5">
                <a:latin typeface="Times New Roman"/>
                <a:cs typeface="Times New Roman"/>
              </a:rPr>
              <a:t>    </a:t>
            </a:r>
            <a:r>
              <a:rPr dirty="0" sz="700" spc="-25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2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5">
                <a:latin typeface="Times New Roman"/>
                <a:cs typeface="Times New Roman"/>
              </a:rPr>
              <a:t>2</a:t>
            </a:r>
            <a:r>
              <a:rPr dirty="0" sz="700">
                <a:latin typeface="Times New Roman"/>
                <a:cs typeface="Times New Roman"/>
              </a:rPr>
              <a:t>    </a:t>
            </a:r>
            <a:r>
              <a:rPr dirty="0" sz="700" spc="15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0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5">
                <a:latin typeface="Times New Roman"/>
                <a:cs typeface="Times New Roman"/>
              </a:rPr>
              <a:t>0</a:t>
            </a:r>
            <a:r>
              <a:rPr dirty="0" sz="700">
                <a:latin typeface="Times New Roman"/>
                <a:cs typeface="Times New Roman"/>
              </a:rPr>
              <a:t>    </a:t>
            </a:r>
            <a:r>
              <a:rPr dirty="0" sz="700" spc="-50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40053" y="892113"/>
            <a:ext cx="3784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2</a:t>
            </a:r>
            <a:r>
              <a:rPr dirty="0" baseline="-23809" sz="1050" spc="-89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87698" y="1095092"/>
            <a:ext cx="7048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43618" y="993451"/>
            <a:ext cx="56515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endParaRPr baseline="43650" sz="1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09618" y="1112645"/>
            <a:ext cx="119634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54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2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5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25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59984" y="993140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(4.35)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7983" y="1701800"/>
            <a:ext cx="48005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Lu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go,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52346" y="214261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5" h="0">
                <a:moveTo>
                  <a:pt x="0" y="0"/>
                </a:moveTo>
                <a:lnTo>
                  <a:pt x="497130" y="0"/>
                </a:lnTo>
              </a:path>
            </a:pathLst>
          </a:custGeom>
          <a:ln w="63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051378" y="2134625"/>
            <a:ext cx="11874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i="1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02608" y="1914618"/>
            <a:ext cx="9639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37037" sz="1800">
                <a:latin typeface="Symbol"/>
                <a:cs typeface="Symbol"/>
              </a:rPr>
              <a:t></a:t>
            </a:r>
            <a:r>
              <a:rPr dirty="0" baseline="-37037" sz="1800" spc="75">
                <a:latin typeface="Times New Roman"/>
                <a:cs typeface="Times New Roman"/>
              </a:rPr>
              <a:t> </a:t>
            </a:r>
            <a:r>
              <a:rPr dirty="0" baseline="-37037" sz="1800" i="1">
                <a:latin typeface="Times New Roman"/>
                <a:cs typeface="Times New Roman"/>
              </a:rPr>
              <a:t>E</a:t>
            </a:r>
            <a:r>
              <a:rPr dirty="0" baseline="-37037" sz="1800" spc="-284" i="1">
                <a:latin typeface="Times New Roman"/>
                <a:cs typeface="Times New Roman"/>
              </a:rPr>
              <a:t> </a:t>
            </a:r>
            <a:r>
              <a:rPr dirty="0" baseline="-19841" sz="1050">
                <a:latin typeface="Times New Roman"/>
                <a:cs typeface="Times New Roman"/>
              </a:rPr>
              <a:t>"</a:t>
            </a:r>
            <a:r>
              <a:rPr dirty="0" baseline="-19841" sz="1050">
                <a:latin typeface="Times New Roman"/>
                <a:cs typeface="Times New Roman"/>
              </a:rPr>
              <a:t> </a:t>
            </a:r>
            <a:r>
              <a:rPr dirty="0" baseline="-19841" sz="1050" spc="82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baseline="-23809" sz="1050" spc="6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baseline="-23809" sz="1050" spc="89">
                <a:latin typeface="Times New Roman"/>
                <a:cs typeface="Times New Roman"/>
              </a:rPr>
              <a:t> </a:t>
            </a:r>
            <a:r>
              <a:rPr dirty="0" baseline="-37037" sz="1800">
                <a:latin typeface="Tahoma"/>
                <a:cs typeface="Tahoma"/>
              </a:rPr>
              <a:t>;</a:t>
            </a:r>
            <a:endParaRPr baseline="-37037" sz="1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3385" y="2015972"/>
            <a:ext cx="7620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i="1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30358" y="2117180"/>
            <a:ext cx="7048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240373" y="2142262"/>
            <a:ext cx="237490" cy="0"/>
          </a:xfrm>
          <a:custGeom>
            <a:avLst/>
            <a:gdLst/>
            <a:ahLst/>
            <a:cxnLst/>
            <a:rect l="l" t="t" r="r" b="b"/>
            <a:pathLst>
              <a:path w="237489" h="0">
                <a:moveTo>
                  <a:pt x="0" y="0"/>
                </a:moveTo>
                <a:lnTo>
                  <a:pt x="237331" y="0"/>
                </a:lnTo>
              </a:path>
            </a:pathLst>
          </a:custGeom>
          <a:ln w="63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309429" y="2134317"/>
            <a:ext cx="11874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i="1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11786" y="2116833"/>
            <a:ext cx="6985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19692" y="1887793"/>
            <a:ext cx="876300" cy="3359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33400">
              <a:lnSpc>
                <a:spcPts val="1225"/>
              </a:lnSpc>
              <a:spcBef>
                <a:spcPts val="95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ts val="1225"/>
              </a:lnSpc>
              <a:tabLst>
                <a:tab pos="633095" algn="l"/>
              </a:tabLst>
            </a:pPr>
            <a:r>
              <a:rPr dirty="0" sz="1200" i="1">
                <a:latin typeface="Times New Roman"/>
                <a:cs typeface="Times New Roman"/>
              </a:rPr>
              <a:t>I  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	</a:t>
            </a:r>
            <a:r>
              <a:rPr dirty="0" baseline="55555" sz="1050">
                <a:latin typeface="Times New Roman"/>
                <a:cs typeface="Times New Roman"/>
              </a:rPr>
              <a:t>2   </a:t>
            </a:r>
            <a:r>
              <a:rPr dirty="0" baseline="55555" sz="1050" spc="20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610384" y="2142618"/>
            <a:ext cx="183515" cy="0"/>
          </a:xfrm>
          <a:custGeom>
            <a:avLst/>
            <a:gdLst/>
            <a:ahLst/>
            <a:cxnLst/>
            <a:rect l="l" t="t" r="r" b="b"/>
            <a:pathLst>
              <a:path w="183514" h="0">
                <a:moveTo>
                  <a:pt x="0" y="0"/>
                </a:moveTo>
                <a:lnTo>
                  <a:pt x="182959" y="0"/>
                </a:lnTo>
              </a:path>
            </a:pathLst>
          </a:custGeom>
          <a:ln w="63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652055" y="2134625"/>
            <a:ext cx="11874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i="1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81810" y="2117180"/>
            <a:ext cx="6985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91274" y="2015496"/>
            <a:ext cx="8261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I  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>
                <a:latin typeface="Times New Roman"/>
                <a:cs typeface="Times New Roman"/>
              </a:rPr>
              <a:t> </a:t>
            </a:r>
            <a:r>
              <a:rPr dirty="0" baseline="43650" sz="1050" spc="82">
                <a:latin typeface="Times New Roman"/>
                <a:cs typeface="Times New Roman"/>
              </a:rPr>
              <a:t> </a:t>
            </a:r>
            <a:r>
              <a:rPr dirty="0" baseline="37037" sz="1800" spc="-7" i="1">
                <a:latin typeface="Times New Roman"/>
                <a:cs typeface="Times New Roman"/>
              </a:rPr>
              <a:t>Z</a:t>
            </a:r>
            <a:r>
              <a:rPr dirty="0" baseline="37037" sz="1800" spc="-292" i="1">
                <a:latin typeface="Times New Roman"/>
                <a:cs typeface="Times New Roman"/>
              </a:rPr>
              <a:t> </a:t>
            </a:r>
            <a:r>
              <a:rPr dirty="0" baseline="39682" sz="1050">
                <a:latin typeface="Times New Roman"/>
                <a:cs typeface="Times New Roman"/>
              </a:rPr>
              <a:t>0  </a:t>
            </a:r>
            <a:r>
              <a:rPr dirty="0" baseline="39682" sz="1050" spc="-9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59984" y="201421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(4.36)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9883" y="2503931"/>
            <a:ext cx="571246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do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160">
                <a:latin typeface="Tahoma"/>
                <a:cs typeface="Tahoma"/>
              </a:rPr>
              <a:t> </a:t>
            </a:r>
            <a:r>
              <a:rPr dirty="0" sz="1200" spc="35" i="1">
                <a:latin typeface="Times New Roman"/>
                <a:cs typeface="Times New Roman"/>
              </a:rPr>
              <a:t>Z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-172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8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 </a:t>
            </a:r>
            <a:r>
              <a:rPr dirty="0" baseline="-23809" sz="1050" spc="6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 spc="-89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 </a:t>
            </a:r>
            <a:r>
              <a:rPr dirty="0" baseline="-23809" sz="1050" spc="6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-89">
                <a:latin typeface="Times New Roman"/>
                <a:cs typeface="Times New Roman"/>
              </a:rPr>
              <a:t> </a:t>
            </a:r>
            <a:r>
              <a:rPr dirty="0" sz="1200" spc="35" i="1">
                <a:latin typeface="Times New Roman"/>
                <a:cs typeface="Times New Roman"/>
              </a:rPr>
              <a:t>Z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endParaRPr baseline="-23809"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(3.3) </a:t>
            </a:r>
            <a:r>
              <a:rPr dirty="0" sz="1200">
                <a:latin typeface="Tahoma"/>
                <a:cs typeface="Tahoma"/>
              </a:rPr>
              <a:t>conduce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expresiones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 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S</a:t>
            </a:r>
            <a:r>
              <a:rPr dirty="0" baseline="-23809" sz="1050" spc="179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35" i="1">
                <a:latin typeface="Times New Roman"/>
                <a:cs typeface="Times New Roman"/>
              </a:rPr>
              <a:t>I</a:t>
            </a:r>
            <a:r>
              <a:rPr dirty="0" baseline="-23809" sz="1050" spc="52" i="1">
                <a:latin typeface="Times New Roman"/>
                <a:cs typeface="Times New Roman"/>
              </a:rPr>
              <a:t>T </a:t>
            </a:r>
            <a:r>
              <a:rPr dirty="0" baseline="-23809" sz="1050" spc="142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: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247513" y="3447220"/>
            <a:ext cx="173355" cy="163830"/>
            <a:chOff x="3247513" y="3447220"/>
            <a:chExt cx="173355" cy="163830"/>
          </a:xfrm>
        </p:grpSpPr>
        <p:sp>
          <p:nvSpPr>
            <p:cNvPr id="26" name="object 26"/>
            <p:cNvSpPr/>
            <p:nvPr/>
          </p:nvSpPr>
          <p:spPr>
            <a:xfrm>
              <a:off x="3250691" y="3549764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28"/>
                  </a:moveTo>
                  <a:lnTo>
                    <a:pt x="19446" y="0"/>
                  </a:lnTo>
                </a:path>
              </a:pathLst>
            </a:custGeom>
            <a:ln w="63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270138" y="3552943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178" y="51669"/>
                  </a:lnTo>
                </a:path>
              </a:pathLst>
            </a:custGeom>
            <a:ln w="127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301491" y="3450399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4">
                  <a:moveTo>
                    <a:pt x="0" y="154213"/>
                  </a:moveTo>
                  <a:lnTo>
                    <a:pt x="3730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338798" y="3450399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756" y="0"/>
                  </a:lnTo>
                </a:path>
              </a:pathLst>
            </a:custGeom>
            <a:ln w="63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/>
          <p:nvPr/>
        </p:nvSpPr>
        <p:spPr>
          <a:xfrm>
            <a:off x="3605895" y="3557713"/>
            <a:ext cx="1253490" cy="0"/>
          </a:xfrm>
          <a:custGeom>
            <a:avLst/>
            <a:gdLst/>
            <a:ahLst/>
            <a:cxnLst/>
            <a:rect l="l" t="t" r="r" b="b"/>
            <a:pathLst>
              <a:path w="1253489" h="0">
                <a:moveTo>
                  <a:pt x="0" y="0"/>
                </a:moveTo>
                <a:lnTo>
                  <a:pt x="1253331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3696406" y="3651520"/>
            <a:ext cx="115570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8790" algn="l"/>
                <a:tab pos="948690" algn="l"/>
              </a:tabLst>
            </a:pPr>
            <a:r>
              <a:rPr dirty="0" sz="700" spc="-5">
                <a:latin typeface="Times New Roman"/>
                <a:cs typeface="Times New Roman"/>
              </a:rPr>
              <a:t>1</a:t>
            </a:r>
            <a:r>
              <a:rPr dirty="0" sz="700" spc="-5">
                <a:latin typeface="Times New Roman"/>
                <a:cs typeface="Times New Roman"/>
              </a:rPr>
              <a:t>    </a:t>
            </a:r>
            <a:r>
              <a:rPr dirty="0" sz="700" spc="-25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2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5">
                <a:latin typeface="Times New Roman"/>
                <a:cs typeface="Times New Roman"/>
              </a:rPr>
              <a:t>2</a:t>
            </a:r>
            <a:r>
              <a:rPr dirty="0" sz="700">
                <a:latin typeface="Times New Roman"/>
                <a:cs typeface="Times New Roman"/>
              </a:rPr>
              <a:t>    </a:t>
            </a:r>
            <a:r>
              <a:rPr dirty="0" sz="700" spc="15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0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5">
                <a:latin typeface="Times New Roman"/>
                <a:cs typeface="Times New Roman"/>
              </a:rPr>
              <a:t>0</a:t>
            </a:r>
            <a:r>
              <a:rPr dirty="0" sz="700">
                <a:latin typeface="Times New Roman"/>
                <a:cs typeface="Times New Roman"/>
              </a:rPr>
              <a:t>    </a:t>
            </a:r>
            <a:r>
              <a:rPr dirty="0" sz="700" spc="-50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21107" y="3329205"/>
            <a:ext cx="6070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aZ</a:t>
            </a:r>
            <a:r>
              <a:rPr dirty="0" sz="1200" spc="-18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2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baseline="-23809" sz="1050" spc="6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262442" y="3362157"/>
            <a:ext cx="18732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i="1">
                <a:latin typeface="Times New Roman"/>
                <a:cs typeface="Times New Roman"/>
              </a:rPr>
              <a:t>I</a:t>
            </a:r>
            <a:r>
              <a:rPr dirty="0" baseline="-25462" sz="1800" spc="-172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54545" y="3532285"/>
            <a:ext cx="54038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2600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r>
              <a:rPr dirty="0" sz="700" spc="-65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2</a:t>
            </a:r>
            <a:r>
              <a:rPr dirty="0" sz="700" spc="-110">
                <a:latin typeface="Times New Roman"/>
                <a:cs typeface="Times New Roman"/>
              </a:rPr>
              <a:t> </a:t>
            </a:r>
            <a:r>
              <a:rPr dirty="0" sz="700" spc="-5" i="1">
                <a:latin typeface="Times New Roman"/>
                <a:cs typeface="Times New Roman"/>
              </a:rPr>
              <a:t>ES</a:t>
            </a:r>
            <a:r>
              <a:rPr dirty="0" sz="700" i="1">
                <a:latin typeface="Times New Roman"/>
                <a:cs typeface="Times New Roman"/>
              </a:rPr>
              <a:t>	</a:t>
            </a:r>
            <a:r>
              <a:rPr dirty="0" sz="700" spc="-5" i="1">
                <a:latin typeface="Times New Roman"/>
                <a:cs typeface="Times New Roman"/>
              </a:rPr>
              <a:t>S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606268" y="3549736"/>
            <a:ext cx="119634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1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54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2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52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25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602679" y="3430580"/>
            <a:ext cx="10153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46710" algn="l"/>
              </a:tabLst>
            </a:pP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i="1">
                <a:latin typeface="Times New Roman"/>
                <a:cs typeface="Times New Roman"/>
              </a:rPr>
              <a:t>	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j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3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endParaRPr baseline="43650" sz="10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459984" y="3430015"/>
            <a:ext cx="4400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(4.37)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3255057" y="4089050"/>
            <a:ext cx="173355" cy="163830"/>
            <a:chOff x="3255057" y="4089050"/>
            <a:chExt cx="173355" cy="163830"/>
          </a:xfrm>
        </p:grpSpPr>
        <p:sp>
          <p:nvSpPr>
            <p:cNvPr id="39" name="object 39"/>
            <p:cNvSpPr/>
            <p:nvPr/>
          </p:nvSpPr>
          <p:spPr>
            <a:xfrm>
              <a:off x="3258232" y="4191444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12"/>
                  </a:moveTo>
                  <a:lnTo>
                    <a:pt x="19443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277679" y="4194619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181" y="5158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309032" y="4092225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4">
                  <a:moveTo>
                    <a:pt x="0" y="153987"/>
                  </a:moveTo>
                  <a:lnTo>
                    <a:pt x="37312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3346338" y="409222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749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3703599" y="4293044"/>
            <a:ext cx="115570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8790" algn="l"/>
                <a:tab pos="948690" algn="l"/>
              </a:tabLst>
            </a:pPr>
            <a:r>
              <a:rPr dirty="0" sz="700">
                <a:latin typeface="Times New Roman"/>
                <a:cs typeface="Times New Roman"/>
              </a:rPr>
              <a:t>1    </a:t>
            </a:r>
            <a:r>
              <a:rPr dirty="0" sz="700" spc="-30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2	2    </a:t>
            </a:r>
            <a:r>
              <a:rPr dirty="0" sz="700" spc="15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0	0    </a:t>
            </a:r>
            <a:r>
              <a:rPr dirty="0" sz="700" spc="-50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312997" y="4009249"/>
            <a:ext cx="1591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866140" algn="l"/>
                <a:tab pos="1176655" algn="l"/>
                <a:tab pos="1553210" algn="l"/>
              </a:tabLst>
            </a:pPr>
            <a:r>
              <a:rPr dirty="0" baseline="-23148" sz="1800" spc="15">
                <a:latin typeface="Times New Roman"/>
                <a:cs typeface="Times New Roman"/>
              </a:rPr>
              <a:t>3</a:t>
            </a:r>
            <a:r>
              <a:rPr dirty="0" baseline="-23148" sz="1800" spc="15" i="1">
                <a:latin typeface="Times New Roman"/>
                <a:cs typeface="Times New Roman"/>
              </a:rPr>
              <a:t>E</a:t>
            </a:r>
            <a:r>
              <a:rPr dirty="0" baseline="-23148" sz="1800" spc="-284" i="1">
                <a:latin typeface="Times New Roman"/>
                <a:cs typeface="Times New Roman"/>
              </a:rPr>
              <a:t> </a:t>
            </a:r>
            <a:r>
              <a:rPr dirty="0" baseline="3968" sz="1050" spc="-7">
                <a:latin typeface="Times New Roman"/>
                <a:cs typeface="Times New Roman"/>
              </a:rPr>
              <a:t>"</a:t>
            </a:r>
            <a:r>
              <a:rPr dirty="0" u="sng" sz="7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7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	0	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262656" y="4004093"/>
            <a:ext cx="1866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i="1">
                <a:latin typeface="Times New Roman"/>
                <a:cs typeface="Times New Roman"/>
              </a:rPr>
              <a:t>I</a:t>
            </a:r>
            <a:r>
              <a:rPr dirty="0" baseline="-25462" sz="1800" spc="-179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354502" y="4173981"/>
            <a:ext cx="5467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3870" algn="l"/>
              </a:tabLst>
            </a:pPr>
            <a:r>
              <a:rPr dirty="0" sz="700" i="1">
                <a:latin typeface="Times New Roman"/>
                <a:cs typeface="Times New Roman"/>
              </a:rPr>
              <a:t>k</a:t>
            </a:r>
            <a:r>
              <a:rPr dirty="0" sz="700" spc="-65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2</a:t>
            </a:r>
            <a:r>
              <a:rPr dirty="0" sz="700" spc="-110">
                <a:latin typeface="Times New Roman"/>
                <a:cs typeface="Times New Roman"/>
              </a:rPr>
              <a:t> </a:t>
            </a:r>
            <a:r>
              <a:rPr dirty="0" sz="700" spc="-5" i="1">
                <a:latin typeface="Times New Roman"/>
                <a:cs typeface="Times New Roman"/>
              </a:rPr>
              <a:t>ET</a:t>
            </a:r>
            <a:r>
              <a:rPr dirty="0" sz="700" i="1">
                <a:latin typeface="Times New Roman"/>
                <a:cs typeface="Times New Roman"/>
              </a:rPr>
              <a:t>	</a:t>
            </a:r>
            <a:r>
              <a:rPr dirty="0" sz="700" spc="-5" i="1">
                <a:latin typeface="Times New Roman"/>
                <a:cs typeface="Times New Roman"/>
              </a:rPr>
              <a:t>T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613479" y="4191406"/>
            <a:ext cx="1195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55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27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5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890897" y="3971187"/>
            <a:ext cx="6235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2</a:t>
            </a:r>
            <a:r>
              <a:rPr dirty="0" baseline="43650" sz="1050" spc="-89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636405" y="4072381"/>
            <a:ext cx="619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3215" algn="l"/>
              </a:tabLst>
            </a:pP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	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j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459984" y="407161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(4.38)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51" name="object 5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9275" y="4577719"/>
            <a:ext cx="3401393" cy="2537003"/>
          </a:xfrm>
          <a:prstGeom prst="rect">
            <a:avLst/>
          </a:prstGeom>
        </p:spPr>
      </p:pic>
      <p:sp>
        <p:nvSpPr>
          <p:cNvPr id="52" name="object 52"/>
          <p:cNvSpPr txBox="1"/>
          <p:nvPr/>
        </p:nvSpPr>
        <p:spPr>
          <a:xfrm>
            <a:off x="923036" y="7204963"/>
            <a:ext cx="5893435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2394585" marR="5080" indent="-238252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Fig. 4.7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5">
                <a:latin typeface="Tahoma"/>
                <a:cs typeface="Tahoma"/>
              </a:rPr>
              <a:t> falla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bipolar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>
                <a:latin typeface="Tahoma"/>
                <a:cs typeface="Tahoma"/>
              </a:rPr>
              <a:t> a </a:t>
            </a:r>
            <a:r>
              <a:rPr dirty="0" sz="1200" spc="-5">
                <a:latin typeface="Tahoma"/>
                <a:cs typeface="Tahoma"/>
              </a:rPr>
              <a:t>tierra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45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2246" y="805460"/>
            <a:ext cx="3916277" cy="213787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3127" y="3097783"/>
            <a:ext cx="5905500" cy="80073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2866390" marR="17780" indent="-265684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Fig. 4.7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b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una</a:t>
            </a:r>
            <a:r>
              <a:rPr dirty="0" sz="1200" spc="-5">
                <a:latin typeface="Tahoma"/>
                <a:cs typeface="Tahoma"/>
              </a:rPr>
              <a:t> falla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bipolar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 marL="76200">
              <a:lnSpc>
                <a:spcPts val="1120"/>
              </a:lnSpc>
              <a:spcBef>
                <a:spcPts val="5"/>
              </a:spcBef>
              <a:tabLst>
                <a:tab pos="1264285" algn="l"/>
              </a:tabLst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corriente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	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circula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está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dada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suma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18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47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:</a:t>
            </a:r>
            <a:endParaRPr sz="1200">
              <a:latin typeface="Tahoma"/>
              <a:cs typeface="Tahoma"/>
            </a:endParaRPr>
          </a:p>
          <a:p>
            <a:pPr marL="1017269">
              <a:lnSpc>
                <a:spcPts val="520"/>
              </a:lnSpc>
              <a:tabLst>
                <a:tab pos="5360670" algn="l"/>
                <a:tab pos="5659120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kE</a:t>
            </a:r>
            <a:r>
              <a:rPr dirty="0" sz="700" spc="-85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2</a:t>
            </a:r>
            <a:r>
              <a:rPr dirty="0" sz="700" spc="-110">
                <a:latin typeface="Times New Roman"/>
                <a:cs typeface="Times New Roman"/>
              </a:rPr>
              <a:t> </a:t>
            </a:r>
            <a:r>
              <a:rPr dirty="0" sz="700" i="1">
                <a:latin typeface="Times New Roman"/>
                <a:cs typeface="Times New Roman"/>
              </a:rPr>
              <a:t>E	</a:t>
            </a:r>
            <a:r>
              <a:rPr dirty="0" sz="700" spc="-5" i="1">
                <a:latin typeface="Times New Roman"/>
                <a:cs typeface="Times New Roman"/>
              </a:rPr>
              <a:t>S	T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91135" y="4305742"/>
            <a:ext cx="1253490" cy="0"/>
          </a:xfrm>
          <a:custGeom>
            <a:avLst/>
            <a:gdLst/>
            <a:ahLst/>
            <a:cxnLst/>
            <a:rect l="l" t="t" r="r" b="b"/>
            <a:pathLst>
              <a:path w="1253489" h="0">
                <a:moveTo>
                  <a:pt x="0" y="0"/>
                </a:moveTo>
                <a:lnTo>
                  <a:pt x="1253331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539120" y="4280316"/>
            <a:ext cx="6985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81028" y="4399523"/>
            <a:ext cx="115506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8790" algn="l"/>
                <a:tab pos="948055" algn="l"/>
              </a:tabLst>
            </a:pPr>
            <a:r>
              <a:rPr dirty="0" sz="700" spc="-5">
                <a:latin typeface="Times New Roman"/>
                <a:cs typeface="Times New Roman"/>
              </a:rPr>
              <a:t>1</a:t>
            </a:r>
            <a:r>
              <a:rPr dirty="0" sz="700" spc="-5">
                <a:latin typeface="Times New Roman"/>
                <a:cs typeface="Times New Roman"/>
              </a:rPr>
              <a:t>    </a:t>
            </a:r>
            <a:r>
              <a:rPr dirty="0" sz="700" spc="-30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2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5">
                <a:latin typeface="Times New Roman"/>
                <a:cs typeface="Times New Roman"/>
              </a:rPr>
              <a:t>2</a:t>
            </a:r>
            <a:r>
              <a:rPr dirty="0" sz="700">
                <a:latin typeface="Times New Roman"/>
                <a:cs typeface="Times New Roman"/>
              </a:rPr>
              <a:t>    </a:t>
            </a:r>
            <a:r>
              <a:rPr dirty="0" sz="700" spc="15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0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5">
                <a:latin typeface="Times New Roman"/>
                <a:cs typeface="Times New Roman"/>
              </a:rPr>
              <a:t>0</a:t>
            </a:r>
            <a:r>
              <a:rPr dirty="0" sz="700">
                <a:latin typeface="Times New Roman"/>
                <a:cs typeface="Times New Roman"/>
              </a:rPr>
              <a:t>    </a:t>
            </a:r>
            <a:r>
              <a:rPr dirty="0" sz="700" spc="-50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00065" y="4078452"/>
            <a:ext cx="2209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2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24302" y="4110249"/>
            <a:ext cx="18732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spc="-7" i="1">
                <a:latin typeface="Times New Roman"/>
                <a:cs typeface="Times New Roman"/>
              </a:rPr>
              <a:t>I</a:t>
            </a:r>
            <a:r>
              <a:rPr dirty="0" baseline="-25462" sz="1800" spc="-172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16406" y="4280310"/>
            <a:ext cx="83502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7045" algn="l"/>
                <a:tab pos="772795" algn="l"/>
              </a:tabLst>
            </a:pPr>
            <a:r>
              <a:rPr dirty="0" sz="700" spc="-10" i="1">
                <a:latin typeface="Times New Roman"/>
                <a:cs typeface="Times New Roman"/>
              </a:rPr>
              <a:t>k</a:t>
            </a:r>
            <a:r>
              <a:rPr dirty="0" sz="700" spc="-5" i="1">
                <a:latin typeface="Times New Roman"/>
                <a:cs typeface="Times New Roman"/>
              </a:rPr>
              <a:t>E</a:t>
            </a:r>
            <a:r>
              <a:rPr dirty="0" sz="700" spc="-85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2</a:t>
            </a:r>
            <a:r>
              <a:rPr dirty="0" sz="700" spc="-110">
                <a:latin typeface="Times New Roman"/>
                <a:cs typeface="Times New Roman"/>
              </a:rPr>
              <a:t> </a:t>
            </a:r>
            <a:r>
              <a:rPr dirty="0" sz="700" spc="-5" i="1">
                <a:latin typeface="Times New Roman"/>
                <a:cs typeface="Times New Roman"/>
              </a:rPr>
              <a:t>E</a:t>
            </a:r>
            <a:r>
              <a:rPr dirty="0" sz="700" i="1">
                <a:latin typeface="Times New Roman"/>
                <a:cs typeface="Times New Roman"/>
              </a:rPr>
              <a:t>	</a:t>
            </a:r>
            <a:r>
              <a:rPr dirty="0" sz="700" spc="-5" i="1">
                <a:latin typeface="Times New Roman"/>
                <a:cs typeface="Times New Roman"/>
              </a:rPr>
              <a:t>S</a:t>
            </a:r>
            <a:r>
              <a:rPr dirty="0" sz="700" i="1">
                <a:latin typeface="Times New Roman"/>
                <a:cs typeface="Times New Roman"/>
              </a:rPr>
              <a:t>	</a:t>
            </a:r>
            <a:r>
              <a:rPr dirty="0" sz="700" spc="-5" i="1">
                <a:latin typeface="Times New Roman"/>
                <a:cs typeface="Times New Roman"/>
              </a:rPr>
              <a:t>T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69196" y="4178565"/>
            <a:ext cx="102108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640715" algn="l"/>
              </a:tabLst>
            </a:pP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i="1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3</a:t>
            </a:r>
            <a:r>
              <a:rPr dirty="0" sz="1200" spc="-5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endParaRPr baseline="43650" sz="10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76444" y="4178565"/>
            <a:ext cx="98488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7530" algn="l"/>
              </a:tabLst>
            </a:pP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3</a:t>
            </a:r>
            <a:r>
              <a:rPr dirty="0" sz="1200" spc="5" i="1">
                <a:latin typeface="Times New Roman"/>
                <a:cs typeface="Times New Roman"/>
              </a:rPr>
              <a:t>I	</a:t>
            </a:r>
            <a:r>
              <a:rPr dirty="0" sz="1200" spc="-5">
                <a:latin typeface="Tahoma"/>
                <a:cs typeface="Tahoma"/>
              </a:rPr>
              <a:t>(4.39)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90962" y="4297763"/>
            <a:ext cx="119570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55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27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53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6627" y="4658359"/>
            <a:ext cx="140525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dado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(4.30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)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71583" y="4704839"/>
            <a:ext cx="452501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U</a:t>
            </a:r>
            <a:r>
              <a:rPr dirty="0" baseline="-23809" sz="1050" spc="44">
                <a:latin typeface="Times New Roman"/>
                <a:cs typeface="Times New Roman"/>
              </a:rPr>
              <a:t>1</a:t>
            </a:r>
            <a:r>
              <a:rPr dirty="0" baseline="-23809" sz="1050" spc="6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5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 spc="44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5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(3.4),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80" i="1">
                <a:latin typeface="Times New Roman"/>
                <a:cs typeface="Times New Roman"/>
              </a:rPr>
              <a:t>U</a:t>
            </a:r>
            <a:r>
              <a:rPr dirty="0" baseline="-23809" sz="1050" spc="120" i="1">
                <a:latin typeface="Times New Roman"/>
                <a:cs typeface="Times New Roman"/>
              </a:rPr>
              <a:t>R</a:t>
            </a:r>
            <a:r>
              <a:rPr dirty="0" baseline="-23809" sz="1050" spc="47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U</a:t>
            </a:r>
            <a:r>
              <a:rPr dirty="0" baseline="-23809" sz="1050" spc="44">
                <a:latin typeface="Times New Roman"/>
                <a:cs typeface="Times New Roman"/>
              </a:rPr>
              <a:t>1</a:t>
            </a:r>
            <a:r>
              <a:rPr dirty="0" baseline="-23809" sz="1050" spc="24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16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5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75" i="1">
                <a:latin typeface="Times New Roman"/>
                <a:cs typeface="Times New Roman"/>
              </a:rPr>
              <a:t>U</a:t>
            </a:r>
            <a:r>
              <a:rPr dirty="0" baseline="-23809" sz="1050" spc="112" i="1">
                <a:latin typeface="Times New Roman"/>
                <a:cs typeface="Times New Roman"/>
              </a:rPr>
              <a:t>R</a:t>
            </a:r>
            <a:r>
              <a:rPr dirty="0" baseline="-23809" sz="1050" spc="13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728554" y="5531092"/>
            <a:ext cx="1252855" cy="0"/>
          </a:xfrm>
          <a:custGeom>
            <a:avLst/>
            <a:gdLst/>
            <a:ahLst/>
            <a:cxnLst/>
            <a:rect l="l" t="t" r="r" b="b"/>
            <a:pathLst>
              <a:path w="1252854" h="0">
                <a:moveTo>
                  <a:pt x="0" y="0"/>
                </a:moveTo>
                <a:lnTo>
                  <a:pt x="1252717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2819113" y="5625098"/>
            <a:ext cx="115506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8155" algn="l"/>
                <a:tab pos="948055" algn="l"/>
              </a:tabLst>
            </a:pPr>
            <a:r>
              <a:rPr dirty="0" sz="700" spc="-5">
                <a:latin typeface="Times New Roman"/>
                <a:cs typeface="Times New Roman"/>
              </a:rPr>
              <a:t>1</a:t>
            </a:r>
            <a:r>
              <a:rPr dirty="0" sz="700" spc="-5">
                <a:latin typeface="Times New Roman"/>
                <a:cs typeface="Times New Roman"/>
              </a:rPr>
              <a:t>    </a:t>
            </a:r>
            <a:r>
              <a:rPr dirty="0" sz="700" spc="-30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2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5">
                <a:latin typeface="Times New Roman"/>
                <a:cs typeface="Times New Roman"/>
              </a:rPr>
              <a:t>2</a:t>
            </a:r>
            <a:r>
              <a:rPr dirty="0" sz="700">
                <a:latin typeface="Times New Roman"/>
                <a:cs typeface="Times New Roman"/>
              </a:rPr>
              <a:t>    </a:t>
            </a:r>
            <a:r>
              <a:rPr dirty="0" sz="700" spc="15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0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5">
                <a:latin typeface="Times New Roman"/>
                <a:cs typeface="Times New Roman"/>
              </a:rPr>
              <a:t>0</a:t>
            </a:r>
            <a:r>
              <a:rPr dirty="0" sz="700">
                <a:latin typeface="Times New Roman"/>
                <a:cs typeface="Times New Roman"/>
              </a:rPr>
              <a:t>    </a:t>
            </a:r>
            <a:r>
              <a:rPr dirty="0" sz="700" spc="-50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59186" y="5302784"/>
            <a:ext cx="3784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2</a:t>
            </a:r>
            <a:r>
              <a:rPr dirty="0" baseline="-23809" sz="1050" spc="-89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29062" y="5523315"/>
            <a:ext cx="119570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55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28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53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18771" y="5505867"/>
            <a:ext cx="8001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R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62729" y="5404121"/>
            <a:ext cx="66548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85115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5" i="1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Times New Roman"/>
                <a:cs typeface="Times New Roman"/>
              </a:rPr>
              <a:t>3</a:t>
            </a:r>
            <a:r>
              <a:rPr dirty="0" sz="1200" spc="-5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endParaRPr baseline="43650" sz="10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21428" y="5403595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(4.40)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372010" y="9744359"/>
            <a:ext cx="173355" cy="163830"/>
            <a:chOff x="2372010" y="9744359"/>
            <a:chExt cx="173355" cy="163830"/>
          </a:xfrm>
        </p:grpSpPr>
        <p:sp>
          <p:nvSpPr>
            <p:cNvPr id="23" name="object 23"/>
            <p:cNvSpPr/>
            <p:nvPr/>
          </p:nvSpPr>
          <p:spPr>
            <a:xfrm>
              <a:off x="2375185" y="9846753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12"/>
                  </a:moveTo>
                  <a:lnTo>
                    <a:pt x="19443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394632" y="9849928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181" y="5158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425985" y="9747534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4">
                  <a:moveTo>
                    <a:pt x="0" y="153987"/>
                  </a:moveTo>
                  <a:lnTo>
                    <a:pt x="37312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463292" y="9747534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749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630427" y="5927851"/>
            <a:ext cx="6117590" cy="400812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88900" marR="81280">
              <a:lnSpc>
                <a:spcPct val="101000"/>
              </a:lnSpc>
              <a:spcBef>
                <a:spcPts val="85"/>
              </a:spcBef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4.7b muestra el diagrama fasorial para los sistemas de secuencia positiva,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cero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las componentes resultantes. En las figs. 4.8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4.10 </a:t>
            </a:r>
            <a:r>
              <a:rPr dirty="0" sz="1200" spc="-1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muestra 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 alternas iniciales de cortocircuito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ser esperadas en </a:t>
            </a:r>
            <a:r>
              <a:rPr dirty="0" sz="1200" spc="-10">
                <a:latin typeface="Tahoma"/>
                <a:cs typeface="Tahoma"/>
              </a:rPr>
              <a:t>caso </a:t>
            </a:r>
            <a:r>
              <a:rPr dirty="0" sz="1200" spc="-5">
                <a:latin typeface="Tahoma"/>
                <a:cs typeface="Tahoma"/>
              </a:rPr>
              <a:t>de falla bipolar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tierra. </a:t>
            </a:r>
            <a:r>
              <a:rPr dirty="0" sz="1200">
                <a:latin typeface="Tahoma"/>
                <a:cs typeface="Tahoma"/>
              </a:rPr>
              <a:t>Allí </a:t>
            </a:r>
            <a:r>
              <a:rPr dirty="0" sz="1200" spc="-5">
                <a:latin typeface="Tahoma"/>
                <a:cs typeface="Tahoma"/>
              </a:rPr>
              <a:t>se muestra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variación de las corrientes alternas de cortocircuito en las fases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falladas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función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-15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-1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diferencia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  <a:p>
            <a:pPr algn="just" marL="88900" marR="81280">
              <a:lnSpc>
                <a:spcPts val="1889"/>
              </a:lnSpc>
              <a:spcBef>
                <a:spcPts val="50"/>
              </a:spcBef>
            </a:pPr>
            <a:r>
              <a:rPr dirty="0" sz="1200" spc="-5">
                <a:latin typeface="Tahoma"/>
                <a:cs typeface="Tahoma"/>
              </a:rPr>
              <a:t>ángulo de impedancia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 </a:t>
            </a:r>
            <a:r>
              <a:rPr dirty="0" baseline="-23809" sz="1050">
                <a:latin typeface="Times New Roman"/>
                <a:cs typeface="Times New Roman"/>
              </a:rPr>
              <a:t>0 </a:t>
            </a:r>
            <a:r>
              <a:rPr dirty="0" sz="1200">
                <a:latin typeface="Tahoma"/>
                <a:cs typeface="Tahoma"/>
              </a:rPr>
              <a:t>. </a:t>
            </a:r>
            <a:r>
              <a:rPr dirty="0" sz="1200" spc="-5">
                <a:latin typeface="Tahoma"/>
                <a:cs typeface="Tahoma"/>
              </a:rPr>
              <a:t>Con este propósito </a:t>
            </a:r>
            <a:r>
              <a:rPr dirty="0" sz="1200" spc="5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toma como base que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 </a:t>
            </a:r>
            <a:r>
              <a:rPr dirty="0" baseline="-23809" sz="1050">
                <a:latin typeface="Times New Roman"/>
                <a:cs typeface="Times New Roman"/>
              </a:rPr>
              <a:t>2 </a:t>
            </a:r>
            <a:r>
              <a:rPr dirty="0" sz="1200">
                <a:latin typeface="Tahoma"/>
                <a:cs typeface="Tahoma"/>
              </a:rPr>
              <a:t>. </a:t>
            </a:r>
            <a:r>
              <a:rPr dirty="0" sz="1200" spc="-5">
                <a:latin typeface="Tahoma"/>
                <a:cs typeface="Tahoma"/>
              </a:rPr>
              <a:t>Se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elige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referencia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382">
                <a:latin typeface="Times New Roman"/>
                <a:cs typeface="Times New Roman"/>
              </a:rPr>
              <a:t> </a:t>
            </a:r>
            <a:r>
              <a:rPr dirty="0" baseline="43650" sz="105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8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27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tal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</a:t>
            </a:r>
            <a:endParaRPr sz="1200">
              <a:latin typeface="Tahoma"/>
              <a:cs typeface="Tahoma"/>
            </a:endParaRPr>
          </a:p>
          <a:p>
            <a:pPr algn="r" marR="1045844">
              <a:lnSpc>
                <a:spcPts val="65"/>
              </a:lnSpc>
              <a:tabLst>
                <a:tab pos="624840" algn="l"/>
              </a:tabLst>
            </a:pPr>
            <a:r>
              <a:rPr dirty="0" sz="700" i="1">
                <a:latin typeface="Times New Roman"/>
                <a:cs typeface="Times New Roman"/>
              </a:rPr>
              <a:t>k</a:t>
            </a:r>
            <a:r>
              <a:rPr dirty="0" sz="700" spc="-90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3	1</a:t>
            </a:r>
            <a:endParaRPr sz="700">
              <a:latin typeface="Times New Roman"/>
              <a:cs typeface="Times New Roman"/>
            </a:endParaRPr>
          </a:p>
          <a:p>
            <a:pPr algn="just" marL="88900">
              <a:lnSpc>
                <a:spcPct val="100000"/>
              </a:lnSpc>
              <a:spcBef>
                <a:spcPts val="155"/>
              </a:spcBef>
            </a:pP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curvas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permiten</a:t>
            </a:r>
            <a:r>
              <a:rPr dirty="0" sz="1200">
                <a:latin typeface="Tahoma"/>
                <a:cs typeface="Tahoma"/>
              </a:rPr>
              <a:t> un </a:t>
            </a:r>
            <a:r>
              <a:rPr dirty="0" sz="1200" spc="-5">
                <a:latin typeface="Tahoma"/>
                <a:cs typeface="Tahoma"/>
              </a:rPr>
              <a:t>comparación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directa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obtenidos.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50">
              <a:latin typeface="Tahoma"/>
              <a:cs typeface="Tahoma"/>
            </a:endParaRPr>
          </a:p>
          <a:p>
            <a:pPr algn="just" marL="88265" marR="81280">
              <a:lnSpc>
                <a:spcPct val="111800"/>
              </a:lnSpc>
            </a:pPr>
            <a:r>
              <a:rPr dirty="0" sz="1200" spc="-5">
                <a:latin typeface="Tahoma"/>
                <a:cs typeface="Tahoma"/>
              </a:rPr>
              <a:t>Las fig.4.8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4.9 muestran 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magnitud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inicial varía en forma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pronunciada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cuando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| </a:t>
            </a:r>
            <a:r>
              <a:rPr dirty="0" sz="1200" spc="-5" i="1">
                <a:latin typeface="Times New Roman"/>
                <a:cs typeface="Times New Roman"/>
              </a:rPr>
              <a:t>Z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chica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484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24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    </a:t>
            </a:r>
            <a:r>
              <a:rPr dirty="0" baseline="-23809" sz="1050" spc="3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grande.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teórico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donde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50" i="1">
                <a:latin typeface="Symbol"/>
                <a:cs typeface="Symbol"/>
              </a:rPr>
              <a:t>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24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baseline="-23809" sz="1050" spc="44">
                <a:latin typeface="Times New Roman"/>
                <a:cs typeface="Times New Roman"/>
              </a:rPr>
              <a:t>0</a:t>
            </a:r>
            <a:r>
              <a:rPr dirty="0" baseline="-23809" sz="1050" spc="-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=180º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curvas</a:t>
            </a:r>
            <a:endParaRPr sz="1200">
              <a:latin typeface="Tahoma"/>
              <a:cs typeface="Tahoma"/>
            </a:endParaRPr>
          </a:p>
          <a:p>
            <a:pPr algn="just" marL="88900" marR="80645">
              <a:lnSpc>
                <a:spcPct val="120000"/>
              </a:lnSpc>
            </a:pPr>
            <a:r>
              <a:rPr dirty="0" sz="1200" spc="-5">
                <a:latin typeface="Tahoma"/>
                <a:cs typeface="Tahoma"/>
              </a:rPr>
              <a:t>tienden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infinito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| </a:t>
            </a:r>
            <a:r>
              <a:rPr dirty="0" sz="1200" spc="-5" i="1">
                <a:latin typeface="Times New Roman"/>
                <a:cs typeface="Times New Roman"/>
              </a:rPr>
              <a:t>Z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 </a:t>
            </a:r>
            <a:r>
              <a:rPr dirty="0" sz="1200" spc="-5">
                <a:latin typeface="Tahoma"/>
                <a:cs typeface="Tahoma"/>
              </a:rPr>
              <a:t>|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0.5, mientras </a:t>
            </a:r>
            <a:r>
              <a:rPr dirty="0" sz="1200" spc="-1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50" i="1">
                <a:latin typeface="Symbol"/>
                <a:cs typeface="Symbol"/>
              </a:rPr>
              <a:t>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baseline="-23809" sz="1050" spc="44">
                <a:latin typeface="Times New Roman"/>
                <a:cs typeface="Times New Roman"/>
              </a:rPr>
              <a:t>0 </a:t>
            </a:r>
            <a:r>
              <a:rPr dirty="0" sz="1200" spc="-5">
                <a:latin typeface="Tahoma"/>
                <a:cs typeface="Tahoma"/>
              </a:rPr>
              <a:t>=120º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| </a:t>
            </a:r>
            <a:r>
              <a:rPr dirty="0" sz="1200" spc="-5" i="1">
                <a:latin typeface="Times New Roman"/>
                <a:cs typeface="Times New Roman"/>
              </a:rPr>
              <a:t>Z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 </a:t>
            </a:r>
            <a:r>
              <a:rPr dirty="0" sz="1200" spc="-5">
                <a:latin typeface="Tahoma"/>
                <a:cs typeface="Tahoma"/>
              </a:rPr>
              <a:t>| </a:t>
            </a:r>
            <a:r>
              <a:rPr dirty="0" sz="1200">
                <a:latin typeface="Tahoma"/>
                <a:cs typeface="Tahoma"/>
              </a:rPr>
              <a:t>= 1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 corriente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cero.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50" i="1">
                <a:latin typeface="Symbol"/>
                <a:cs typeface="Symbol"/>
              </a:rPr>
              <a:t>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baseline="-23809" sz="1050" spc="44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&gt;90º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implica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endParaRPr sz="1200">
              <a:latin typeface="Tahoma"/>
              <a:cs typeface="Tahoma"/>
            </a:endParaRPr>
          </a:p>
          <a:p>
            <a:pPr algn="just" marL="88900" marR="80010" indent="26034">
              <a:lnSpc>
                <a:spcPts val="1800"/>
              </a:lnSpc>
              <a:spcBef>
                <a:spcPts val="110"/>
              </a:spcBef>
            </a:pP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 </a:t>
            </a:r>
            <a:r>
              <a:rPr dirty="0" baseline="-23809" sz="1050" spc="3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debe ser inductiva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 </a:t>
            </a:r>
            <a:r>
              <a:rPr dirty="0" baseline="-23809" sz="1050">
                <a:latin typeface="Times New Roman"/>
                <a:cs typeface="Times New Roman"/>
              </a:rPr>
              <a:t>0 </a:t>
            </a:r>
            <a:r>
              <a:rPr dirty="0" sz="1200" spc="-5">
                <a:latin typeface="Tahoma"/>
                <a:cs typeface="Tahoma"/>
              </a:rPr>
              <a:t>capacitiva. Esta situación se da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práctica solo en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neutro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aislado,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donde</a:t>
            </a:r>
            <a:r>
              <a:rPr dirty="0" sz="1200" spc="3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capacitiva</a:t>
            </a:r>
            <a:r>
              <a:rPr dirty="0" sz="1200" spc="605">
                <a:latin typeface="Tahoma"/>
                <a:cs typeface="Tahoma"/>
              </a:rPr>
              <a:t> </a:t>
            </a:r>
            <a:r>
              <a:rPr dirty="0" sz="1200" spc="45" i="1">
                <a:latin typeface="Times New Roman"/>
                <a:cs typeface="Times New Roman"/>
              </a:rPr>
              <a:t>Z</a:t>
            </a:r>
            <a:r>
              <a:rPr dirty="0" baseline="-23809" sz="1050" spc="67" i="1">
                <a:latin typeface="Times New Roman"/>
                <a:cs typeface="Times New Roman"/>
              </a:rPr>
              <a:t>C</a:t>
            </a:r>
            <a:r>
              <a:rPr dirty="0" baseline="-23809" sz="1050" spc="127" i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ahoma"/>
                <a:cs typeface="Tahoma"/>
              </a:rPr>
              <a:t>es</a:t>
            </a:r>
            <a:r>
              <a:rPr dirty="0" sz="1200" spc="3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3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endParaRPr sz="1200">
              <a:latin typeface="Tahoma"/>
              <a:cs typeface="Tahoma"/>
            </a:endParaRPr>
          </a:p>
          <a:p>
            <a:pPr algn="just" marL="88900" marR="80645">
              <a:lnSpc>
                <a:spcPct val="102200"/>
              </a:lnSpc>
              <a:spcBef>
                <a:spcPts val="190"/>
              </a:spcBef>
            </a:pPr>
            <a:r>
              <a:rPr dirty="0" sz="1200" spc="-5">
                <a:latin typeface="Tahoma"/>
                <a:cs typeface="Tahoma"/>
              </a:rPr>
              <a:t>circuito de secuencia cero, mientras que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inductiva predomina en los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circuitos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negativa.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Ya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-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tiende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infinito,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curvas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endParaRPr sz="1200">
              <a:latin typeface="Tahoma"/>
              <a:cs typeface="Tahoma"/>
            </a:endParaRPr>
          </a:p>
          <a:p>
            <a:pPr algn="just" marL="88900">
              <a:lnSpc>
                <a:spcPct val="100000"/>
              </a:lnSpc>
              <a:spcBef>
                <a:spcPts val="560"/>
              </a:spcBef>
            </a:pPr>
            <a:r>
              <a:rPr dirty="0" sz="1200" spc="-5">
                <a:latin typeface="Tahoma"/>
                <a:cs typeface="Tahoma"/>
              </a:rPr>
              <a:t>asintóticas</a:t>
            </a:r>
            <a:r>
              <a:rPr dirty="0" sz="1200" spc="3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575">
                <a:latin typeface="Tahoma"/>
                <a:cs typeface="Tahoma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0.5</a:t>
            </a:r>
            <a:r>
              <a:rPr dirty="0" sz="1200" spc="4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(valor</a:t>
            </a:r>
            <a:r>
              <a:rPr dirty="0" sz="1200" spc="3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corresponde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bipolar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46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40605" y="2826665"/>
            <a:ext cx="173990" cy="163830"/>
            <a:chOff x="5940605" y="2826665"/>
            <a:chExt cx="173990" cy="163830"/>
          </a:xfrm>
        </p:grpSpPr>
        <p:sp>
          <p:nvSpPr>
            <p:cNvPr id="3" name="object 3"/>
            <p:cNvSpPr/>
            <p:nvPr/>
          </p:nvSpPr>
          <p:spPr>
            <a:xfrm>
              <a:off x="5943782" y="2929064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30">
                  <a:moveTo>
                    <a:pt x="0" y="11112"/>
                  </a:moveTo>
                  <a:lnTo>
                    <a:pt x="19484" y="0"/>
                  </a:lnTo>
                </a:path>
              </a:pathLst>
            </a:custGeom>
            <a:ln w="63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963266" y="2932239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69">
                  <a:moveTo>
                    <a:pt x="0" y="0"/>
                  </a:moveTo>
                  <a:lnTo>
                    <a:pt x="28233" y="51593"/>
                  </a:lnTo>
                </a:path>
              </a:pathLst>
            </a:custGeom>
            <a:ln w="127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994681" y="2829845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5">
                  <a:moveTo>
                    <a:pt x="0" y="153987"/>
                  </a:moveTo>
                  <a:lnTo>
                    <a:pt x="37379" y="0"/>
                  </a:lnTo>
                </a:path>
              </a:pathLst>
            </a:custGeom>
            <a:ln w="63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032060" y="282984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915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811783" y="653776"/>
            <a:ext cx="6104890" cy="31908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88900" marR="68580">
              <a:lnSpc>
                <a:spcPct val="122900"/>
              </a:lnSpc>
              <a:spcBef>
                <a:spcPts val="130"/>
              </a:spcBef>
            </a:pP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>
                <a:latin typeface="Tahoma"/>
                <a:cs typeface="Tahoma"/>
              </a:rPr>
              <a:t> a </a:t>
            </a:r>
            <a:r>
              <a:rPr dirty="0" sz="1200" spc="-5">
                <a:latin typeface="Tahoma"/>
                <a:cs typeface="Tahoma"/>
              </a:rPr>
              <a:t>tierra). Si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50" i="1">
                <a:latin typeface="Symbol"/>
                <a:cs typeface="Symbol"/>
              </a:rPr>
              <a:t>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baseline="-23809" sz="1050" spc="44">
                <a:latin typeface="Times New Roman"/>
                <a:cs typeface="Times New Roman"/>
              </a:rPr>
              <a:t>0 </a:t>
            </a:r>
            <a:r>
              <a:rPr dirty="0" sz="1200" spc="-5">
                <a:latin typeface="Tahoma"/>
                <a:cs typeface="Tahoma"/>
              </a:rPr>
              <a:t>representa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ángulo negativo, 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intercambian: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valor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>
                <a:latin typeface="Tahoma"/>
                <a:cs typeface="Tahoma"/>
              </a:rPr>
              <a:t> T </a:t>
            </a:r>
            <a:r>
              <a:rPr dirty="0" sz="1200" spc="-5">
                <a:latin typeface="Tahoma"/>
                <a:cs typeface="Tahoma"/>
              </a:rPr>
              <a:t>corresponde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 y </a:t>
            </a:r>
            <a:r>
              <a:rPr dirty="0" sz="1200" spc="-5">
                <a:latin typeface="Tahoma"/>
                <a:cs typeface="Tahoma"/>
              </a:rPr>
              <a:t>viceversa.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ahoma"/>
              <a:cs typeface="Tahoma"/>
            </a:endParaRPr>
          </a:p>
          <a:p>
            <a:pPr marL="88900" marR="69215">
              <a:lnSpc>
                <a:spcPts val="147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4.10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circulando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tierra.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varía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saltos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cuando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-15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 spc="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-1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chico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50" i="1">
                <a:latin typeface="Symbol"/>
                <a:cs typeface="Symbol"/>
              </a:rPr>
              <a:t>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baseline="-23809" sz="1050" spc="44">
                <a:latin typeface="Times New Roman"/>
                <a:cs typeface="Times New Roman"/>
              </a:rPr>
              <a:t>0</a:t>
            </a:r>
            <a:r>
              <a:rPr dirty="0" baseline="-23809" sz="1050" spc="-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torna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más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grande.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signo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endParaRPr sz="1200">
              <a:latin typeface="Tahoma"/>
              <a:cs typeface="Tahoma"/>
            </a:endParaRPr>
          </a:p>
          <a:p>
            <a:pPr marL="88900">
              <a:lnSpc>
                <a:spcPct val="100000"/>
              </a:lnSpc>
              <a:spcBef>
                <a:spcPts val="290"/>
              </a:spcBef>
            </a:pPr>
            <a:r>
              <a:rPr dirty="0" sz="1200" spc="-5">
                <a:latin typeface="Tahoma"/>
                <a:cs typeface="Tahoma"/>
              </a:rPr>
              <a:t>ángulo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diferencia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significante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 spc="-10">
                <a:latin typeface="Tahoma"/>
                <a:cs typeface="Tahoma"/>
              </a:rPr>
              <a:t>este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889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fig. 4.11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5">
                <a:latin typeface="Tahoma"/>
                <a:cs typeface="Tahoma"/>
              </a:rPr>
              <a:t> fase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función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-16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 spc="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-9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| </a:t>
            </a:r>
            <a:r>
              <a:rPr dirty="0" sz="1200">
                <a:latin typeface="Tahoma"/>
                <a:cs typeface="Tahoma"/>
              </a:rPr>
              <a:t>y</a:t>
            </a:r>
            <a:endParaRPr sz="1200">
              <a:latin typeface="Tahoma"/>
              <a:cs typeface="Tahoma"/>
            </a:endParaRPr>
          </a:p>
          <a:p>
            <a:pPr marL="88900" marR="160020" indent="11430">
              <a:lnSpc>
                <a:spcPts val="1900"/>
              </a:lnSpc>
              <a:spcBef>
                <a:spcPts val="40"/>
              </a:spcBef>
            </a:pPr>
            <a:r>
              <a:rPr dirty="0" sz="1250" i="1">
                <a:latin typeface="Symbol"/>
                <a:cs typeface="Symbol"/>
              </a:rPr>
              <a:t>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baseline="-23809" sz="1050" spc="44">
                <a:latin typeface="Times New Roman"/>
                <a:cs typeface="Times New Roman"/>
              </a:rPr>
              <a:t>0 </a:t>
            </a:r>
            <a:r>
              <a:rPr dirty="0" sz="1200">
                <a:latin typeface="Tahoma"/>
                <a:cs typeface="Tahoma"/>
              </a:rPr>
              <a:t>. </a:t>
            </a:r>
            <a:r>
              <a:rPr dirty="0" sz="1200" spc="-5">
                <a:latin typeface="Tahoma"/>
                <a:cs typeface="Tahoma"/>
              </a:rPr>
              <a:t>El signo del ángulo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es significante. El valor teórico </a:t>
            </a:r>
            <a:r>
              <a:rPr dirty="0" sz="1200">
                <a:latin typeface="Tahoma"/>
                <a:cs typeface="Tahoma"/>
              </a:rPr>
              <a:t>mínimo </a:t>
            </a:r>
            <a:r>
              <a:rPr dirty="0" sz="1200" spc="-5">
                <a:latin typeface="Tahoma"/>
                <a:cs typeface="Tahoma"/>
              </a:rPr>
              <a:t>posible de </a:t>
            </a:r>
            <a:r>
              <a:rPr dirty="0" sz="1200" spc="-5" i="1">
                <a:latin typeface="Times New Roman"/>
                <a:cs typeface="Times New Roman"/>
              </a:rPr>
              <a:t>Z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aquí cero. Cuando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tiende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infinito, todas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curvas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asintóticas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1.5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25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:</a:t>
            </a:r>
            <a:endParaRPr sz="1200">
              <a:latin typeface="Tahoma"/>
              <a:cs typeface="Tahoma"/>
            </a:endParaRPr>
          </a:p>
          <a:p>
            <a:pPr algn="r" marR="273050">
              <a:lnSpc>
                <a:spcPts val="775"/>
              </a:lnSpc>
            </a:pP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  <a:p>
            <a:pPr marL="88900" marR="86360">
              <a:lnSpc>
                <a:spcPct val="117400"/>
              </a:lnSpc>
              <a:tabLst>
                <a:tab pos="5224780" algn="l"/>
              </a:tabLst>
            </a:pP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ensi</a:t>
            </a:r>
            <a:r>
              <a:rPr dirty="0" sz="1200" spc="-5">
                <a:latin typeface="Tahoma"/>
                <a:cs typeface="Tahoma"/>
              </a:rPr>
              <a:t>ó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15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na 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z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86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>
                <a:latin typeface="Tahoma"/>
                <a:cs typeface="Tahoma"/>
              </a:rPr>
              <a:t>6%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ensi</a:t>
            </a:r>
            <a:r>
              <a:rPr dirty="0" sz="1200" spc="-5">
                <a:latin typeface="Tahoma"/>
                <a:cs typeface="Tahoma"/>
              </a:rPr>
              <a:t>ó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 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lín</a:t>
            </a:r>
            <a:r>
              <a:rPr dirty="0" sz="1200" spc="-5">
                <a:latin typeface="Tahoma"/>
                <a:cs typeface="Tahoma"/>
              </a:rPr>
              <a:t>ea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spc="25">
                <a:latin typeface="Times New Roman"/>
                <a:cs typeface="Times New Roman"/>
              </a:rPr>
              <a:t>3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"</a:t>
            </a:r>
            <a:r>
              <a:rPr dirty="0" baseline="43650" sz="1050" spc="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g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 </a:t>
            </a:r>
            <a:r>
              <a:rPr dirty="0" sz="1200" spc="-5">
                <a:latin typeface="Tahoma"/>
                <a:cs typeface="Tahoma"/>
              </a:rPr>
              <a:t>150% 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-5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 marL="88900" marR="278130">
              <a:lnSpc>
                <a:spcPts val="1900"/>
              </a:lnSpc>
              <a:spcBef>
                <a:spcPts val="515"/>
              </a:spcBef>
            </a:pPr>
            <a:r>
              <a:rPr dirty="0" sz="1200" spc="-5">
                <a:latin typeface="Tahoma"/>
                <a:cs typeface="Tahoma"/>
              </a:rPr>
              <a:t>Particularmente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alcanzan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elevados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50" i="1">
                <a:latin typeface="Symbol"/>
                <a:cs typeface="Symbol"/>
              </a:rPr>
              <a:t></a:t>
            </a:r>
            <a:r>
              <a:rPr dirty="0" baseline="-23809" sz="1050">
                <a:latin typeface="Times New Roman"/>
                <a:cs typeface="Times New Roman"/>
              </a:rPr>
              <a:t>1 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baseline="-23809" sz="1050" spc="44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&gt;90º. En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teórico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donde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50" i="1">
                <a:latin typeface="Symbol"/>
                <a:cs typeface="Symbol"/>
              </a:rPr>
              <a:t>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24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baseline="-23809" sz="1050" spc="44">
                <a:latin typeface="Times New Roman"/>
                <a:cs typeface="Times New Roman"/>
              </a:rPr>
              <a:t>0</a:t>
            </a:r>
            <a:r>
              <a:rPr dirty="0" baseline="-23809" sz="1050" spc="-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=180º,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 |</a:t>
            </a:r>
            <a:r>
              <a:rPr dirty="0" sz="1200" spc="-16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-9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0.5,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80" i="1">
                <a:latin typeface="Times New Roman"/>
                <a:cs typeface="Times New Roman"/>
              </a:rPr>
              <a:t>U</a:t>
            </a:r>
            <a:r>
              <a:rPr dirty="0" baseline="-23809" sz="1050" spc="120" i="1">
                <a:latin typeface="Times New Roman"/>
                <a:cs typeface="Times New Roman"/>
              </a:rPr>
              <a:t>R</a:t>
            </a:r>
            <a:r>
              <a:rPr dirty="0" baseline="-23809" sz="1050" spc="27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E</a:t>
            </a:r>
            <a:r>
              <a:rPr dirty="0" sz="1200" spc="24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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 algn="ctr" marL="1579245">
              <a:lnSpc>
                <a:spcPts val="775"/>
              </a:lnSpc>
            </a:pP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80029" y="5161913"/>
            <a:ext cx="2180757" cy="342830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04747" y="8573515"/>
            <a:ext cx="5927725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2353310" marR="5080" indent="-2341245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Fig. 4.8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bipolar</a:t>
            </a:r>
            <a:r>
              <a:rPr dirty="0" sz="1200">
                <a:latin typeface="Tahoma"/>
                <a:cs typeface="Tahoma"/>
              </a:rPr>
              <a:t> con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tierra. Comparación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fase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con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47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8855" y="762660"/>
            <a:ext cx="2095491" cy="231362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59175" y="3168823"/>
            <a:ext cx="2304371" cy="10271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21868" y="4214875"/>
            <a:ext cx="5930900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2354580" marR="5080" indent="-2342515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Fig. 4.9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bipolar</a:t>
            </a:r>
            <a:r>
              <a:rPr dirty="0" sz="1200">
                <a:latin typeface="Tahoma"/>
                <a:cs typeface="Tahoma"/>
              </a:rPr>
              <a:t> con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tierra. Comparación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5">
                <a:latin typeface="Tahoma"/>
                <a:cs typeface="Tahoma"/>
              </a:rPr>
              <a:t> fase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con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trifásica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92107" y="6116491"/>
            <a:ext cx="2246307" cy="238034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79926" y="8554581"/>
            <a:ext cx="2243111" cy="106845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48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3224" y="705103"/>
            <a:ext cx="5932805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2354580" marR="5080" indent="-2342515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4.10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bipolar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tierra.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Comparación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 </a:t>
            </a:r>
            <a:r>
              <a:rPr dirty="0" sz="120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 con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trifásica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0011" y="1318682"/>
            <a:ext cx="2386646" cy="273339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38613" y="4096695"/>
            <a:ext cx="2282276" cy="106220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481755" y="5454285"/>
            <a:ext cx="173990" cy="163830"/>
            <a:chOff x="4481755" y="5454285"/>
            <a:chExt cx="173990" cy="163830"/>
          </a:xfrm>
        </p:grpSpPr>
        <p:sp>
          <p:nvSpPr>
            <p:cNvPr id="6" name="object 6"/>
            <p:cNvSpPr/>
            <p:nvPr/>
          </p:nvSpPr>
          <p:spPr>
            <a:xfrm>
              <a:off x="4484932" y="5556684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12"/>
                  </a:moveTo>
                  <a:lnTo>
                    <a:pt x="19484" y="0"/>
                  </a:lnTo>
                </a:path>
              </a:pathLst>
            </a:custGeom>
            <a:ln w="63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504416" y="5559859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233" y="51593"/>
                  </a:lnTo>
                </a:path>
              </a:pathLst>
            </a:custGeom>
            <a:ln w="127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535831" y="5457466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4">
                  <a:moveTo>
                    <a:pt x="0" y="153987"/>
                  </a:moveTo>
                  <a:lnTo>
                    <a:pt x="37379" y="0"/>
                  </a:lnTo>
                </a:path>
              </a:pathLst>
            </a:custGeom>
            <a:ln w="63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573210" y="5457466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915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866647" y="5136372"/>
            <a:ext cx="6008370" cy="5105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679575" marR="43180" indent="-1629410">
              <a:lnSpc>
                <a:spcPct val="132400"/>
              </a:lnSpc>
              <a:spcBef>
                <a:spcPts val="105"/>
              </a:spcBef>
              <a:tabLst>
                <a:tab pos="3709670" algn="l"/>
              </a:tabLst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4.11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bipolar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 contacto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tierra.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Comparación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75" i="1">
                <a:latin typeface="Times New Roman"/>
                <a:cs typeface="Times New Roman"/>
              </a:rPr>
              <a:t>U</a:t>
            </a:r>
            <a:r>
              <a:rPr dirty="0" baseline="-23809" sz="1050" spc="112" i="1">
                <a:latin typeface="Times New Roman"/>
                <a:cs typeface="Times New Roman"/>
              </a:rPr>
              <a:t>R</a:t>
            </a:r>
            <a:r>
              <a:rPr dirty="0" baseline="-23809" sz="1050" spc="13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la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sana</a:t>
            </a:r>
            <a:r>
              <a:rPr dirty="0" sz="1200">
                <a:latin typeface="Tahoma"/>
                <a:cs typeface="Tahoma"/>
              </a:rPr>
              <a:t> 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respecto</a:t>
            </a:r>
            <a:r>
              <a:rPr dirty="0" sz="1200">
                <a:latin typeface="Tahoma"/>
                <a:cs typeface="Tahoma"/>
              </a:rPr>
              <a:t> a	</a:t>
            </a:r>
            <a:r>
              <a:rPr dirty="0" sz="1200" spc="10">
                <a:latin typeface="Times New Roman"/>
                <a:cs typeface="Times New Roman"/>
              </a:rPr>
              <a:t>3</a:t>
            </a:r>
            <a:r>
              <a:rPr dirty="0" sz="1200" spc="1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"</a:t>
            </a:r>
            <a:r>
              <a:rPr dirty="0" baseline="43650" sz="1050" spc="3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endParaRPr baseline="43650" sz="10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49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5827" y="705103"/>
            <a:ext cx="6052185" cy="1541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4.4 Cortocircuito monofásico</a:t>
            </a:r>
            <a:r>
              <a:rPr dirty="0" sz="1200" b="1">
                <a:latin typeface="Tahoma"/>
                <a:cs typeface="Tahoma"/>
              </a:rPr>
              <a:t> a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tierra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condiciones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monofásico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4.12)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ahoma"/>
              <a:cs typeface="Tahoma"/>
            </a:endParaRPr>
          </a:p>
          <a:p>
            <a:pPr marL="987425">
              <a:lnSpc>
                <a:spcPct val="100000"/>
              </a:lnSpc>
              <a:tabLst>
                <a:tab pos="1920239" algn="l"/>
                <a:tab pos="2834640" algn="l"/>
                <a:tab pos="4177665" algn="l"/>
              </a:tabLst>
            </a:pPr>
            <a:r>
              <a:rPr dirty="0" sz="1200" spc="80" i="1">
                <a:latin typeface="Times New Roman"/>
                <a:cs typeface="Times New Roman"/>
              </a:rPr>
              <a:t>U</a:t>
            </a:r>
            <a:r>
              <a:rPr dirty="0" baseline="-23809" sz="1050" spc="120" i="1">
                <a:latin typeface="Times New Roman"/>
                <a:cs typeface="Times New Roman"/>
              </a:rPr>
              <a:t>R</a:t>
            </a:r>
            <a:r>
              <a:rPr dirty="0" baseline="-23809" sz="1050" spc="47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-9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	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65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S</a:t>
            </a:r>
            <a:r>
              <a:rPr dirty="0" baseline="-23809" sz="1050" spc="54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0</a:t>
            </a:r>
            <a:r>
              <a:rPr dirty="0" sz="1200" spc="-10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	</a:t>
            </a:r>
            <a:r>
              <a:rPr dirty="0" sz="1200" spc="35" i="1">
                <a:latin typeface="Times New Roman"/>
                <a:cs typeface="Times New Roman"/>
              </a:rPr>
              <a:t>I</a:t>
            </a:r>
            <a:r>
              <a:rPr dirty="0" baseline="-23809" sz="1050" spc="52" i="1">
                <a:latin typeface="Times New Roman"/>
                <a:cs typeface="Times New Roman"/>
              </a:rPr>
              <a:t>T </a:t>
            </a:r>
            <a:r>
              <a:rPr dirty="0" baseline="-23809" sz="1050" spc="27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0	</a:t>
            </a:r>
            <a:r>
              <a:rPr dirty="0" sz="1200" spc="-5">
                <a:latin typeface="Tahoma"/>
                <a:cs typeface="Tahoma"/>
              </a:rPr>
              <a:t>(4.41)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Tahoma"/>
              <a:cs typeface="Tahoma"/>
            </a:endParaRPr>
          </a:p>
          <a:p>
            <a:pPr marL="63500" marR="43180">
              <a:lnSpc>
                <a:spcPct val="1008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estos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ecuaciones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(3.3)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(3.4)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dan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relaciones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tomando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referencia: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4873" y="2671520"/>
            <a:ext cx="1711960" cy="234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ts val="1120"/>
              </a:lnSpc>
              <a:spcBef>
                <a:spcPts val="100"/>
              </a:spcBef>
              <a:tabLst>
                <a:tab pos="1421765" algn="l"/>
              </a:tabLst>
            </a:pPr>
            <a:r>
              <a:rPr dirty="0" sz="1200" spc="5">
                <a:latin typeface="Times New Roman"/>
                <a:cs typeface="Times New Roman"/>
              </a:rPr>
              <a:t>3</a:t>
            </a:r>
            <a:r>
              <a:rPr dirty="0" sz="1200" spc="5" i="1">
                <a:latin typeface="Times New Roman"/>
                <a:cs typeface="Times New Roman"/>
              </a:rPr>
              <a:t>I  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  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2</a:t>
            </a:r>
            <a:r>
              <a:rPr dirty="0" baseline="43650" sz="1050" spc="-67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  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aI	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  <a:p>
            <a:pPr marL="195580">
              <a:lnSpc>
                <a:spcPts val="520"/>
              </a:lnSpc>
              <a:tabLst>
                <a:tab pos="497840" algn="l"/>
                <a:tab pos="942975" algn="l"/>
                <a:tab pos="1300480" algn="l"/>
                <a:tab pos="1618615" algn="l"/>
              </a:tabLst>
            </a:pPr>
            <a:r>
              <a:rPr dirty="0" sz="700" spc="-5">
                <a:latin typeface="Times New Roman"/>
                <a:cs typeface="Times New Roman"/>
              </a:rPr>
              <a:t>2	</a:t>
            </a:r>
            <a:r>
              <a:rPr dirty="0" sz="700" spc="-5" i="1">
                <a:latin typeface="Times New Roman"/>
                <a:cs typeface="Times New Roman"/>
              </a:rPr>
              <a:t>R	S	T	R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4873" y="2419577"/>
            <a:ext cx="1768475" cy="234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ts val="1120"/>
              </a:lnSpc>
              <a:spcBef>
                <a:spcPts val="100"/>
              </a:spcBef>
              <a:tabLst>
                <a:tab pos="1404620" algn="l"/>
              </a:tabLst>
            </a:pPr>
            <a:r>
              <a:rPr dirty="0" sz="1200" spc="10">
                <a:latin typeface="Times New Roman"/>
                <a:cs typeface="Times New Roman"/>
              </a:rPr>
              <a:t>3</a:t>
            </a:r>
            <a:r>
              <a:rPr dirty="0" sz="1200" spc="10" i="1">
                <a:latin typeface="Times New Roman"/>
                <a:cs typeface="Times New Roman"/>
              </a:rPr>
              <a:t>I </a:t>
            </a:r>
            <a:r>
              <a:rPr dirty="0" sz="1200" spc="20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  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aI  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-18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2</a:t>
            </a:r>
            <a:r>
              <a:rPr dirty="0" baseline="43650" sz="1050" spc="-6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	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186055">
              <a:lnSpc>
                <a:spcPts val="520"/>
              </a:lnSpc>
              <a:tabLst>
                <a:tab pos="480695" algn="l"/>
                <a:tab pos="848994" algn="l"/>
                <a:tab pos="1283335" algn="l"/>
                <a:tab pos="1602105" algn="l"/>
              </a:tabLst>
            </a:pPr>
            <a:r>
              <a:rPr dirty="0" sz="700" spc="-5">
                <a:latin typeface="Times New Roman"/>
                <a:cs typeface="Times New Roman"/>
              </a:rPr>
              <a:t>1	</a:t>
            </a:r>
            <a:r>
              <a:rPr dirty="0" sz="700" spc="-5" i="1">
                <a:latin typeface="Times New Roman"/>
                <a:cs typeface="Times New Roman"/>
              </a:rPr>
              <a:t>R	S	T	R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35264" y="2637916"/>
            <a:ext cx="6616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5435" algn="l"/>
                <a:tab pos="603885" algn="l"/>
              </a:tabLst>
            </a:pPr>
            <a:r>
              <a:rPr dirty="0" sz="700">
                <a:latin typeface="Times New Roman"/>
                <a:cs typeface="Times New Roman"/>
              </a:rPr>
              <a:t>1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>
                <a:latin typeface="Times New Roman"/>
                <a:cs typeface="Times New Roman"/>
              </a:rPr>
              <a:t>2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8507" y="2536316"/>
            <a:ext cx="6597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48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  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21428" y="2535427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(4.42)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82935" y="3306412"/>
            <a:ext cx="15068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0040" algn="l"/>
              </a:tabLst>
            </a:pPr>
            <a:r>
              <a:rPr dirty="0" sz="1200" spc="-135">
                <a:latin typeface="Times New Roman"/>
                <a:cs typeface="Times New Roman"/>
              </a:rPr>
              <a:t>3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i="1">
                <a:latin typeface="Times New Roman"/>
                <a:cs typeface="Times New Roman"/>
              </a:rPr>
              <a:t>	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-1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57594" y="3074240"/>
            <a:ext cx="15379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Times New Roman"/>
                <a:cs typeface="Times New Roman"/>
              </a:rPr>
              <a:t>3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6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R </a:t>
            </a:r>
            <a:r>
              <a:rPr dirty="0" baseline="-23809" sz="1050" spc="9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S  </a:t>
            </a:r>
            <a:r>
              <a:rPr dirty="0" baseline="-23809" sz="1050" spc="-9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80" i="1">
                <a:latin typeface="Times New Roman"/>
                <a:cs typeface="Times New Roman"/>
              </a:rPr>
              <a:t>I</a:t>
            </a:r>
            <a:r>
              <a:rPr dirty="0" baseline="-23809" sz="1050" spc="-7" i="1">
                <a:latin typeface="Times New Roman"/>
                <a:cs typeface="Times New Roman"/>
              </a:rPr>
              <a:t>T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5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6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R </a:t>
            </a:r>
            <a:r>
              <a:rPr dirty="0" sz="120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3470" y="3408012"/>
            <a:ext cx="10585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7505" algn="l"/>
                <a:tab pos="676910" algn="l"/>
                <a:tab pos="1000760" algn="l"/>
              </a:tabLst>
            </a:pPr>
            <a:r>
              <a:rPr dirty="0" sz="700" i="1">
                <a:latin typeface="Times New Roman"/>
                <a:cs typeface="Times New Roman"/>
              </a:rPr>
              <a:t>R	</a:t>
            </a:r>
            <a:r>
              <a:rPr dirty="0" sz="700">
                <a:latin typeface="Times New Roman"/>
                <a:cs typeface="Times New Roman"/>
              </a:rPr>
              <a:t>1	2	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31587" y="3291331"/>
            <a:ext cx="704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34003" y="3189731"/>
            <a:ext cx="1031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65" i="1">
                <a:latin typeface="Times New Roman"/>
                <a:cs typeface="Times New Roman"/>
              </a:rPr>
              <a:t>U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baseline="-23809" sz="1050" spc="9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80">
                <a:latin typeface="Symbol"/>
                <a:cs typeface="Symbol"/>
              </a:rPr>
              <a:t>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15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>
                <a:latin typeface="Times New Roman"/>
                <a:cs typeface="Times New Roman"/>
              </a:rPr>
              <a:t>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80">
                <a:latin typeface="Symbol"/>
                <a:cs typeface="Symbol"/>
              </a:rPr>
              <a:t>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21428" y="3189223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(4.43)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9338" y="3838730"/>
            <a:ext cx="3210007" cy="805153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68527" y="4946395"/>
            <a:ext cx="6041390" cy="9569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4.12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 con falla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unipolar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50">
              <a:latin typeface="Tahoma"/>
              <a:cs typeface="Tahoma"/>
            </a:endParaRPr>
          </a:p>
          <a:p>
            <a:pPr algn="just" marL="50800" marR="43180">
              <a:lnSpc>
                <a:spcPct val="104200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4.13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muestra el circuito equivalente para las componentes simétricas con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 inicial del generador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 </a:t>
            </a:r>
            <a:r>
              <a:rPr dirty="0" baseline="43650" sz="1050" spc="-7">
                <a:latin typeface="Times New Roman"/>
                <a:cs typeface="Times New Roman"/>
              </a:rPr>
              <a:t>" </a:t>
            </a:r>
            <a:r>
              <a:rPr dirty="0" sz="1200" spc="-5">
                <a:latin typeface="Tahoma"/>
                <a:cs typeface="Tahoma"/>
              </a:rPr>
              <a:t>como tensión efectiva. Luego se aplican las siguientes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relaciones: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21027" y="6075679"/>
            <a:ext cx="13093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34135" y="6072351"/>
            <a:ext cx="1294130" cy="23876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ts val="390"/>
              </a:lnSpc>
              <a:spcBef>
                <a:spcPts val="135"/>
              </a:spcBef>
            </a:pPr>
            <a:r>
              <a:rPr dirty="0" sz="1200" spc="60" i="1">
                <a:latin typeface="Times New Roman"/>
                <a:cs typeface="Times New Roman"/>
              </a:rPr>
              <a:t>U</a:t>
            </a:r>
            <a:r>
              <a:rPr dirty="0" baseline="-23809" sz="1050">
                <a:latin typeface="Times New Roman"/>
                <a:cs typeface="Times New Roman"/>
              </a:rPr>
              <a:t>1 </a:t>
            </a:r>
            <a:r>
              <a:rPr dirty="0" baseline="-23809" sz="1050" spc="9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  </a:t>
            </a:r>
            <a:r>
              <a:rPr dirty="0" sz="1200" spc="-1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 </a:t>
            </a:r>
            <a:r>
              <a:rPr dirty="0" sz="1200" spc="-14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-9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-12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endParaRPr sz="1200">
              <a:latin typeface="Tahoma"/>
              <a:cs typeface="Tahoma"/>
            </a:endParaRPr>
          </a:p>
          <a:p>
            <a:pPr algn="ctr" marR="268605">
              <a:lnSpc>
                <a:spcPts val="415"/>
              </a:lnSpc>
            </a:pP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  <a:p>
            <a:pPr marL="748665">
              <a:lnSpc>
                <a:spcPts val="840"/>
              </a:lnSpc>
            </a:pPr>
            <a:r>
              <a:rPr dirty="0" sz="700">
                <a:latin typeface="Times New Roman"/>
                <a:cs typeface="Times New Roman"/>
              </a:rPr>
              <a:t>1  </a:t>
            </a:r>
            <a:r>
              <a:rPr dirty="0" sz="700" spc="165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35828" y="607567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(4.44)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82927" y="6259762"/>
            <a:ext cx="2211705" cy="45847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365"/>
              </a:spcBef>
            </a:pP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u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g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iv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: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5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70">
                <a:latin typeface="Symbol"/>
                <a:cs typeface="Symbol"/>
              </a:rPr>
              <a:t>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 spc="-89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endParaRPr baseline="-23809" sz="10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260"/>
              </a:spcBef>
              <a:tabLst>
                <a:tab pos="1431925" algn="l"/>
              </a:tabLst>
            </a:pP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u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i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:	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70">
                <a:latin typeface="Symbol"/>
                <a:cs typeface="Symbol"/>
              </a:rPr>
              <a:t>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-89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78628" y="6258559"/>
            <a:ext cx="439420" cy="45847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1200" spc="-5">
                <a:latin typeface="Tahoma"/>
                <a:cs typeface="Tahoma"/>
              </a:rPr>
              <a:t>(4.45)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sz="1200" spc="-5">
                <a:latin typeface="Tahoma"/>
                <a:cs typeface="Tahoma"/>
              </a:rPr>
              <a:t>(4.46)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0830" y="7045505"/>
            <a:ext cx="3490737" cy="2490459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50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9508" y="705103"/>
            <a:ext cx="5961380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2600325" marR="5080" indent="-258826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Fig. 4.13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una </a:t>
            </a:r>
            <a:r>
              <a:rPr dirty="0" sz="1200" spc="-5">
                <a:latin typeface="Tahoma"/>
                <a:cs typeface="Tahoma"/>
              </a:rPr>
              <a:t>falla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monofásica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9612" y="1425940"/>
            <a:ext cx="3454889" cy="184763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49883" y="3352291"/>
            <a:ext cx="5664835" cy="577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941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 </a:t>
            </a:r>
            <a:r>
              <a:rPr dirty="0" sz="1200">
                <a:latin typeface="Tahoma"/>
                <a:cs typeface="Tahoma"/>
              </a:rPr>
              <a:t>4.13b</a:t>
            </a:r>
            <a:r>
              <a:rPr dirty="0" sz="1200" spc="-5">
                <a:latin typeface="Tahoma"/>
                <a:cs typeface="Tahoma"/>
              </a:rPr>
              <a:t> Componentes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5">
                <a:latin typeface="Tahoma"/>
                <a:cs typeface="Tahoma"/>
              </a:rPr>
              <a:t> falla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unipolar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Dado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20" i="1">
                <a:latin typeface="Times New Roman"/>
                <a:cs typeface="Times New Roman"/>
              </a:rPr>
              <a:t>I</a:t>
            </a:r>
            <a:r>
              <a:rPr dirty="0" baseline="-23809" sz="1050" spc="30">
                <a:latin typeface="Times New Roman"/>
                <a:cs typeface="Times New Roman"/>
              </a:rPr>
              <a:t>1</a:t>
            </a:r>
            <a:r>
              <a:rPr dirty="0" baseline="-23809" sz="105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</a:t>
            </a:r>
            <a:r>
              <a:rPr dirty="0" baseline="-23809" sz="1050" spc="44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6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(4.42)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U</a:t>
            </a:r>
            <a:r>
              <a:rPr dirty="0" baseline="-23809" sz="1050" spc="44">
                <a:latin typeface="Times New Roman"/>
                <a:cs typeface="Times New Roman"/>
              </a:rPr>
              <a:t>1</a:t>
            </a:r>
            <a:r>
              <a:rPr dirty="0" baseline="-23809" sz="1050" spc="24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5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2</a:t>
            </a:r>
            <a:r>
              <a:rPr dirty="0" baseline="-23809" sz="1050" spc="3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 spc="44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0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(4.43),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43419" y="4327352"/>
            <a:ext cx="2209165" cy="23812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ts val="390"/>
              </a:lnSpc>
              <a:spcBef>
                <a:spcPts val="135"/>
              </a:spcBef>
            </a:pPr>
            <a:r>
              <a:rPr dirty="0" sz="1200" spc="75" i="1">
                <a:latin typeface="Times New Roman"/>
                <a:cs typeface="Times New Roman"/>
              </a:rPr>
              <a:t>U</a:t>
            </a:r>
            <a:r>
              <a:rPr dirty="0" baseline="-23809" sz="1050" spc="112" i="1">
                <a:latin typeface="Times New Roman"/>
                <a:cs typeface="Times New Roman"/>
              </a:rPr>
              <a:t>R</a:t>
            </a:r>
            <a:r>
              <a:rPr dirty="0" baseline="-23809" sz="1050" spc="46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45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15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42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28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55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27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6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endParaRPr sz="1200">
              <a:latin typeface="Tahoma"/>
              <a:cs typeface="Tahoma"/>
            </a:endParaRPr>
          </a:p>
          <a:p>
            <a:pPr marL="521334">
              <a:lnSpc>
                <a:spcPts val="409"/>
              </a:lnSpc>
            </a:pP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  <a:p>
            <a:pPr marL="779780">
              <a:lnSpc>
                <a:spcPts val="840"/>
              </a:lnSpc>
              <a:tabLst>
                <a:tab pos="1196340" algn="l"/>
                <a:tab pos="1634489" algn="l"/>
              </a:tabLst>
            </a:pPr>
            <a:r>
              <a:rPr dirty="0" sz="700">
                <a:latin typeface="Times New Roman"/>
                <a:cs typeface="Times New Roman"/>
              </a:rPr>
              <a:t>1   </a:t>
            </a:r>
            <a:r>
              <a:rPr dirty="0" sz="700" spc="70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1	2    </a:t>
            </a:r>
            <a:r>
              <a:rPr dirty="0" sz="700" spc="25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2	0    </a:t>
            </a:r>
            <a:r>
              <a:rPr dirty="0" sz="700" spc="15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02784" y="433069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(4.47)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78856" y="4801361"/>
            <a:ext cx="793750" cy="0"/>
          </a:xfrm>
          <a:custGeom>
            <a:avLst/>
            <a:gdLst/>
            <a:ahLst/>
            <a:cxnLst/>
            <a:rect l="l" t="t" r="r" b="b"/>
            <a:pathLst>
              <a:path w="793750" h="0">
                <a:moveTo>
                  <a:pt x="0" y="0"/>
                </a:moveTo>
                <a:lnTo>
                  <a:pt x="79335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268931" y="4895024"/>
            <a:ext cx="6889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405" algn="l"/>
                <a:tab pos="631190" algn="l"/>
              </a:tabLst>
            </a:pPr>
            <a:r>
              <a:rPr dirty="0" sz="700">
                <a:latin typeface="Times New Roman"/>
                <a:cs typeface="Times New Roman"/>
              </a:rPr>
              <a:t>1	2	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61489" y="4510061"/>
            <a:ext cx="220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i="1">
                <a:latin typeface="Times New Roman"/>
                <a:cs typeface="Times New Roman"/>
              </a:rPr>
              <a:t>E</a:t>
            </a:r>
            <a:r>
              <a:rPr dirty="0" baseline="-25462" sz="1800" spc="-284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44549" y="4775987"/>
            <a:ext cx="698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62558" y="4674399"/>
            <a:ext cx="9124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I  </a:t>
            </a:r>
            <a:r>
              <a:rPr dirty="0" sz="1200" spc="-8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2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  </a:t>
            </a:r>
            <a:r>
              <a:rPr dirty="0" baseline="-23809" sz="1050" spc="-8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78888" y="4793424"/>
            <a:ext cx="7207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40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5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02784" y="467359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(4.48)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2583" y="5201410"/>
            <a:ext cx="60166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ecuaciones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(4.42),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6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R</a:t>
            </a:r>
            <a:r>
              <a:rPr dirty="0" baseline="-23809" sz="1050" spc="23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20" i="1">
                <a:latin typeface="Times New Roman"/>
                <a:cs typeface="Times New Roman"/>
              </a:rPr>
              <a:t>I</a:t>
            </a:r>
            <a:r>
              <a:rPr dirty="0" baseline="-23809" sz="1050" spc="30">
                <a:latin typeface="Times New Roman"/>
                <a:cs typeface="Times New Roman"/>
              </a:rPr>
              <a:t>1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2</a:t>
            </a:r>
            <a:r>
              <a:rPr dirty="0" baseline="-23809" sz="1050" spc="33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 spc="4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Times New Roman"/>
                <a:cs typeface="Times New Roman"/>
              </a:rPr>
              <a:t>3</a:t>
            </a:r>
            <a:r>
              <a:rPr dirty="0" sz="1200" spc="15" i="1">
                <a:latin typeface="Times New Roman"/>
                <a:cs typeface="Times New Roman"/>
              </a:rPr>
              <a:t>I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expresión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90510" y="5544310"/>
            <a:ext cx="419734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1790" algn="l"/>
              </a:tabLst>
            </a:pPr>
            <a:r>
              <a:rPr dirty="0" sz="700" spc="30" i="1">
                <a:latin typeface="Times New Roman"/>
                <a:cs typeface="Times New Roman"/>
              </a:rPr>
              <a:t>k</a:t>
            </a:r>
            <a:r>
              <a:rPr dirty="0" sz="700">
                <a:latin typeface="Times New Roman"/>
                <a:cs typeface="Times New Roman"/>
              </a:rPr>
              <a:t>1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i="1">
                <a:latin typeface="Times New Roman"/>
                <a:cs typeface="Times New Roman"/>
              </a:rPr>
              <a:t>R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62583" y="5442709"/>
            <a:ext cx="27228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ini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 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5">
                <a:latin typeface="Tahoma"/>
                <a:cs typeface="Tahoma"/>
              </a:rPr>
              <a:t>o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ui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14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"</a:t>
            </a:r>
            <a:r>
              <a:rPr dirty="0" baseline="43650" sz="1050">
                <a:latin typeface="Times New Roman"/>
                <a:cs typeface="Times New Roman"/>
              </a:rPr>
              <a:t>   </a:t>
            </a:r>
            <a:r>
              <a:rPr dirty="0" baseline="43650" sz="1050" spc="9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-7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lu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g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91942" y="6096760"/>
            <a:ext cx="794385" cy="0"/>
          </a:xfrm>
          <a:custGeom>
            <a:avLst/>
            <a:gdLst/>
            <a:ahLst/>
            <a:cxnLst/>
            <a:rect l="l" t="t" r="r" b="b"/>
            <a:pathLst>
              <a:path w="794385" h="0">
                <a:moveTo>
                  <a:pt x="0" y="0"/>
                </a:moveTo>
                <a:lnTo>
                  <a:pt x="79414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182099" y="6190422"/>
            <a:ext cx="6896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405" algn="l"/>
                <a:tab pos="631825" algn="l"/>
              </a:tabLst>
            </a:pPr>
            <a:r>
              <a:rPr dirty="0" sz="700">
                <a:latin typeface="Times New Roman"/>
                <a:cs typeface="Times New Roman"/>
              </a:rPr>
              <a:t>1	2	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51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30859" y="5873716"/>
            <a:ext cx="2990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Times New Roman"/>
                <a:cs typeface="Times New Roman"/>
              </a:rPr>
              <a:t>3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85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endParaRPr baseline="43650" sz="10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19583" y="5901472"/>
            <a:ext cx="187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i="1">
                <a:latin typeface="Times New Roman"/>
                <a:cs typeface="Times New Roman"/>
              </a:rPr>
              <a:t>I</a:t>
            </a:r>
            <a:r>
              <a:rPr dirty="0" baseline="-25462" sz="1800" spc="-172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11746" y="6071360"/>
            <a:ext cx="113664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30" i="1">
                <a:latin typeface="Times New Roman"/>
                <a:cs typeface="Times New Roman"/>
              </a:rPr>
              <a:t>k</a:t>
            </a:r>
            <a:r>
              <a:rPr dirty="0" sz="70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91845" y="6088753"/>
            <a:ext cx="7219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40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5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52977" y="5969798"/>
            <a:ext cx="1092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45584" y="596899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(4.49)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87983" y="6494779"/>
            <a:ext cx="59651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sanas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obtienen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sustitución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ecuaciones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(4.44)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(4.46)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(4.48)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(3.4):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85221" y="7336673"/>
            <a:ext cx="89535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405" algn="l"/>
                <a:tab pos="631190" algn="l"/>
                <a:tab pos="823594" algn="l"/>
              </a:tabLst>
            </a:pPr>
            <a:r>
              <a:rPr dirty="0" baseline="3968" sz="1050" spc="-7">
                <a:latin typeface="Times New Roman"/>
                <a:cs typeface="Times New Roman"/>
              </a:rPr>
              <a:t>1</a:t>
            </a:r>
            <a:r>
              <a:rPr dirty="0" baseline="3968" sz="1050" spc="-7">
                <a:latin typeface="Times New Roman"/>
                <a:cs typeface="Times New Roman"/>
              </a:rPr>
              <a:t>	</a:t>
            </a:r>
            <a:r>
              <a:rPr dirty="0" baseline="3968" sz="1050" spc="-7">
                <a:latin typeface="Times New Roman"/>
                <a:cs typeface="Times New Roman"/>
              </a:rPr>
              <a:t>2</a:t>
            </a:r>
            <a:r>
              <a:rPr dirty="0" baseline="3968" sz="1050" spc="-7">
                <a:latin typeface="Times New Roman"/>
                <a:cs typeface="Times New Roman"/>
              </a:rPr>
              <a:t>	</a:t>
            </a:r>
            <a:r>
              <a:rPr dirty="0" baseline="3968" sz="1050" spc="-7">
                <a:latin typeface="Times New Roman"/>
                <a:cs typeface="Times New Roman"/>
              </a:rPr>
              <a:t>0</a:t>
            </a:r>
            <a:r>
              <a:rPr dirty="0" baseline="3968" sz="1050" spc="-7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Symbol"/>
                <a:cs typeface="Symbol"/>
              </a:rPr>
              <a:t>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806251" y="7336673"/>
            <a:ext cx="8445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Symbol"/>
                <a:cs typeface="Symbol"/>
              </a:rPr>
              <a:t>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95182" y="7293735"/>
            <a:ext cx="72072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40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5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80851" y="7073227"/>
            <a:ext cx="15379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13384" algn="l"/>
              </a:tabLst>
            </a:pPr>
            <a:r>
              <a:rPr dirty="0" baseline="2314" sz="1800">
                <a:latin typeface="Symbol"/>
                <a:cs typeface="Symbol"/>
              </a:rPr>
              <a:t></a:t>
            </a:r>
            <a:r>
              <a:rPr dirty="0" baseline="2314" sz="1800">
                <a:latin typeface="Times New Roman"/>
                <a:cs typeface="Times New Roman"/>
              </a:rPr>
              <a:t>	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2</a:t>
            </a:r>
            <a:r>
              <a:rPr dirty="0" baseline="43650" sz="1050" spc="-89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1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aZ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145" i="1">
                <a:latin typeface="Times New Roman"/>
                <a:cs typeface="Times New Roman"/>
              </a:rPr>
              <a:t> </a:t>
            </a:r>
            <a:r>
              <a:rPr dirty="0" baseline="2314" sz="1800">
                <a:latin typeface="Symbol"/>
                <a:cs typeface="Symbol"/>
              </a:rPr>
              <a:t></a:t>
            </a:r>
            <a:endParaRPr baseline="2314" sz="18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485957" y="7111303"/>
            <a:ext cx="181991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948690" algn="l"/>
                <a:tab pos="1329690" algn="l"/>
                <a:tab pos="1641475" algn="l"/>
              </a:tabLst>
            </a:pPr>
            <a:r>
              <a:rPr dirty="0" baseline="-23148" sz="1800">
                <a:latin typeface="Symbol"/>
                <a:cs typeface="Symbol"/>
              </a:rPr>
              <a:t></a:t>
            </a:r>
            <a:r>
              <a:rPr dirty="0" baseline="-23148" sz="1800" spc="75">
                <a:latin typeface="Times New Roman"/>
                <a:cs typeface="Times New Roman"/>
              </a:rPr>
              <a:t> </a:t>
            </a:r>
            <a:r>
              <a:rPr dirty="0" baseline="-23148" sz="1800" i="1">
                <a:latin typeface="Times New Roman"/>
                <a:cs typeface="Times New Roman"/>
              </a:rPr>
              <a:t>E</a:t>
            </a:r>
            <a:r>
              <a:rPr dirty="0" baseline="-23148" sz="1800" spc="-284" i="1">
                <a:latin typeface="Times New Roman"/>
                <a:cs typeface="Times New Roman"/>
              </a:rPr>
              <a:t> </a:t>
            </a:r>
            <a:r>
              <a:rPr dirty="0" baseline="3968" sz="1050" spc="-7">
                <a:latin typeface="Times New Roman"/>
                <a:cs typeface="Times New Roman"/>
              </a:rPr>
              <a:t>"</a:t>
            </a:r>
            <a:r>
              <a:rPr dirty="0" baseline="3968" sz="1050">
                <a:latin typeface="Times New Roman"/>
                <a:cs typeface="Times New Roman"/>
              </a:rPr>
              <a:t> </a:t>
            </a:r>
            <a:r>
              <a:rPr dirty="0" baseline="-37037" sz="1800" spc="15">
                <a:latin typeface="Symbol"/>
                <a:cs typeface="Symbol"/>
              </a:rPr>
              <a:t></a:t>
            </a:r>
            <a:r>
              <a:rPr dirty="0" baseline="-23148" sz="1800" spc="15" i="1">
                <a:latin typeface="Times New Roman"/>
                <a:cs typeface="Times New Roman"/>
              </a:rPr>
              <a:t>a</a:t>
            </a:r>
            <a:r>
              <a:rPr dirty="0" baseline="-23148" sz="1800" spc="-262" i="1">
                <a:latin typeface="Times New Roman"/>
                <a:cs typeface="Times New Roman"/>
              </a:rPr>
              <a:t> </a:t>
            </a:r>
            <a:r>
              <a:rPr dirty="0" baseline="3968" sz="1050" spc="-7">
                <a:latin typeface="Times New Roman"/>
                <a:cs typeface="Times New Roman"/>
              </a:rPr>
              <a:t>2</a:t>
            </a:r>
            <a:r>
              <a:rPr dirty="0" baseline="3968" sz="1050" spc="330">
                <a:latin typeface="Times New Roman"/>
                <a:cs typeface="Times New Roman"/>
              </a:rPr>
              <a:t> </a:t>
            </a:r>
            <a:r>
              <a:rPr dirty="0" baseline="-23148" sz="1800">
                <a:latin typeface="Symbol"/>
                <a:cs typeface="Symbol"/>
              </a:rPr>
              <a:t>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7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	2	0</a:t>
            </a:r>
            <a:r>
              <a:rPr dirty="0" sz="700" spc="70">
                <a:latin typeface="Times New Roman"/>
                <a:cs typeface="Times New Roman"/>
              </a:rPr>
              <a:t> </a:t>
            </a:r>
            <a:r>
              <a:rPr dirty="0" baseline="-37037" sz="1800">
                <a:latin typeface="Symbol"/>
                <a:cs typeface="Symbol"/>
              </a:rPr>
              <a:t></a:t>
            </a:r>
            <a:endParaRPr baseline="-37037" sz="18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268921" y="7174554"/>
            <a:ext cx="13589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U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398614" y="7276248"/>
            <a:ext cx="6985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S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002784" y="7174483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(4.50)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807839" y="8004057"/>
            <a:ext cx="13982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4350" algn="l"/>
                <a:tab pos="821690" algn="l"/>
                <a:tab pos="1134110" algn="l"/>
                <a:tab pos="1326515" algn="l"/>
              </a:tabLst>
            </a:pPr>
            <a:r>
              <a:rPr dirty="0" sz="1200">
                <a:latin typeface="Symbol"/>
                <a:cs typeface="Symbol"/>
              </a:rPr>
              <a:t>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baseline="3968" sz="1050" spc="-7">
                <a:latin typeface="Times New Roman"/>
                <a:cs typeface="Times New Roman"/>
              </a:rPr>
              <a:t>1</a:t>
            </a:r>
            <a:r>
              <a:rPr dirty="0" baseline="3968" sz="1050" spc="-7">
                <a:latin typeface="Times New Roman"/>
                <a:cs typeface="Times New Roman"/>
              </a:rPr>
              <a:t>	</a:t>
            </a:r>
            <a:r>
              <a:rPr dirty="0" baseline="3968" sz="1050" spc="-7">
                <a:latin typeface="Times New Roman"/>
                <a:cs typeface="Times New Roman"/>
              </a:rPr>
              <a:t>2</a:t>
            </a:r>
            <a:r>
              <a:rPr dirty="0" baseline="3968" sz="1050" spc="-7">
                <a:latin typeface="Times New Roman"/>
                <a:cs typeface="Times New Roman"/>
              </a:rPr>
              <a:t>	</a:t>
            </a:r>
            <a:r>
              <a:rPr dirty="0" baseline="3968" sz="1050" spc="-7">
                <a:latin typeface="Times New Roman"/>
                <a:cs typeface="Times New Roman"/>
              </a:rPr>
              <a:t>0</a:t>
            </a:r>
            <a:r>
              <a:rPr dirty="0" baseline="3968" sz="1050" spc="-7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Symbol"/>
                <a:cs typeface="Symbol"/>
              </a:rPr>
              <a:t>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19655" y="7961121"/>
            <a:ext cx="72199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40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5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82439" y="7740613"/>
            <a:ext cx="14617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35915" algn="l"/>
              </a:tabLst>
            </a:pPr>
            <a:r>
              <a:rPr dirty="0" baseline="2314" sz="1800">
                <a:latin typeface="Symbol"/>
                <a:cs typeface="Symbol"/>
              </a:rPr>
              <a:t></a:t>
            </a:r>
            <a:r>
              <a:rPr dirty="0" baseline="2314" sz="1800">
                <a:latin typeface="Times New Roman"/>
                <a:cs typeface="Times New Roman"/>
              </a:rPr>
              <a:t>	</a:t>
            </a:r>
            <a:r>
              <a:rPr dirty="0" sz="1200" spc="-5" i="1">
                <a:latin typeface="Times New Roman"/>
                <a:cs typeface="Times New Roman"/>
              </a:rPr>
              <a:t>aZ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spc="1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2</a:t>
            </a:r>
            <a:r>
              <a:rPr dirty="0" baseline="43650" sz="1050" spc="-97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145" i="1">
                <a:latin typeface="Times New Roman"/>
                <a:cs typeface="Times New Roman"/>
              </a:rPr>
              <a:t> </a:t>
            </a:r>
            <a:r>
              <a:rPr dirty="0" baseline="2314" sz="1800">
                <a:latin typeface="Symbol"/>
                <a:cs typeface="Symbol"/>
              </a:rPr>
              <a:t></a:t>
            </a:r>
            <a:endParaRPr baseline="2314" sz="180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487392" y="7778690"/>
            <a:ext cx="174434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797560" algn="l"/>
                <a:tab pos="1253490" algn="l"/>
                <a:tab pos="1565275" algn="l"/>
              </a:tabLst>
            </a:pPr>
            <a:r>
              <a:rPr dirty="0" baseline="-23148" sz="1800">
                <a:latin typeface="Symbol"/>
                <a:cs typeface="Symbol"/>
              </a:rPr>
              <a:t></a:t>
            </a:r>
            <a:r>
              <a:rPr dirty="0" baseline="-23148" sz="1800" spc="75">
                <a:latin typeface="Times New Roman"/>
                <a:cs typeface="Times New Roman"/>
              </a:rPr>
              <a:t> </a:t>
            </a:r>
            <a:r>
              <a:rPr dirty="0" baseline="-23148" sz="1800" i="1">
                <a:latin typeface="Times New Roman"/>
                <a:cs typeface="Times New Roman"/>
              </a:rPr>
              <a:t>E</a:t>
            </a:r>
            <a:r>
              <a:rPr dirty="0" baseline="-23148" sz="1800" spc="-277" i="1">
                <a:latin typeface="Times New Roman"/>
                <a:cs typeface="Times New Roman"/>
              </a:rPr>
              <a:t> </a:t>
            </a:r>
            <a:r>
              <a:rPr dirty="0" baseline="3968" sz="1050" spc="-7">
                <a:latin typeface="Times New Roman"/>
                <a:cs typeface="Times New Roman"/>
              </a:rPr>
              <a:t>"</a:t>
            </a:r>
            <a:r>
              <a:rPr dirty="0" baseline="3968" sz="1050">
                <a:latin typeface="Times New Roman"/>
                <a:cs typeface="Times New Roman"/>
              </a:rPr>
              <a:t> </a:t>
            </a:r>
            <a:r>
              <a:rPr dirty="0" baseline="-37037" sz="1800" spc="15">
                <a:latin typeface="Symbol"/>
                <a:cs typeface="Symbol"/>
              </a:rPr>
              <a:t></a:t>
            </a:r>
            <a:r>
              <a:rPr dirty="0" baseline="-23148" sz="1800" spc="15" i="1">
                <a:latin typeface="Times New Roman"/>
                <a:cs typeface="Times New Roman"/>
              </a:rPr>
              <a:t>a</a:t>
            </a:r>
            <a:r>
              <a:rPr dirty="0" baseline="-23148" sz="1800" spc="-60" i="1">
                <a:latin typeface="Times New Roman"/>
                <a:cs typeface="Times New Roman"/>
              </a:rPr>
              <a:t> </a:t>
            </a:r>
            <a:r>
              <a:rPr dirty="0" baseline="-23148" sz="1800">
                <a:latin typeface="Symbol"/>
                <a:cs typeface="Symbol"/>
              </a:rPr>
              <a:t>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7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	2	0</a:t>
            </a:r>
            <a:r>
              <a:rPr dirty="0" sz="700" spc="65">
                <a:latin typeface="Times New Roman"/>
                <a:cs typeface="Times New Roman"/>
              </a:rPr>
              <a:t> </a:t>
            </a:r>
            <a:r>
              <a:rPr dirty="0" baseline="-37037" sz="1800">
                <a:latin typeface="Symbol"/>
                <a:cs typeface="Symbol"/>
              </a:rPr>
              <a:t></a:t>
            </a:r>
            <a:endParaRPr baseline="-37037" sz="180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268832" y="7841940"/>
            <a:ext cx="13589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U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391867" y="7943635"/>
            <a:ext cx="7493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latin typeface="Times New Roman"/>
                <a:cs typeface="Times New Roman"/>
              </a:rPr>
              <a:t>T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02784" y="7841995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(4.51)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49883" y="8378443"/>
            <a:ext cx="6040755" cy="117602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50800" marR="41275">
              <a:lnSpc>
                <a:spcPct val="100800"/>
              </a:lnSpc>
              <a:spcBef>
                <a:spcPts val="85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4.13b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diagramas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fasoriales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positiva,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cero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resultantes.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50800" marR="43180">
              <a:lnSpc>
                <a:spcPct val="101200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4.14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cortocircuito;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dibuja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función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-15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 spc="26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-9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365"/>
              </a:spcBef>
            </a:pP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diferencia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11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asume,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anterior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 </a:t>
            </a:r>
            <a:r>
              <a:rPr dirty="0" baseline="-23809" sz="1050" spc="8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2</a:t>
            </a:r>
            <a:r>
              <a:rPr dirty="0" baseline="-23809" sz="1050" spc="2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87983" y="9585452"/>
            <a:ext cx="3952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toma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como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referencia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606381" y="9688019"/>
            <a:ext cx="6985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107906" y="9586286"/>
            <a:ext cx="177101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>
                <a:latin typeface="Times New Roman"/>
                <a:cs typeface="Times New Roman"/>
              </a:rPr>
              <a:t> </a:t>
            </a:r>
            <a:r>
              <a:rPr dirty="0" baseline="43650" sz="1050" spc="-6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</a:t>
            </a:r>
            <a:r>
              <a:rPr dirty="0" sz="1200" spc="-15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f</a:t>
            </a:r>
            <a:r>
              <a:rPr dirty="0" sz="1200" spc="-15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ili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15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10">
                <a:latin typeface="Tahoma"/>
                <a:cs typeface="Tahoma"/>
              </a:rPr>
              <a:t>l</a:t>
            </a:r>
            <a:r>
              <a:rPr dirty="0" sz="1200">
                <a:latin typeface="Tahoma"/>
                <a:cs typeface="Tahoma"/>
              </a:rPr>
              <a:t>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888950" y="9518642"/>
            <a:ext cx="18669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25462" sz="1800" i="1">
                <a:latin typeface="Times New Roman"/>
                <a:cs typeface="Times New Roman"/>
              </a:rPr>
              <a:t>I</a:t>
            </a:r>
            <a:r>
              <a:rPr dirty="0" baseline="-25462" sz="1800" spc="-179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980908" y="9688019"/>
            <a:ext cx="12128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i="1">
                <a:latin typeface="Times New Roman"/>
                <a:cs typeface="Times New Roman"/>
              </a:rPr>
              <a:t>k</a:t>
            </a:r>
            <a:r>
              <a:rPr dirty="0" sz="700" spc="-90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3</a:t>
            </a:r>
            <a:endParaRPr sz="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3946" y="3733447"/>
            <a:ext cx="173355" cy="163830"/>
            <a:chOff x="933946" y="3733447"/>
            <a:chExt cx="173355" cy="163830"/>
          </a:xfrm>
        </p:grpSpPr>
        <p:sp>
          <p:nvSpPr>
            <p:cNvPr id="3" name="object 3"/>
            <p:cNvSpPr/>
            <p:nvPr/>
          </p:nvSpPr>
          <p:spPr>
            <a:xfrm>
              <a:off x="937122" y="3835843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4" h="11429">
                  <a:moveTo>
                    <a:pt x="0" y="11112"/>
                  </a:moveTo>
                  <a:lnTo>
                    <a:pt x="19465" y="0"/>
                  </a:lnTo>
                </a:path>
              </a:pathLst>
            </a:custGeom>
            <a:ln w="63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956588" y="3839018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205" y="51593"/>
                  </a:lnTo>
                </a:path>
              </a:pathLst>
            </a:custGeom>
            <a:ln w="127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87971" y="3736625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5" h="154304">
                  <a:moveTo>
                    <a:pt x="0" y="153987"/>
                  </a:moveTo>
                  <a:lnTo>
                    <a:pt x="37342" y="0"/>
                  </a:lnTo>
                </a:path>
              </a:pathLst>
            </a:custGeom>
            <a:ln w="63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025314" y="373662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5" h="0">
                  <a:moveTo>
                    <a:pt x="0" y="0"/>
                  </a:moveTo>
                  <a:lnTo>
                    <a:pt x="8183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5925365" y="4144924"/>
            <a:ext cx="173990" cy="163830"/>
            <a:chOff x="5925365" y="4144924"/>
            <a:chExt cx="173990" cy="163830"/>
          </a:xfrm>
        </p:grpSpPr>
        <p:sp>
          <p:nvSpPr>
            <p:cNvPr id="8" name="object 8"/>
            <p:cNvSpPr/>
            <p:nvPr/>
          </p:nvSpPr>
          <p:spPr>
            <a:xfrm>
              <a:off x="5928541" y="4247323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12"/>
                  </a:moveTo>
                  <a:lnTo>
                    <a:pt x="19484" y="0"/>
                  </a:lnTo>
                </a:path>
              </a:pathLst>
            </a:custGeom>
            <a:ln w="63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948026" y="4250498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233" y="51593"/>
                  </a:lnTo>
                </a:path>
              </a:pathLst>
            </a:custGeom>
            <a:ln w="127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979441" y="4148104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4">
                  <a:moveTo>
                    <a:pt x="0" y="153987"/>
                  </a:moveTo>
                  <a:lnTo>
                    <a:pt x="37379" y="0"/>
                  </a:lnTo>
                </a:path>
              </a:pathLst>
            </a:custGeom>
            <a:ln w="63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016820" y="4148104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915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630427" y="705103"/>
            <a:ext cx="6118860" cy="5097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88900" marR="82550">
              <a:lnSpc>
                <a:spcPct val="998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comparación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directa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ambos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casos.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curvas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indican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inicial de falla se incrementa pronunciadamente cuando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diferencia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ángulos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50" i="1">
                <a:latin typeface="Symbol"/>
                <a:cs typeface="Symbol"/>
              </a:rPr>
              <a:t>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24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baseline="-23809" sz="1050" spc="44">
                <a:latin typeface="Times New Roman"/>
                <a:cs typeface="Times New Roman"/>
              </a:rPr>
              <a:t>0</a:t>
            </a:r>
            <a:r>
              <a:rPr dirty="0" baseline="-23809" sz="1050" spc="20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grande.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Por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ejemplo,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teórico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cuando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50" i="1">
                <a:latin typeface="Symbol"/>
                <a:cs typeface="Symbol"/>
              </a:rPr>
              <a:t>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24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baseline="-23809" sz="1050" spc="44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=180º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endParaRPr sz="1200">
              <a:latin typeface="Tahoma"/>
              <a:cs typeface="Tahoma"/>
            </a:endParaRPr>
          </a:p>
          <a:p>
            <a:pPr algn="just" marL="88900">
              <a:lnSpc>
                <a:spcPct val="100000"/>
              </a:lnSpc>
              <a:spcBef>
                <a:spcPts val="350"/>
              </a:spcBef>
            </a:pP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tiende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infinito con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-16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-1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|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2.</a:t>
            </a:r>
            <a:endParaRPr sz="1200">
              <a:latin typeface="Tahoma"/>
              <a:cs typeface="Tahoma"/>
            </a:endParaRPr>
          </a:p>
          <a:p>
            <a:pPr algn="just" marL="88900" marR="84455">
              <a:lnSpc>
                <a:spcPct val="122100"/>
              </a:lnSpc>
              <a:spcBef>
                <a:spcPts val="1430"/>
              </a:spcBef>
            </a:pP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valor </a:t>
            </a:r>
            <a:r>
              <a:rPr dirty="0" sz="1250" i="1">
                <a:latin typeface="Symbol"/>
                <a:cs typeface="Symbol"/>
              </a:rPr>
              <a:t>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baseline="-23809" sz="1050" spc="44">
                <a:latin typeface="Times New Roman"/>
                <a:cs typeface="Times New Roman"/>
              </a:rPr>
              <a:t>0 </a:t>
            </a:r>
            <a:r>
              <a:rPr dirty="0" sz="1200" spc="-5">
                <a:latin typeface="Tahoma"/>
                <a:cs typeface="Tahoma"/>
              </a:rPr>
              <a:t>&gt;90º significa, sin embargo, 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secuencia cero debe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 capacitiva.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Teóricamente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5">
                <a:latin typeface="Tahoma"/>
                <a:cs typeface="Tahoma"/>
              </a:rPr>
              <a:t> 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posible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 neutro aislado.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ahoma"/>
              <a:cs typeface="Tahoma"/>
            </a:endParaRPr>
          </a:p>
          <a:p>
            <a:pPr marL="88900" marR="81915">
              <a:lnSpc>
                <a:spcPts val="1470"/>
              </a:lnSpc>
            </a:pPr>
            <a:r>
              <a:rPr dirty="0" sz="1200" spc="-5">
                <a:latin typeface="Tahoma"/>
                <a:cs typeface="Tahoma"/>
              </a:rPr>
              <a:t>Normalmente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resistencia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puesta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trafos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diferencia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20">
                <a:latin typeface="Tahoma"/>
                <a:cs typeface="Tahoma"/>
              </a:rPr>
              <a:t>es</a:t>
            </a:r>
            <a:r>
              <a:rPr dirty="0" sz="1250" spc="20" i="1">
                <a:latin typeface="Symbol"/>
                <a:cs typeface="Symbol"/>
              </a:rPr>
              <a:t></a:t>
            </a:r>
            <a:r>
              <a:rPr dirty="0" baseline="-23809" sz="1050" spc="30">
                <a:latin typeface="Times New Roman"/>
                <a:cs typeface="Times New Roman"/>
              </a:rPr>
              <a:t>1</a:t>
            </a:r>
            <a:r>
              <a:rPr dirty="0" baseline="-23809" sz="1050" spc="26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baseline="-23809" sz="1050" spc="44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30º;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esto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significa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debido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endParaRPr sz="1200">
              <a:latin typeface="Tahoma"/>
              <a:cs typeface="Tahoma"/>
            </a:endParaRPr>
          </a:p>
          <a:p>
            <a:pPr marL="88900" marR="81915">
              <a:lnSpc>
                <a:spcPct val="100800"/>
              </a:lnSpc>
              <a:spcBef>
                <a:spcPts val="280"/>
              </a:spcBef>
            </a:pP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unipolar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ser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hasta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50%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mayor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aquella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resultante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88900">
              <a:lnSpc>
                <a:spcPts val="1425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4.15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4.16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dibujan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fase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sanas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función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  <a:p>
            <a:pPr marL="88900">
              <a:lnSpc>
                <a:spcPts val="1485"/>
              </a:lnSpc>
            </a:pP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-17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-1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diferencia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50" i="1">
                <a:latin typeface="Symbol"/>
                <a:cs typeface="Symbol"/>
              </a:rPr>
              <a:t>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baseline="-23809" sz="1050" spc="44">
                <a:latin typeface="Times New Roman"/>
                <a:cs typeface="Times New Roman"/>
              </a:rPr>
              <a:t>0</a:t>
            </a:r>
            <a:r>
              <a:rPr dirty="0" baseline="-23809" sz="1050" spc="-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-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=0,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las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iguales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endParaRPr sz="1200">
              <a:latin typeface="Tahoma"/>
              <a:cs typeface="Tahoma"/>
            </a:endParaRPr>
          </a:p>
          <a:p>
            <a:pPr marL="109855">
              <a:lnSpc>
                <a:spcPct val="100000"/>
              </a:lnSpc>
              <a:spcBef>
                <a:spcPts val="550"/>
              </a:spcBef>
            </a:pPr>
            <a:r>
              <a:rPr dirty="0" sz="1200">
                <a:latin typeface="Times New Roman"/>
                <a:cs typeface="Times New Roman"/>
              </a:rPr>
              <a:t>0.5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125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3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"</a:t>
            </a:r>
            <a:r>
              <a:rPr dirty="0" baseline="43650" sz="105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>
              <a:latin typeface="Tahoma"/>
              <a:cs typeface="Tahoma"/>
            </a:endParaRPr>
          </a:p>
          <a:p>
            <a:pPr marL="88900">
              <a:lnSpc>
                <a:spcPts val="385"/>
              </a:lnSpc>
              <a:tabLst>
                <a:tab pos="5390515" algn="l"/>
              </a:tabLst>
            </a:pPr>
            <a:r>
              <a:rPr dirty="0" sz="1200" spc="-5">
                <a:latin typeface="Tahoma"/>
                <a:cs typeface="Tahoma"/>
              </a:rPr>
              <a:t>Cuando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  </a:t>
            </a:r>
            <a:r>
              <a:rPr dirty="0" baseline="-23809" sz="105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alcanza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infinito,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todas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curvas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vuelven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asintóticas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	</a:t>
            </a:r>
            <a:r>
              <a:rPr dirty="0" sz="1200" spc="10">
                <a:latin typeface="Times New Roman"/>
                <a:cs typeface="Times New Roman"/>
              </a:rPr>
              <a:t>3</a:t>
            </a:r>
            <a:r>
              <a:rPr dirty="0" sz="1200" spc="10" i="1">
                <a:latin typeface="Times New Roman"/>
                <a:cs typeface="Times New Roman"/>
              </a:rPr>
              <a:t>E</a:t>
            </a:r>
            <a:r>
              <a:rPr dirty="0" sz="1200" spc="25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esto</a:t>
            </a:r>
            <a:endParaRPr sz="1200">
              <a:latin typeface="Tahoma"/>
              <a:cs typeface="Tahoma"/>
            </a:endParaRPr>
          </a:p>
          <a:p>
            <a:pPr algn="r" marR="495934">
              <a:lnSpc>
                <a:spcPts val="415"/>
              </a:lnSpc>
            </a:pPr>
            <a:r>
              <a:rPr dirty="0" sz="700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850">
              <a:latin typeface="Times New Roman"/>
              <a:cs typeface="Times New Roman"/>
            </a:endParaRPr>
          </a:p>
          <a:p>
            <a:pPr algn="just" marL="889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es, 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fase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alcanzan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tensión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ahoma"/>
              <a:cs typeface="Tahoma"/>
            </a:endParaRPr>
          </a:p>
          <a:p>
            <a:pPr marL="88900" marR="81280">
              <a:lnSpc>
                <a:spcPts val="1470"/>
              </a:lnSpc>
            </a:pP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alcanzan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elevadas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cuando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diferencia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excede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90º.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teórico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cuando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50" i="1">
                <a:latin typeface="Symbol"/>
                <a:cs typeface="Symbol"/>
              </a:rPr>
              <a:t>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24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baseline="-23809" sz="1050" spc="44">
                <a:latin typeface="Times New Roman"/>
                <a:cs typeface="Times New Roman"/>
              </a:rPr>
              <a:t>0</a:t>
            </a:r>
            <a:r>
              <a:rPr dirty="0" baseline="-23809" sz="1050" spc="-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=180º,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-104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=2,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toman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endParaRPr sz="1200">
              <a:latin typeface="Tahoma"/>
              <a:cs typeface="Tahoma"/>
            </a:endParaRPr>
          </a:p>
          <a:p>
            <a:pPr marL="88900">
              <a:lnSpc>
                <a:spcPct val="100000"/>
              </a:lnSpc>
              <a:spcBef>
                <a:spcPts val="254"/>
              </a:spcBef>
            </a:pPr>
            <a:r>
              <a:rPr dirty="0" sz="1200" spc="-5">
                <a:latin typeface="Tahoma"/>
                <a:cs typeface="Tahoma"/>
              </a:rPr>
              <a:t>igual</a:t>
            </a:r>
            <a:r>
              <a:rPr dirty="0" sz="1200" spc="3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infinito.</a:t>
            </a:r>
            <a:r>
              <a:rPr dirty="0" sz="1200" spc="3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Como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3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mencionó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previamente,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condición</a:t>
            </a:r>
            <a:r>
              <a:rPr dirty="0" sz="1200" spc="450">
                <a:latin typeface="Tahoma"/>
                <a:cs typeface="Tahoma"/>
              </a:rPr>
              <a:t> </a:t>
            </a:r>
            <a:r>
              <a:rPr dirty="0" sz="1250" i="1">
                <a:latin typeface="Symbol"/>
                <a:cs typeface="Symbol"/>
              </a:rPr>
              <a:t>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baseline="-23809" sz="1050" spc="44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&gt;90º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solo</a:t>
            </a:r>
            <a:endParaRPr sz="1200">
              <a:latin typeface="Tahoma"/>
              <a:cs typeface="Tahoma"/>
            </a:endParaRPr>
          </a:p>
          <a:p>
            <a:pPr marL="88900" marR="83820">
              <a:lnSpc>
                <a:spcPts val="1780"/>
              </a:lnSpc>
              <a:spcBef>
                <a:spcPts val="115"/>
              </a:spcBef>
            </a:pPr>
            <a:r>
              <a:rPr dirty="0" sz="1200" spc="-5">
                <a:latin typeface="Tahoma"/>
                <a:cs typeface="Tahoma"/>
              </a:rPr>
              <a:t>posible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neutro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aislado.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50" i="1">
                <a:latin typeface="Symbol"/>
                <a:cs typeface="Symbol"/>
              </a:rPr>
              <a:t>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baseline="-23809" sz="1050" spc="44">
                <a:latin typeface="Times New Roman"/>
                <a:cs typeface="Times New Roman"/>
              </a:rPr>
              <a:t>0</a:t>
            </a:r>
            <a:r>
              <a:rPr dirty="0" baseline="-23809" sz="1050" spc="35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negativa,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intercambian (los</a:t>
            </a:r>
            <a:r>
              <a:rPr dirty="0" sz="1200">
                <a:latin typeface="Tahoma"/>
                <a:cs typeface="Tahoma"/>
              </a:rPr>
              <a:t> valores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aplican </a:t>
            </a:r>
            <a:r>
              <a:rPr dirty="0" sz="1200">
                <a:latin typeface="Tahoma"/>
                <a:cs typeface="Tahoma"/>
              </a:rPr>
              <a:t>a T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viceversa).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435224" y="6028861"/>
            <a:ext cx="2423795" cy="3524885"/>
            <a:chOff x="2435224" y="6028861"/>
            <a:chExt cx="2423795" cy="3524885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5224" y="6028861"/>
              <a:ext cx="2423728" cy="243475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67691" y="8496541"/>
              <a:ext cx="2252793" cy="1057143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772159" y="9588500"/>
            <a:ext cx="58458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4.14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 </a:t>
            </a:r>
            <a:r>
              <a:rPr dirty="0" sz="1200">
                <a:latin typeface="Tahoma"/>
                <a:cs typeface="Tahoma"/>
              </a:rPr>
              <a:t>unipolar.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Comparación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corriente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 respecto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52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25210" y="2603038"/>
            <a:ext cx="2713760" cy="23963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43088" y="5098051"/>
            <a:ext cx="2243798" cy="130106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43355" y="6440930"/>
            <a:ext cx="5259070" cy="381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14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4.15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unipolar.</a:t>
            </a:r>
            <a:r>
              <a:rPr dirty="0" sz="1200" spc="-5">
                <a:latin typeface="Tahoma"/>
                <a:cs typeface="Tahoma"/>
              </a:rPr>
              <a:t> Comparación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75" i="1">
                <a:latin typeface="Times New Roman"/>
                <a:cs typeface="Times New Roman"/>
              </a:rPr>
              <a:t>U</a:t>
            </a:r>
            <a:r>
              <a:rPr dirty="0" baseline="-23809" sz="1050" spc="112" i="1">
                <a:latin typeface="Times New Roman"/>
                <a:cs typeface="Times New Roman"/>
              </a:rPr>
              <a:t>s</a:t>
            </a:r>
            <a:r>
              <a:rPr dirty="0" baseline="-23809" sz="1050" spc="7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respecto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endParaRPr sz="1200">
              <a:latin typeface="Tahoma"/>
              <a:cs typeface="Tahoma"/>
            </a:endParaRPr>
          </a:p>
          <a:p>
            <a:pPr algn="ctr" marL="605790">
              <a:lnSpc>
                <a:spcPts val="1400"/>
              </a:lnSpc>
            </a:pPr>
            <a:r>
              <a:rPr dirty="0" baseline="-25462" sz="1800" i="1">
                <a:latin typeface="Times New Roman"/>
                <a:cs typeface="Times New Roman"/>
              </a:rPr>
              <a:t>E</a:t>
            </a:r>
            <a:r>
              <a:rPr dirty="0" baseline="-25462" sz="1800" spc="-284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288125" y="6456943"/>
            <a:ext cx="173990" cy="163830"/>
            <a:chOff x="6288125" y="6456943"/>
            <a:chExt cx="173990" cy="163830"/>
          </a:xfrm>
        </p:grpSpPr>
        <p:sp>
          <p:nvSpPr>
            <p:cNvPr id="6" name="object 6"/>
            <p:cNvSpPr/>
            <p:nvPr/>
          </p:nvSpPr>
          <p:spPr>
            <a:xfrm>
              <a:off x="6291302" y="6559343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12"/>
                  </a:moveTo>
                  <a:lnTo>
                    <a:pt x="19484" y="0"/>
                  </a:lnTo>
                </a:path>
              </a:pathLst>
            </a:custGeom>
            <a:ln w="63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310786" y="6562518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233" y="51593"/>
                  </a:lnTo>
                </a:path>
              </a:pathLst>
            </a:custGeom>
            <a:ln w="127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342201" y="6460124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4">
                  <a:moveTo>
                    <a:pt x="0" y="153987"/>
                  </a:moveTo>
                  <a:lnTo>
                    <a:pt x="37379" y="0"/>
                  </a:lnTo>
                </a:path>
              </a:pathLst>
            </a:custGeom>
            <a:ln w="63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379580" y="6460123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915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6344779" y="6440292"/>
            <a:ext cx="4527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latin typeface="Times New Roman"/>
                <a:cs typeface="Times New Roman"/>
              </a:rPr>
              <a:t>3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"</a:t>
            </a:r>
            <a:r>
              <a:rPr dirty="0" baseline="43650" sz="1050">
                <a:latin typeface="Times New Roman"/>
                <a:cs typeface="Times New Roman"/>
              </a:rPr>
              <a:t>  </a:t>
            </a:r>
            <a:r>
              <a:rPr dirty="0" baseline="43650" sz="1050" spc="3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63478" y="7081990"/>
            <a:ext cx="3075358" cy="240795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53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6258" y="777098"/>
            <a:ext cx="2235284" cy="129242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31519" y="2135630"/>
            <a:ext cx="5321300" cy="3689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135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4.16</a:t>
            </a:r>
            <a:r>
              <a:rPr dirty="0" sz="1200" spc="3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 </a:t>
            </a:r>
            <a:r>
              <a:rPr dirty="0" sz="1200">
                <a:latin typeface="Tahoma"/>
                <a:cs typeface="Tahoma"/>
              </a:rPr>
              <a:t>unipolar.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Comparación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tensión</a:t>
            </a:r>
            <a:r>
              <a:rPr dirty="0" sz="1200" spc="-5">
                <a:latin typeface="Tahoma"/>
                <a:cs typeface="Tahoma"/>
              </a:rPr>
              <a:t>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50" i="1">
                <a:latin typeface="Times New Roman"/>
                <a:cs typeface="Times New Roman"/>
              </a:rPr>
              <a:t>U</a:t>
            </a:r>
            <a:r>
              <a:rPr dirty="0" baseline="-23809" sz="1050" spc="75" i="1">
                <a:latin typeface="Times New Roman"/>
                <a:cs typeface="Times New Roman"/>
              </a:rPr>
              <a:t>T</a:t>
            </a:r>
            <a:r>
              <a:rPr dirty="0" baseline="-23809" sz="1050" spc="13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respecto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endParaRPr sz="1200">
              <a:latin typeface="Tahoma"/>
              <a:cs typeface="Tahoma"/>
            </a:endParaRPr>
          </a:p>
          <a:p>
            <a:pPr algn="ctr" marL="603250">
              <a:lnSpc>
                <a:spcPts val="1350"/>
              </a:lnSpc>
            </a:pPr>
            <a:r>
              <a:rPr dirty="0" baseline="-25462" sz="1800" i="1">
                <a:latin typeface="Times New Roman"/>
                <a:cs typeface="Times New Roman"/>
              </a:rPr>
              <a:t>E</a:t>
            </a:r>
            <a:r>
              <a:rPr dirty="0" baseline="-25462" sz="1800" spc="-284" i="1">
                <a:latin typeface="Times New Roman"/>
                <a:cs typeface="Times New Roman"/>
              </a:rPr>
              <a:t> </a:t>
            </a: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136132" y="2151665"/>
            <a:ext cx="173355" cy="163830"/>
            <a:chOff x="6136132" y="2151665"/>
            <a:chExt cx="173355" cy="163830"/>
          </a:xfrm>
        </p:grpSpPr>
        <p:sp>
          <p:nvSpPr>
            <p:cNvPr id="5" name="object 5"/>
            <p:cNvSpPr/>
            <p:nvPr/>
          </p:nvSpPr>
          <p:spPr>
            <a:xfrm>
              <a:off x="6139307" y="2254059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30">
                  <a:moveTo>
                    <a:pt x="0" y="11112"/>
                  </a:moveTo>
                  <a:lnTo>
                    <a:pt x="19443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158753" y="2257234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69">
                  <a:moveTo>
                    <a:pt x="0" y="0"/>
                  </a:moveTo>
                  <a:lnTo>
                    <a:pt x="28181" y="5158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190107" y="2154840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5">
                  <a:moveTo>
                    <a:pt x="0" y="153987"/>
                  </a:moveTo>
                  <a:lnTo>
                    <a:pt x="37312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227413" y="2154840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749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194075" y="2134996"/>
            <a:ext cx="4527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latin typeface="Times New Roman"/>
                <a:cs typeface="Times New Roman"/>
              </a:rPr>
              <a:t>3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>
                <a:latin typeface="Times New Roman"/>
                <a:cs typeface="Times New Roman"/>
              </a:rPr>
              <a:t>  </a:t>
            </a:r>
            <a:r>
              <a:rPr dirty="0" baseline="43650" sz="1050" spc="3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54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7983" y="889507"/>
            <a:ext cx="5965190" cy="94488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286385" marR="5715" indent="-259079">
              <a:lnSpc>
                <a:spcPct val="100800"/>
              </a:lnSpc>
              <a:spcBef>
                <a:spcPts val="85"/>
              </a:spcBef>
              <a:tabLst>
                <a:tab pos="400685" algn="l"/>
                <a:tab pos="1534795" algn="l"/>
                <a:tab pos="1851660" algn="l"/>
                <a:tab pos="2197100" algn="l"/>
                <a:tab pos="3230245" algn="l"/>
                <a:tab pos="3547745" algn="l"/>
                <a:tab pos="4010660" algn="l"/>
                <a:tab pos="4487545" algn="l"/>
                <a:tab pos="5253990" algn="l"/>
                <a:tab pos="5763260" algn="l"/>
              </a:tabLst>
            </a:pPr>
            <a:r>
              <a:rPr dirty="0" sz="1200" b="1">
                <a:latin typeface="Tahoma"/>
                <a:cs typeface="Tahoma"/>
              </a:rPr>
              <a:t>4</a:t>
            </a:r>
            <a:r>
              <a:rPr dirty="0" sz="1200" spc="-5" b="1">
                <a:latin typeface="Tahoma"/>
                <a:cs typeface="Tahoma"/>
              </a:rPr>
              <a:t>.</a:t>
            </a:r>
            <a:r>
              <a:rPr dirty="0" sz="1200" b="1">
                <a:latin typeface="Tahoma"/>
                <a:cs typeface="Tahoma"/>
              </a:rPr>
              <a:t>5		</a:t>
            </a:r>
            <a:r>
              <a:rPr dirty="0" sz="1200" spc="-5" b="1">
                <a:latin typeface="Tahoma"/>
                <a:cs typeface="Tahoma"/>
              </a:rPr>
              <a:t>Co</a:t>
            </a:r>
            <a:r>
              <a:rPr dirty="0" sz="1200" spc="-10" b="1">
                <a:latin typeface="Tahoma"/>
                <a:cs typeface="Tahoma"/>
              </a:rPr>
              <a:t>m</a:t>
            </a:r>
            <a:r>
              <a:rPr dirty="0" sz="1200" spc="-5" b="1">
                <a:latin typeface="Tahoma"/>
                <a:cs typeface="Tahoma"/>
              </a:rPr>
              <a:t>p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-5" b="1">
                <a:latin typeface="Tahoma"/>
                <a:cs typeface="Tahoma"/>
              </a:rPr>
              <a:t>r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-5" b="1">
                <a:latin typeface="Tahoma"/>
                <a:cs typeface="Tahoma"/>
              </a:rPr>
              <a:t>c</a:t>
            </a:r>
            <a:r>
              <a:rPr dirty="0" sz="1200" spc="-10" b="1">
                <a:latin typeface="Tahoma"/>
                <a:cs typeface="Tahoma"/>
              </a:rPr>
              <a:t>i</a:t>
            </a:r>
            <a:r>
              <a:rPr dirty="0" sz="1200" spc="-5" b="1">
                <a:latin typeface="Tahoma"/>
                <a:cs typeface="Tahoma"/>
              </a:rPr>
              <a:t>ón</a:t>
            </a:r>
            <a:r>
              <a:rPr dirty="0" sz="1200" b="1">
                <a:latin typeface="Tahoma"/>
                <a:cs typeface="Tahoma"/>
              </a:rPr>
              <a:t>	</a:t>
            </a:r>
            <a:r>
              <a:rPr dirty="0" sz="1200" spc="-5" b="1">
                <a:latin typeface="Tahoma"/>
                <a:cs typeface="Tahoma"/>
              </a:rPr>
              <a:t>d</a:t>
            </a:r>
            <a:r>
              <a:rPr dirty="0" sz="1200" b="1">
                <a:latin typeface="Tahoma"/>
                <a:cs typeface="Tahoma"/>
              </a:rPr>
              <a:t>e	</a:t>
            </a:r>
            <a:r>
              <a:rPr dirty="0" sz="1200" spc="-5" b="1">
                <a:latin typeface="Tahoma"/>
                <a:cs typeface="Tahoma"/>
              </a:rPr>
              <a:t>l</a:t>
            </a:r>
            <a:r>
              <a:rPr dirty="0" sz="1200" b="1">
                <a:latin typeface="Tahoma"/>
                <a:cs typeface="Tahoma"/>
              </a:rPr>
              <a:t>as	</a:t>
            </a:r>
            <a:r>
              <a:rPr dirty="0" sz="1200" spc="-5" b="1">
                <a:latin typeface="Tahoma"/>
                <a:cs typeface="Tahoma"/>
              </a:rPr>
              <a:t>c</a:t>
            </a:r>
            <a:r>
              <a:rPr dirty="0" sz="1200" spc="-5" b="1">
                <a:latin typeface="Tahoma"/>
                <a:cs typeface="Tahoma"/>
              </a:rPr>
              <a:t>on</a:t>
            </a:r>
            <a:r>
              <a:rPr dirty="0" sz="1200" spc="-5" b="1">
                <a:latin typeface="Tahoma"/>
                <a:cs typeface="Tahoma"/>
              </a:rPr>
              <a:t>d</a:t>
            </a:r>
            <a:r>
              <a:rPr dirty="0" sz="1200" spc="-10" b="1">
                <a:latin typeface="Tahoma"/>
                <a:cs typeface="Tahoma"/>
              </a:rPr>
              <a:t>i</a:t>
            </a:r>
            <a:r>
              <a:rPr dirty="0" sz="1200" spc="-5" b="1">
                <a:latin typeface="Tahoma"/>
                <a:cs typeface="Tahoma"/>
              </a:rPr>
              <a:t>c</a:t>
            </a:r>
            <a:r>
              <a:rPr dirty="0" sz="1200" spc="-5" b="1">
                <a:latin typeface="Tahoma"/>
                <a:cs typeface="Tahoma"/>
              </a:rPr>
              <a:t>i</a:t>
            </a:r>
            <a:r>
              <a:rPr dirty="0" sz="1200" spc="-5" b="1">
                <a:latin typeface="Tahoma"/>
                <a:cs typeface="Tahoma"/>
              </a:rPr>
              <a:t>on</a:t>
            </a:r>
            <a:r>
              <a:rPr dirty="0" sz="1200" spc="5" b="1">
                <a:latin typeface="Tahoma"/>
                <a:cs typeface="Tahoma"/>
              </a:rPr>
              <a:t>e</a:t>
            </a:r>
            <a:r>
              <a:rPr dirty="0" sz="1200" b="1">
                <a:latin typeface="Tahoma"/>
                <a:cs typeface="Tahoma"/>
              </a:rPr>
              <a:t>s	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b="1">
                <a:latin typeface="Tahoma"/>
                <a:cs typeface="Tahoma"/>
              </a:rPr>
              <a:t>	</a:t>
            </a:r>
            <a:r>
              <a:rPr dirty="0" sz="1200" spc="-10" b="1">
                <a:latin typeface="Tahoma"/>
                <a:cs typeface="Tahoma"/>
              </a:rPr>
              <a:t>f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-5" b="1">
                <a:latin typeface="Tahoma"/>
                <a:cs typeface="Tahoma"/>
              </a:rPr>
              <a:t>ll</a:t>
            </a:r>
            <a:r>
              <a:rPr dirty="0" sz="1200" b="1">
                <a:latin typeface="Tahoma"/>
                <a:cs typeface="Tahoma"/>
              </a:rPr>
              <a:t>a	</a:t>
            </a:r>
            <a:r>
              <a:rPr dirty="0" sz="1200" spc="-5" b="1">
                <a:latin typeface="Tahoma"/>
                <a:cs typeface="Tahoma"/>
              </a:rPr>
              <a:t>pa</a:t>
            </a:r>
            <a:r>
              <a:rPr dirty="0" sz="1200" spc="-10" b="1">
                <a:latin typeface="Tahoma"/>
                <a:cs typeface="Tahoma"/>
              </a:rPr>
              <a:t>r</a:t>
            </a:r>
            <a:r>
              <a:rPr dirty="0" sz="1200" b="1">
                <a:latin typeface="Tahoma"/>
                <a:cs typeface="Tahoma"/>
              </a:rPr>
              <a:t>a	</a:t>
            </a:r>
            <a:r>
              <a:rPr dirty="0" sz="1200" spc="-5" b="1">
                <a:latin typeface="Tahoma"/>
                <a:cs typeface="Tahoma"/>
              </a:rPr>
              <a:t>d</a:t>
            </a:r>
            <a:r>
              <a:rPr dirty="0" sz="1200" spc="-10" b="1">
                <a:latin typeface="Tahoma"/>
                <a:cs typeface="Tahoma"/>
              </a:rPr>
              <a:t>i</a:t>
            </a:r>
            <a:r>
              <a:rPr dirty="0" sz="1200" b="1">
                <a:latin typeface="Tahoma"/>
                <a:cs typeface="Tahoma"/>
              </a:rPr>
              <a:t>v</a:t>
            </a:r>
            <a:r>
              <a:rPr dirty="0" sz="1200" spc="-5" b="1">
                <a:latin typeface="Tahoma"/>
                <a:cs typeface="Tahoma"/>
              </a:rPr>
              <a:t>er</a:t>
            </a:r>
            <a:r>
              <a:rPr dirty="0" sz="1200" spc="-10" b="1">
                <a:latin typeface="Tahoma"/>
                <a:cs typeface="Tahoma"/>
              </a:rPr>
              <a:t>s</a:t>
            </a:r>
            <a:r>
              <a:rPr dirty="0" sz="1200" spc="-5" b="1">
                <a:latin typeface="Tahoma"/>
                <a:cs typeface="Tahoma"/>
              </a:rPr>
              <a:t>o</a:t>
            </a:r>
            <a:r>
              <a:rPr dirty="0" sz="1200" b="1">
                <a:latin typeface="Tahoma"/>
                <a:cs typeface="Tahoma"/>
              </a:rPr>
              <a:t>s	</a:t>
            </a:r>
            <a:r>
              <a:rPr dirty="0" sz="1200" spc="5" b="1">
                <a:latin typeface="Tahoma"/>
                <a:cs typeface="Tahoma"/>
              </a:rPr>
              <a:t>t</a:t>
            </a:r>
            <a:r>
              <a:rPr dirty="0" sz="1200" spc="-5" b="1">
                <a:latin typeface="Tahoma"/>
                <a:cs typeface="Tahoma"/>
              </a:rPr>
              <a:t>i</a:t>
            </a:r>
            <a:r>
              <a:rPr dirty="0" sz="1200" spc="-5" b="1">
                <a:latin typeface="Tahoma"/>
                <a:cs typeface="Tahoma"/>
              </a:rPr>
              <a:t>po</a:t>
            </a:r>
            <a:r>
              <a:rPr dirty="0" sz="1200" b="1">
                <a:latin typeface="Tahoma"/>
                <a:cs typeface="Tahoma"/>
              </a:rPr>
              <a:t>s	</a:t>
            </a:r>
            <a:r>
              <a:rPr dirty="0" sz="1200" spc="5" b="1">
                <a:latin typeface="Tahoma"/>
                <a:cs typeface="Tahoma"/>
              </a:rPr>
              <a:t>d</a:t>
            </a:r>
            <a:r>
              <a:rPr dirty="0" sz="1200" b="1">
                <a:latin typeface="Tahoma"/>
                <a:cs typeface="Tahoma"/>
              </a:rPr>
              <a:t>e  </a:t>
            </a:r>
            <a:r>
              <a:rPr dirty="0" sz="1200" spc="-5" b="1">
                <a:latin typeface="Tahoma"/>
                <a:cs typeface="Tahoma"/>
              </a:rPr>
              <a:t>conexiones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del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centro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estrella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marL="12700" marR="508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comparación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deducidas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tripolar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bipolar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bipolar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tierra,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949026" y="1852580"/>
            <a:ext cx="173355" cy="163830"/>
            <a:chOff x="2949026" y="1852580"/>
            <a:chExt cx="173355" cy="163830"/>
          </a:xfrm>
        </p:grpSpPr>
        <p:sp>
          <p:nvSpPr>
            <p:cNvPr id="4" name="object 4"/>
            <p:cNvSpPr/>
            <p:nvPr/>
          </p:nvSpPr>
          <p:spPr>
            <a:xfrm>
              <a:off x="2952199" y="1954974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30">
                  <a:moveTo>
                    <a:pt x="0" y="11112"/>
                  </a:moveTo>
                  <a:lnTo>
                    <a:pt x="19418" y="0"/>
                  </a:lnTo>
                </a:path>
              </a:pathLst>
            </a:custGeom>
            <a:ln w="63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971618" y="1958149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69">
                  <a:moveTo>
                    <a:pt x="0" y="0"/>
                  </a:moveTo>
                  <a:lnTo>
                    <a:pt x="28136" y="51593"/>
                  </a:lnTo>
                </a:path>
              </a:pathLst>
            </a:custGeom>
            <a:ln w="126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002925" y="1855755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5">
                  <a:moveTo>
                    <a:pt x="0" y="153987"/>
                  </a:moveTo>
                  <a:lnTo>
                    <a:pt x="37251" y="0"/>
                  </a:lnTo>
                </a:path>
              </a:pathLst>
            </a:custGeom>
            <a:ln w="63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040176" y="185575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63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874749" y="1938442"/>
            <a:ext cx="458660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78020" algn="l"/>
              </a:tabLst>
            </a:pPr>
            <a:r>
              <a:rPr dirty="0" sz="700" i="1">
                <a:latin typeface="Times New Roman"/>
                <a:cs typeface="Times New Roman"/>
              </a:rPr>
              <a:t>k</a:t>
            </a:r>
            <a:r>
              <a:rPr dirty="0" sz="700" spc="-65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2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i="1">
                <a:latin typeface="Times New Roman"/>
                <a:cs typeface="Times New Roman"/>
              </a:rPr>
              <a:t>k</a:t>
            </a:r>
            <a:r>
              <a:rPr dirty="0" sz="700" spc="-90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3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9883" y="1836746"/>
            <a:ext cx="60401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2194560" algn="l"/>
                <a:tab pos="5688965" algn="l"/>
              </a:tabLst>
            </a:pP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38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"  </a:t>
            </a:r>
            <a:r>
              <a:rPr dirty="0" baseline="43650" sz="105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excede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	</a:t>
            </a:r>
            <a:r>
              <a:rPr dirty="0" sz="1200" spc="-5">
                <a:latin typeface="Times New Roman"/>
                <a:cs typeface="Times New Roman"/>
              </a:rPr>
              <a:t>3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sz="1200" spc="-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veces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tripolar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10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"	</a:t>
            </a: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20">
                <a:latin typeface="Tahoma"/>
                <a:cs typeface="Tahoma"/>
              </a:rPr>
              <a:t>(y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7183" y="2034224"/>
            <a:ext cx="6066790" cy="2339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63500" marR="55880">
              <a:lnSpc>
                <a:spcPct val="1169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comúnmente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caso)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8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2</a:t>
            </a:r>
            <a:r>
              <a:rPr dirty="0" baseline="-23809" sz="105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lado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vio,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darse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bipolar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unipolar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sean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mayores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endParaRPr sz="1200">
              <a:latin typeface="Tahoma"/>
              <a:cs typeface="Tahoma"/>
            </a:endParaRPr>
          </a:p>
          <a:p>
            <a:pPr algn="just" marL="63500" marR="55880">
              <a:lnSpc>
                <a:spcPct val="1008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trifásicas. Adicionalmente, son posibles aumentos considerables de las tensiones en </a:t>
            </a:r>
            <a:r>
              <a:rPr dirty="0" sz="1200" spc="-1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 fases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sanas. 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condiciones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necesarias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ello 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consideran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continuación.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4.5.1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Sistema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con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neutro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aislado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ahoma"/>
              <a:cs typeface="Tahoma"/>
            </a:endParaRPr>
          </a:p>
          <a:p>
            <a:pPr algn="just" marL="63500" marR="54610">
              <a:lnSpc>
                <a:spcPct val="102099"/>
              </a:lnSpc>
            </a:pPr>
            <a:r>
              <a:rPr dirty="0" sz="1200" spc="-5">
                <a:latin typeface="Tahoma"/>
                <a:cs typeface="Tahoma"/>
              </a:rPr>
              <a:t>En casos de fallas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tierra, solo se pueden producir corrientes de </a:t>
            </a:r>
            <a:r>
              <a:rPr dirty="0" sz="1200" spc="-10">
                <a:latin typeface="Tahoma"/>
                <a:cs typeface="Tahoma"/>
              </a:rPr>
              <a:t>fallas </a:t>
            </a:r>
            <a:r>
              <a:rPr dirty="0" sz="1200" spc="-5">
                <a:latin typeface="Tahoma"/>
                <a:cs typeface="Tahoma"/>
              </a:rPr>
              <a:t>elevadas cuando 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diferencia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 impedancia</a:t>
            </a:r>
            <a:r>
              <a:rPr dirty="0" sz="1200" spc="560">
                <a:latin typeface="Tahoma"/>
                <a:cs typeface="Tahoma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1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grande 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 spc="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-17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-1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es</a:t>
            </a:r>
            <a:endParaRPr sz="1200">
              <a:latin typeface="Tahoma"/>
              <a:cs typeface="Tahoma"/>
            </a:endParaRPr>
          </a:p>
          <a:p>
            <a:pPr algn="just" marL="63500" marR="53975">
              <a:lnSpc>
                <a:spcPct val="101000"/>
              </a:lnSpc>
              <a:spcBef>
                <a:spcPts val="325"/>
              </a:spcBef>
            </a:pPr>
            <a:r>
              <a:rPr dirty="0" sz="1200" spc="-5">
                <a:latin typeface="Tahoma"/>
                <a:cs typeface="Tahoma"/>
              </a:rPr>
              <a:t>pequeña.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Grandes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diferencias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solamente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posibles,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descartando puestas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del neutro capacitivas, en sistemas con neutros aislados.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producir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-15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-1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tal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sistema,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2583" y="4407863"/>
            <a:ext cx="60159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trifásica</a:t>
            </a:r>
            <a:r>
              <a:rPr dirty="0" sz="1200" spc="49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"</a:t>
            </a:r>
            <a:r>
              <a:rPr dirty="0" baseline="43650" sz="1050" spc="39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debe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considerablemente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mayor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2583" y="4499074"/>
            <a:ext cx="6017260" cy="53022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737235">
              <a:lnSpc>
                <a:spcPct val="100000"/>
              </a:lnSpc>
              <a:spcBef>
                <a:spcPts val="180"/>
              </a:spcBef>
            </a:pPr>
            <a:r>
              <a:rPr dirty="0" sz="700" i="1">
                <a:latin typeface="Times New Roman"/>
                <a:cs typeface="Times New Roman"/>
              </a:rPr>
              <a:t>k</a:t>
            </a:r>
            <a:r>
              <a:rPr dirty="0" sz="700" spc="-90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3</a:t>
            </a:r>
            <a:endParaRPr sz="700">
              <a:latin typeface="Times New Roman"/>
              <a:cs typeface="Times New Roman"/>
            </a:endParaRPr>
          </a:p>
          <a:p>
            <a:pPr marL="38100" marR="30480">
              <a:lnSpc>
                <a:spcPct val="101899"/>
              </a:lnSpc>
              <a:spcBef>
                <a:spcPts val="115"/>
              </a:spcBef>
            </a:pPr>
            <a:r>
              <a:rPr dirty="0" sz="1200" spc="-5">
                <a:latin typeface="Tahoma"/>
                <a:cs typeface="Tahoma"/>
              </a:rPr>
              <a:t>líneas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sumadas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conjunta.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situación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apenas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práctica.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general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relación |</a:t>
            </a:r>
            <a:r>
              <a:rPr dirty="0" sz="1200" spc="-15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-1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será al menos</a:t>
            </a:r>
            <a:r>
              <a:rPr dirty="0" sz="1200">
                <a:latin typeface="Tahoma"/>
                <a:cs typeface="Tahoma"/>
              </a:rPr>
              <a:t> =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5.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7183" y="5229859"/>
            <a:ext cx="6068060" cy="2093595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algn="just" marL="63500" marR="57150">
              <a:lnSpc>
                <a:spcPct val="102200"/>
              </a:lnSpc>
              <a:spcBef>
                <a:spcPts val="65"/>
              </a:spcBef>
            </a:pPr>
            <a:r>
              <a:rPr dirty="0" sz="1200" spc="-5">
                <a:latin typeface="Tahoma"/>
                <a:cs typeface="Tahoma"/>
              </a:rPr>
              <a:t>Dado que las corrientes iniciales de falla que resultan de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falla bipolar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 una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unipolar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con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-16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 spc="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-1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Symbol"/>
                <a:cs typeface="Symbol"/>
              </a:rPr>
              <a:t>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5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menos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aquellas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debido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fallas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trifásicas,</a:t>
            </a:r>
            <a:endParaRPr sz="1200">
              <a:latin typeface="Tahoma"/>
              <a:cs typeface="Tahoma"/>
            </a:endParaRPr>
          </a:p>
          <a:p>
            <a:pPr algn="just" marL="63500" marR="55880">
              <a:lnSpc>
                <a:spcPct val="100400"/>
              </a:lnSpc>
              <a:spcBef>
                <a:spcPts val="350"/>
              </a:spcBef>
            </a:pPr>
            <a:r>
              <a:rPr dirty="0" sz="1200" spc="-10">
                <a:latin typeface="Tahoma"/>
                <a:cs typeface="Tahoma"/>
              </a:rPr>
              <a:t>ambas </a:t>
            </a:r>
            <a:r>
              <a:rPr dirty="0" sz="1200" spc="-5">
                <a:latin typeface="Tahoma"/>
                <a:cs typeface="Tahoma"/>
              </a:rPr>
              <a:t>condiciones son excluidas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consideración de las </a:t>
            </a:r>
            <a:r>
              <a:rPr dirty="0" sz="1200">
                <a:latin typeface="Tahoma"/>
                <a:cs typeface="Tahoma"/>
              </a:rPr>
              <a:t>corrientes </a:t>
            </a:r>
            <a:r>
              <a:rPr dirty="0" sz="1200" spc="-5">
                <a:latin typeface="Tahoma"/>
                <a:cs typeface="Tahoma"/>
              </a:rPr>
              <a:t>máximas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cortocircuito. Por ello en sistemas con neutros aislados, los valores más elevados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siempre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tripolar.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ahoma"/>
                <a:cs typeface="Tahoma"/>
              </a:rPr>
              <a:t>4.5.2</a:t>
            </a:r>
            <a:r>
              <a:rPr dirty="0" sz="1200" spc="19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Neutro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con puesta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tierra </a:t>
            </a:r>
            <a:r>
              <a:rPr dirty="0" sz="1200" b="1">
                <a:latin typeface="Tahoma"/>
                <a:cs typeface="Tahoma"/>
              </a:rPr>
              <a:t>inductiva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63500" marR="55880">
              <a:lnSpc>
                <a:spcPct val="100400"/>
              </a:lnSpc>
            </a:pPr>
            <a:r>
              <a:rPr dirty="0" sz="1200" spc="-5">
                <a:latin typeface="Tahoma"/>
                <a:cs typeface="Tahoma"/>
              </a:rPr>
              <a:t>En estos sistemas, el neutro es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flotante, pero conectado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por medio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 reactancia inductiva.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shunt resultante en el sistema de secuencia cero,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despreciando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impedancia serie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línea,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 dada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expresión: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488618" y="7713468"/>
            <a:ext cx="1082675" cy="0"/>
          </a:xfrm>
          <a:custGeom>
            <a:avLst/>
            <a:gdLst/>
            <a:ahLst/>
            <a:cxnLst/>
            <a:rect l="l" t="t" r="r" b="b"/>
            <a:pathLst>
              <a:path w="1082675" h="0">
                <a:moveTo>
                  <a:pt x="0" y="0"/>
                </a:moveTo>
                <a:lnTo>
                  <a:pt x="108241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3529986" y="7485312"/>
            <a:ext cx="9747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(</a:t>
            </a:r>
            <a:r>
              <a:rPr dirty="0" sz="1200" spc="-5">
                <a:latin typeface="Times New Roman"/>
                <a:cs typeface="Times New Roman"/>
              </a:rPr>
              <a:t>3</a:t>
            </a:r>
            <a:r>
              <a:rPr dirty="0" sz="1200" spc="135" i="1">
                <a:latin typeface="Times New Roman"/>
                <a:cs typeface="Times New Roman"/>
              </a:rPr>
              <a:t>Z</a:t>
            </a:r>
            <a:r>
              <a:rPr dirty="0" baseline="-23809" sz="1050" i="1">
                <a:latin typeface="Times New Roman"/>
                <a:cs typeface="Times New Roman"/>
              </a:rPr>
              <a:t>E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12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7">
                <a:latin typeface="Times New Roman"/>
                <a:cs typeface="Times New Roman"/>
              </a:rPr>
              <a:t>0</a:t>
            </a:r>
            <a:r>
              <a:rPr dirty="0" baseline="-23809" sz="1050" i="1">
                <a:latin typeface="Times New Roman"/>
                <a:cs typeface="Times New Roman"/>
              </a:rPr>
              <a:t>T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baseline="-23809" sz="1050" spc="-127" i="1">
                <a:latin typeface="Times New Roman"/>
                <a:cs typeface="Times New Roman"/>
              </a:rPr>
              <a:t> </a:t>
            </a:r>
            <a:r>
              <a:rPr dirty="0" sz="1200" spc="45">
                <a:latin typeface="Times New Roman"/>
                <a:cs typeface="Times New Roman"/>
              </a:rPr>
              <a:t>)</a:t>
            </a:r>
            <a:r>
              <a:rPr dirty="0" sz="1200" spc="95" i="1">
                <a:latin typeface="Times New Roman"/>
                <a:cs typeface="Times New Roman"/>
              </a:rPr>
              <a:t>Z</a:t>
            </a:r>
            <a:r>
              <a:rPr dirty="0" baseline="-23809" sz="1050" i="1">
                <a:latin typeface="Times New Roman"/>
                <a:cs typeface="Times New Roman"/>
              </a:rPr>
              <a:t>C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55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46624" y="7586505"/>
            <a:ext cx="312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5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58479" y="7705530"/>
            <a:ext cx="11169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(</a:t>
            </a:r>
            <a:r>
              <a:rPr dirty="0" sz="1200" spc="-5">
                <a:latin typeface="Times New Roman"/>
                <a:cs typeface="Times New Roman"/>
              </a:rPr>
              <a:t>3</a:t>
            </a:r>
            <a:r>
              <a:rPr dirty="0" sz="1200" spc="135" i="1">
                <a:latin typeface="Times New Roman"/>
                <a:cs typeface="Times New Roman"/>
              </a:rPr>
              <a:t>Z</a:t>
            </a:r>
            <a:r>
              <a:rPr dirty="0" baseline="-23809" sz="1050" i="1">
                <a:latin typeface="Times New Roman"/>
                <a:cs typeface="Times New Roman"/>
              </a:rPr>
              <a:t>E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12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7">
                <a:latin typeface="Times New Roman"/>
                <a:cs typeface="Times New Roman"/>
              </a:rPr>
              <a:t>0</a:t>
            </a:r>
            <a:r>
              <a:rPr dirty="0" baseline="-23809" sz="1050" i="1">
                <a:latin typeface="Times New Roman"/>
                <a:cs typeface="Times New Roman"/>
              </a:rPr>
              <a:t>T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baseline="-23809" sz="1050" spc="-1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95" i="1">
                <a:latin typeface="Times New Roman"/>
                <a:cs typeface="Times New Roman"/>
              </a:rPr>
              <a:t>Z</a:t>
            </a:r>
            <a:r>
              <a:rPr dirty="0" baseline="-23809" sz="1050" i="1">
                <a:latin typeface="Times New Roman"/>
                <a:cs typeface="Times New Roman"/>
              </a:rPr>
              <a:t>C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45080" y="7687998"/>
            <a:ext cx="704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7183" y="8080942"/>
            <a:ext cx="6066790" cy="1511300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algn="just" marL="63500" marR="53975">
              <a:lnSpc>
                <a:spcPct val="120900"/>
              </a:lnSpc>
              <a:spcBef>
                <a:spcPts val="65"/>
              </a:spcBef>
            </a:pPr>
            <a:r>
              <a:rPr dirty="0" sz="1200" spc="-5">
                <a:latin typeface="Tahoma"/>
                <a:cs typeface="Tahoma"/>
              </a:rPr>
              <a:t>En relación al efecto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puesta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65" i="1">
                <a:latin typeface="Times New Roman"/>
                <a:cs typeface="Times New Roman"/>
              </a:rPr>
              <a:t>Z</a:t>
            </a:r>
            <a:r>
              <a:rPr dirty="0" baseline="-23809" sz="1050" spc="97" i="1">
                <a:latin typeface="Times New Roman"/>
                <a:cs typeface="Times New Roman"/>
              </a:rPr>
              <a:t>E </a:t>
            </a:r>
            <a:r>
              <a:rPr dirty="0" sz="1200" spc="-5">
                <a:latin typeface="Tahoma"/>
                <a:cs typeface="Tahoma"/>
              </a:rPr>
              <a:t>(inductor de puesta tierra)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</a:t>
            </a:r>
            <a:r>
              <a:rPr dirty="0" sz="1200" spc="-5" i="1">
                <a:latin typeface="Times New Roman"/>
                <a:cs typeface="Times New Roman"/>
              </a:rPr>
              <a:t>Z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resultante del circuito de secuencia cero, </a:t>
            </a:r>
            <a:r>
              <a:rPr dirty="0" sz="1200" spc="-10">
                <a:latin typeface="Tahoma"/>
                <a:cs typeface="Tahoma"/>
              </a:rPr>
              <a:t>se pueden </a:t>
            </a:r>
            <a:r>
              <a:rPr dirty="0" sz="1200" spc="-5">
                <a:latin typeface="Tahoma"/>
                <a:cs typeface="Tahoma"/>
              </a:rPr>
              <a:t>distinguir tres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ahoma"/>
              <a:cs typeface="Tahoma"/>
            </a:endParaRPr>
          </a:p>
          <a:p>
            <a:pPr algn="just" marL="63500">
              <a:lnSpc>
                <a:spcPct val="100000"/>
              </a:lnSpc>
              <a:tabLst>
                <a:tab pos="1066165" algn="l"/>
              </a:tabLst>
            </a:pPr>
            <a:r>
              <a:rPr dirty="0" sz="1250" spc="-35" i="1">
                <a:latin typeface="Tahoma"/>
                <a:cs typeface="Tahoma"/>
              </a:rPr>
              <a:t>C</a:t>
            </a:r>
            <a:r>
              <a:rPr dirty="0" sz="1250" spc="-40" i="1">
                <a:latin typeface="Tahoma"/>
                <a:cs typeface="Tahoma"/>
              </a:rPr>
              <a:t>a</a:t>
            </a:r>
            <a:r>
              <a:rPr dirty="0" sz="1250" spc="-25" i="1">
                <a:latin typeface="Tahoma"/>
                <a:cs typeface="Tahoma"/>
              </a:rPr>
              <a:t>s</a:t>
            </a:r>
            <a:r>
              <a:rPr dirty="0" sz="1250" spc="-30" i="1">
                <a:latin typeface="Tahoma"/>
                <a:cs typeface="Tahoma"/>
              </a:rPr>
              <a:t>o</a:t>
            </a:r>
            <a:r>
              <a:rPr dirty="0" sz="1250" spc="-25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a</a:t>
            </a:r>
            <a:r>
              <a:rPr dirty="0" sz="1250" i="1">
                <a:latin typeface="Tahoma"/>
                <a:cs typeface="Tahoma"/>
              </a:rPr>
              <a:t>	</a:t>
            </a:r>
            <a:r>
              <a:rPr dirty="0" sz="1200" spc="-15">
                <a:latin typeface="Times New Roman"/>
                <a:cs typeface="Times New Roman"/>
              </a:rPr>
              <a:t>(</a:t>
            </a:r>
            <a:r>
              <a:rPr dirty="0" sz="1200" spc="-5">
                <a:latin typeface="Times New Roman"/>
                <a:cs typeface="Times New Roman"/>
              </a:rPr>
              <a:t>3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65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E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12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-7" i="1">
                <a:latin typeface="Times New Roman"/>
                <a:cs typeface="Times New Roman"/>
              </a:rPr>
              <a:t>T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baseline="-23809" sz="1050" spc="-13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)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90" i="1">
                <a:latin typeface="Times New Roman"/>
                <a:cs typeface="Times New Roman"/>
              </a:rPr>
              <a:t>Z</a:t>
            </a:r>
            <a:r>
              <a:rPr dirty="0" baseline="-23809" sz="1050" spc="-7" i="1">
                <a:latin typeface="Times New Roman"/>
                <a:cs typeface="Times New Roman"/>
              </a:rPr>
              <a:t>C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  <a:p>
            <a:pPr algn="just" marL="63500">
              <a:lnSpc>
                <a:spcPct val="100000"/>
              </a:lnSpc>
              <a:spcBef>
                <a:spcPts val="350"/>
              </a:spcBef>
            </a:pP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decir,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inductiva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30">
                <a:latin typeface="Times New Roman"/>
                <a:cs typeface="Times New Roman"/>
              </a:rPr>
              <a:t>(3</a:t>
            </a:r>
            <a:r>
              <a:rPr dirty="0" sz="1200" spc="30" i="1">
                <a:latin typeface="Times New Roman"/>
                <a:cs typeface="Times New Roman"/>
              </a:rPr>
              <a:t>Z</a:t>
            </a:r>
            <a:r>
              <a:rPr dirty="0" baseline="-23809" sz="1050" spc="44" i="1">
                <a:latin typeface="Times New Roman"/>
                <a:cs typeface="Times New Roman"/>
              </a:rPr>
              <a:t>E</a:t>
            </a:r>
            <a:r>
              <a:rPr dirty="0" baseline="-23809" sz="1050" spc="104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i="1">
                <a:latin typeface="Times New Roman"/>
                <a:cs typeface="Times New Roman"/>
              </a:rPr>
              <a:t>T</a:t>
            </a:r>
            <a:r>
              <a:rPr dirty="0" baseline="-23809" sz="1050" spc="1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capacitiva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endParaRPr sz="1200">
              <a:latin typeface="Tahoma"/>
              <a:cs typeface="Tahoma"/>
            </a:endParaRPr>
          </a:p>
          <a:p>
            <a:pPr algn="just" marL="88900">
              <a:lnSpc>
                <a:spcPct val="100000"/>
              </a:lnSpc>
              <a:spcBef>
                <a:spcPts val="360"/>
              </a:spcBef>
            </a:pPr>
            <a:r>
              <a:rPr dirty="0" sz="1200" spc="45" i="1">
                <a:latin typeface="Times New Roman"/>
                <a:cs typeface="Times New Roman"/>
              </a:rPr>
              <a:t>Z</a:t>
            </a:r>
            <a:r>
              <a:rPr dirty="0" baseline="-23809" sz="1050" spc="67" i="1">
                <a:latin typeface="Times New Roman"/>
                <a:cs typeface="Times New Roman"/>
              </a:rPr>
              <a:t>C</a:t>
            </a:r>
            <a:r>
              <a:rPr dirty="0" baseline="-23809" sz="1050" spc="12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del sistema</a:t>
            </a:r>
            <a:r>
              <a:rPr dirty="0" sz="1200" spc="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(resonancia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paralelo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6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L</a:t>
            </a:r>
            <a:r>
              <a:rPr dirty="0" baseline="-23809" sz="1050" spc="21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50" i="1">
                <a:latin typeface="Times New Roman"/>
                <a:cs typeface="Times New Roman"/>
              </a:rPr>
              <a:t>I</a:t>
            </a:r>
            <a:r>
              <a:rPr dirty="0" baseline="-23809" sz="1050" spc="75" i="1">
                <a:latin typeface="Times New Roman"/>
                <a:cs typeface="Times New Roman"/>
              </a:rPr>
              <a:t>C</a:t>
            </a:r>
            <a:r>
              <a:rPr dirty="0" baseline="-23809" sz="1050" spc="14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).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227" y="707516"/>
            <a:ext cx="60178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60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    </a:t>
            </a:r>
            <a:r>
              <a:rPr dirty="0" baseline="-23809" sz="1050" spc="8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resultante</a:t>
            </a:r>
            <a:r>
              <a:rPr dirty="0" sz="1200" spc="4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es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muy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elevada.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Solamente</a:t>
            </a:r>
            <a:r>
              <a:rPr dirty="0" sz="1200" spc="4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circula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28186" y="1051347"/>
            <a:ext cx="18732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i="1">
                <a:latin typeface="Times New Roman"/>
                <a:cs typeface="Times New Roman"/>
              </a:rPr>
              <a:t>k</a:t>
            </a:r>
            <a:r>
              <a:rPr dirty="0" sz="700" spc="-65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2</a:t>
            </a:r>
            <a:r>
              <a:rPr dirty="0" sz="700" spc="-110">
                <a:latin typeface="Times New Roman"/>
                <a:cs typeface="Times New Roman"/>
              </a:rPr>
              <a:t> </a:t>
            </a:r>
            <a:r>
              <a:rPr dirty="0" sz="700" i="1">
                <a:latin typeface="Times New Roman"/>
                <a:cs typeface="Times New Roman"/>
              </a:rPr>
              <a:t>E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8527" y="949655"/>
            <a:ext cx="6029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5368925" algn="l"/>
              </a:tabLst>
            </a:pPr>
            <a:r>
              <a:rPr dirty="0" sz="1200" spc="-5">
                <a:latin typeface="Tahoma"/>
                <a:cs typeface="Tahoma"/>
              </a:rPr>
              <a:t>pequeña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residual.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bipolar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38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10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"	</a:t>
            </a:r>
            <a:r>
              <a:rPr dirty="0" sz="1200" spc="-5">
                <a:latin typeface="Tahoma"/>
                <a:cs typeface="Tahoma"/>
              </a:rPr>
              <a:t>asume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02920" y="1292313"/>
            <a:ext cx="1238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latin typeface="Times New Roman"/>
                <a:cs typeface="Times New Roman"/>
              </a:rPr>
              <a:t>k</a:t>
            </a:r>
            <a:r>
              <a:rPr dirty="0" sz="700" spc="-65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1227" y="1190749"/>
            <a:ext cx="60172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43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"</a:t>
            </a:r>
            <a:r>
              <a:rPr dirty="0" baseline="43650" sz="1050" spc="39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bipolar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aislado;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monofásica,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lado,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1227" y="1431618"/>
            <a:ext cx="60140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34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24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aprox.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cero.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6627" y="1522017"/>
            <a:ext cx="3275965" cy="34544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algn="ctr" marL="556895">
              <a:lnSpc>
                <a:spcPct val="100000"/>
              </a:lnSpc>
              <a:spcBef>
                <a:spcPts val="185"/>
              </a:spcBef>
            </a:pPr>
            <a:r>
              <a:rPr dirty="0" sz="700" spc="10" i="1">
                <a:latin typeface="Times New Roman"/>
                <a:cs typeface="Times New Roman"/>
              </a:rPr>
              <a:t>k</a:t>
            </a:r>
            <a:r>
              <a:rPr dirty="0" sz="700" spc="1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1200" spc="-5">
                <a:latin typeface="Tahoma"/>
                <a:cs typeface="Tahoma"/>
              </a:rPr>
              <a:t>más elevada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presenta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trifásica.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729782" y="2078713"/>
            <a:ext cx="0" cy="189865"/>
          </a:xfrm>
          <a:custGeom>
            <a:avLst/>
            <a:gdLst/>
            <a:ahLst/>
            <a:cxnLst/>
            <a:rect l="l" t="t" r="r" b="b"/>
            <a:pathLst>
              <a:path w="0" h="189864">
                <a:moveTo>
                  <a:pt x="0" y="0"/>
                </a:moveTo>
                <a:lnTo>
                  <a:pt x="0" y="189426"/>
                </a:lnTo>
              </a:path>
            </a:pathLst>
          </a:custGeom>
          <a:ln w="63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381520" y="2078713"/>
            <a:ext cx="0" cy="189865"/>
          </a:xfrm>
          <a:custGeom>
            <a:avLst/>
            <a:gdLst/>
            <a:ahLst/>
            <a:cxnLst/>
            <a:rect l="l" t="t" r="r" b="b"/>
            <a:pathLst>
              <a:path w="0" h="189864">
                <a:moveTo>
                  <a:pt x="0" y="0"/>
                </a:moveTo>
                <a:lnTo>
                  <a:pt x="0" y="189426"/>
                </a:lnTo>
              </a:path>
            </a:pathLst>
          </a:custGeom>
          <a:ln w="63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561964" y="2078713"/>
            <a:ext cx="0" cy="189865"/>
          </a:xfrm>
          <a:custGeom>
            <a:avLst/>
            <a:gdLst/>
            <a:ahLst/>
            <a:cxnLst/>
            <a:rect l="l" t="t" r="r" b="b"/>
            <a:pathLst>
              <a:path w="0" h="189864">
                <a:moveTo>
                  <a:pt x="0" y="0"/>
                </a:moveTo>
                <a:lnTo>
                  <a:pt x="0" y="189426"/>
                </a:lnTo>
              </a:path>
            </a:pathLst>
          </a:custGeom>
          <a:ln w="63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72087" y="2078713"/>
            <a:ext cx="0" cy="189865"/>
          </a:xfrm>
          <a:custGeom>
            <a:avLst/>
            <a:gdLst/>
            <a:ahLst/>
            <a:cxnLst/>
            <a:rect l="l" t="t" r="r" b="b"/>
            <a:pathLst>
              <a:path w="0" h="189864">
                <a:moveTo>
                  <a:pt x="0" y="0"/>
                </a:moveTo>
                <a:lnTo>
                  <a:pt x="0" y="189426"/>
                </a:lnTo>
              </a:path>
            </a:pathLst>
          </a:custGeom>
          <a:ln w="63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729866" y="3901176"/>
            <a:ext cx="0" cy="183515"/>
          </a:xfrm>
          <a:custGeom>
            <a:avLst/>
            <a:gdLst/>
            <a:ahLst/>
            <a:cxnLst/>
            <a:rect l="l" t="t" r="r" b="b"/>
            <a:pathLst>
              <a:path w="0" h="183514">
                <a:moveTo>
                  <a:pt x="0" y="0"/>
                </a:moveTo>
                <a:lnTo>
                  <a:pt x="0" y="18300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383122" y="3901176"/>
            <a:ext cx="0" cy="183515"/>
          </a:xfrm>
          <a:custGeom>
            <a:avLst/>
            <a:gdLst/>
            <a:ahLst/>
            <a:cxnLst/>
            <a:rect l="l" t="t" r="r" b="b"/>
            <a:pathLst>
              <a:path w="0" h="183514">
                <a:moveTo>
                  <a:pt x="0" y="0"/>
                </a:moveTo>
                <a:lnTo>
                  <a:pt x="0" y="18300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561716" y="3901176"/>
            <a:ext cx="0" cy="183515"/>
          </a:xfrm>
          <a:custGeom>
            <a:avLst/>
            <a:gdLst/>
            <a:ahLst/>
            <a:cxnLst/>
            <a:rect l="l" t="t" r="r" b="b"/>
            <a:pathLst>
              <a:path w="0" h="183514">
                <a:moveTo>
                  <a:pt x="0" y="0"/>
                </a:moveTo>
                <a:lnTo>
                  <a:pt x="0" y="18300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72457" y="3901176"/>
            <a:ext cx="0" cy="183515"/>
          </a:xfrm>
          <a:custGeom>
            <a:avLst/>
            <a:gdLst/>
            <a:ahLst/>
            <a:cxnLst/>
            <a:rect l="l" t="t" r="r" b="b"/>
            <a:pathLst>
              <a:path w="0" h="183514">
                <a:moveTo>
                  <a:pt x="0" y="0"/>
                </a:moveTo>
                <a:lnTo>
                  <a:pt x="0" y="18300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566927" y="1982307"/>
            <a:ext cx="6220460" cy="7598409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algn="just" marL="152400">
              <a:lnSpc>
                <a:spcPct val="100000"/>
              </a:lnSpc>
              <a:spcBef>
                <a:spcPts val="590"/>
              </a:spcBef>
              <a:tabLst>
                <a:tab pos="1173480" algn="l"/>
              </a:tabLst>
            </a:pPr>
            <a:r>
              <a:rPr dirty="0" sz="1250" spc="-35" i="1">
                <a:latin typeface="Tahoma"/>
                <a:cs typeface="Tahoma"/>
              </a:rPr>
              <a:t>C</a:t>
            </a:r>
            <a:r>
              <a:rPr dirty="0" sz="1250" spc="-40" i="1">
                <a:latin typeface="Tahoma"/>
                <a:cs typeface="Tahoma"/>
              </a:rPr>
              <a:t>a</a:t>
            </a:r>
            <a:r>
              <a:rPr dirty="0" sz="1250" spc="-25" i="1">
                <a:latin typeface="Tahoma"/>
                <a:cs typeface="Tahoma"/>
              </a:rPr>
              <a:t>s</a:t>
            </a:r>
            <a:r>
              <a:rPr dirty="0" sz="1250" spc="-30" i="1">
                <a:latin typeface="Tahoma"/>
                <a:cs typeface="Tahoma"/>
              </a:rPr>
              <a:t>o</a:t>
            </a:r>
            <a:r>
              <a:rPr dirty="0" sz="1250" spc="-25" i="1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b</a:t>
            </a:r>
            <a:r>
              <a:rPr dirty="0" sz="1250" i="1">
                <a:latin typeface="Tahoma"/>
                <a:cs typeface="Tahoma"/>
              </a:rPr>
              <a:t>	</a:t>
            </a:r>
            <a:r>
              <a:rPr dirty="0" sz="1250" spc="-30">
                <a:latin typeface="Times New Roman"/>
                <a:cs typeface="Times New Roman"/>
              </a:rPr>
              <a:t>3</a:t>
            </a:r>
            <a:r>
              <a:rPr dirty="0" sz="1250" spc="105" i="1">
                <a:latin typeface="Times New Roman"/>
                <a:cs typeface="Times New Roman"/>
              </a:rPr>
              <a:t>Z</a:t>
            </a:r>
            <a:r>
              <a:rPr dirty="0" baseline="-23809" sz="1050" spc="-7" i="1">
                <a:latin typeface="Times New Roman"/>
                <a:cs typeface="Times New Roman"/>
              </a:rPr>
              <a:t>E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-127" i="1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Symbol"/>
                <a:cs typeface="Symbol"/>
              </a:rPr>
              <a:t></a:t>
            </a:r>
            <a:r>
              <a:rPr dirty="0" sz="1250" spc="-35">
                <a:latin typeface="Times New Roman"/>
                <a:cs typeface="Times New Roman"/>
              </a:rPr>
              <a:t> </a:t>
            </a:r>
            <a:r>
              <a:rPr dirty="0" sz="1250" spc="-30" i="1">
                <a:latin typeface="Times New Roman"/>
                <a:cs typeface="Times New Roman"/>
              </a:rPr>
              <a:t>Z</a:t>
            </a:r>
            <a:r>
              <a:rPr dirty="0" sz="1250" spc="-21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-7" i="1">
                <a:latin typeface="Times New Roman"/>
                <a:cs typeface="Times New Roman"/>
              </a:rPr>
              <a:t>T</a:t>
            </a:r>
            <a:r>
              <a:rPr dirty="0" baseline="-23809" sz="1050" i="1">
                <a:latin typeface="Times New Roman"/>
                <a:cs typeface="Times New Roman"/>
              </a:rPr>
              <a:t>   </a:t>
            </a:r>
            <a:r>
              <a:rPr dirty="0" baseline="-23809" sz="1050" spc="44" i="1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Symbol"/>
                <a:cs typeface="Symbol"/>
              </a:rPr>
              <a:t></a:t>
            </a:r>
            <a:r>
              <a:rPr dirty="0" sz="1250">
                <a:latin typeface="Times New Roman"/>
                <a:cs typeface="Times New Roman"/>
              </a:rPr>
              <a:t> </a:t>
            </a:r>
            <a:r>
              <a:rPr dirty="0" sz="1250" spc="-125">
                <a:latin typeface="Times New Roman"/>
                <a:cs typeface="Times New Roman"/>
              </a:rPr>
              <a:t> </a:t>
            </a:r>
            <a:r>
              <a:rPr dirty="0" sz="1250" spc="65" i="1">
                <a:latin typeface="Times New Roman"/>
                <a:cs typeface="Times New Roman"/>
              </a:rPr>
              <a:t>Z</a:t>
            </a:r>
            <a:r>
              <a:rPr dirty="0" baseline="-23809" sz="1050" spc="-7" i="1">
                <a:latin typeface="Times New Roman"/>
                <a:cs typeface="Times New Roman"/>
              </a:rPr>
              <a:t>C</a:t>
            </a:r>
            <a:endParaRPr baseline="-23809" sz="1050">
              <a:latin typeface="Times New Roman"/>
              <a:cs typeface="Times New Roman"/>
            </a:endParaRPr>
          </a:p>
          <a:p>
            <a:pPr algn="just" marL="152400" marR="121920">
              <a:lnSpc>
                <a:spcPct val="125000"/>
              </a:lnSpc>
              <a:spcBef>
                <a:spcPts val="90"/>
              </a:spcBef>
            </a:pPr>
            <a:r>
              <a:rPr dirty="0" sz="1200" spc="-5">
                <a:latin typeface="Tahoma"/>
                <a:cs typeface="Tahoma"/>
              </a:rPr>
              <a:t>Es decir,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inductiva </a:t>
            </a:r>
            <a:r>
              <a:rPr dirty="0" sz="1200" spc="30">
                <a:latin typeface="Times New Roman"/>
                <a:cs typeface="Times New Roman"/>
              </a:rPr>
              <a:t>(3</a:t>
            </a:r>
            <a:r>
              <a:rPr dirty="0" sz="1200" spc="30" i="1">
                <a:latin typeface="Times New Roman"/>
                <a:cs typeface="Times New Roman"/>
              </a:rPr>
              <a:t>Z</a:t>
            </a:r>
            <a:r>
              <a:rPr dirty="0" baseline="-23809" sz="1050" spc="44" i="1">
                <a:latin typeface="Times New Roman"/>
                <a:cs typeface="Times New Roman"/>
              </a:rPr>
              <a:t>E</a:t>
            </a:r>
            <a:r>
              <a:rPr dirty="0" baseline="-23809" sz="1050" spc="5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i="1">
                <a:latin typeface="Times New Roman"/>
                <a:cs typeface="Times New Roman"/>
              </a:rPr>
              <a:t>T </a:t>
            </a:r>
            <a:r>
              <a:rPr dirty="0" sz="1200">
                <a:latin typeface="Times New Roman"/>
                <a:cs typeface="Times New Roman"/>
              </a:rPr>
              <a:t>) </a:t>
            </a:r>
            <a:r>
              <a:rPr dirty="0" sz="1200" spc="-5">
                <a:latin typeface="Tahoma"/>
                <a:cs typeface="Tahoma"/>
              </a:rPr>
              <a:t>es mayor 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capacitiva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45" i="1">
                <a:latin typeface="Times New Roman"/>
                <a:cs typeface="Times New Roman"/>
              </a:rPr>
              <a:t>Z</a:t>
            </a:r>
            <a:r>
              <a:rPr dirty="0" baseline="-23809" sz="1050" spc="67" i="1">
                <a:latin typeface="Times New Roman"/>
                <a:cs typeface="Times New Roman"/>
              </a:rPr>
              <a:t>C</a:t>
            </a:r>
            <a:r>
              <a:rPr dirty="0" baseline="-23809" sz="1050" spc="12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del sistema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(sub-compensación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6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L</a:t>
            </a:r>
            <a:r>
              <a:rPr dirty="0" baseline="-23809" sz="1050" spc="19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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50" i="1">
                <a:latin typeface="Times New Roman"/>
                <a:cs typeface="Times New Roman"/>
              </a:rPr>
              <a:t>I</a:t>
            </a:r>
            <a:r>
              <a:rPr dirty="0" baseline="-23809" sz="1050" spc="75" i="1">
                <a:latin typeface="Times New Roman"/>
                <a:cs typeface="Times New Roman"/>
              </a:rPr>
              <a:t>C</a:t>
            </a:r>
            <a:r>
              <a:rPr dirty="0" baseline="-23809" sz="1050" spc="17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Tahoma"/>
              <a:cs typeface="Tahoma"/>
            </a:endParaRPr>
          </a:p>
          <a:p>
            <a:pPr algn="just" marL="152400" marR="120650">
              <a:lnSpc>
                <a:spcPct val="1006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incrementa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inductancia de puesta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en paralelo con las capacidades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sistema, aunque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mantiene su naturaleza capacitiva.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es consecuentemente todavía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menor 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-5">
                <a:latin typeface="Tahoma"/>
                <a:cs typeface="Tahoma"/>
              </a:rPr>
              <a:t> sistema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 neutro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aislado.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ahoma"/>
              <a:cs typeface="Tahoma"/>
            </a:endParaRPr>
          </a:p>
          <a:p>
            <a:pPr algn="just" marL="152400">
              <a:lnSpc>
                <a:spcPct val="100000"/>
              </a:lnSpc>
              <a:spcBef>
                <a:spcPts val="5"/>
              </a:spcBef>
              <a:tabLst>
                <a:tab pos="1173480" algn="l"/>
              </a:tabLst>
            </a:pPr>
            <a:r>
              <a:rPr dirty="0" sz="1250" spc="-35" i="1">
                <a:latin typeface="Tahoma"/>
                <a:cs typeface="Tahoma"/>
              </a:rPr>
              <a:t>C</a:t>
            </a:r>
            <a:r>
              <a:rPr dirty="0" sz="1250" spc="-40" i="1">
                <a:latin typeface="Tahoma"/>
                <a:cs typeface="Tahoma"/>
              </a:rPr>
              <a:t>a</a:t>
            </a:r>
            <a:r>
              <a:rPr dirty="0" sz="1250" spc="-25" i="1">
                <a:latin typeface="Tahoma"/>
                <a:cs typeface="Tahoma"/>
              </a:rPr>
              <a:t>s</a:t>
            </a:r>
            <a:r>
              <a:rPr dirty="0" sz="1250" spc="-30" i="1">
                <a:latin typeface="Tahoma"/>
                <a:cs typeface="Tahoma"/>
              </a:rPr>
              <a:t>o</a:t>
            </a:r>
            <a:r>
              <a:rPr dirty="0" sz="1250" spc="-25" i="1">
                <a:latin typeface="Tahoma"/>
                <a:cs typeface="Tahoma"/>
              </a:rPr>
              <a:t> </a:t>
            </a:r>
            <a:r>
              <a:rPr dirty="0" sz="1250" spc="-25" i="1">
                <a:latin typeface="Tahoma"/>
                <a:cs typeface="Tahoma"/>
              </a:rPr>
              <a:t>c</a:t>
            </a:r>
            <a:r>
              <a:rPr dirty="0" sz="1250" i="1">
                <a:latin typeface="Tahoma"/>
                <a:cs typeface="Tahoma"/>
              </a:rPr>
              <a:t>	</a:t>
            </a:r>
            <a:r>
              <a:rPr dirty="0" sz="1200">
                <a:latin typeface="Times New Roman"/>
                <a:cs typeface="Times New Roman"/>
              </a:rPr>
              <a:t>3</a:t>
            </a:r>
            <a:r>
              <a:rPr dirty="0" sz="1200" spc="130" i="1">
                <a:latin typeface="Times New Roman"/>
                <a:cs typeface="Times New Roman"/>
              </a:rPr>
              <a:t>Z</a:t>
            </a:r>
            <a:r>
              <a:rPr dirty="0" baseline="-23809" sz="1050" i="1">
                <a:latin typeface="Times New Roman"/>
                <a:cs typeface="Times New Roman"/>
              </a:rPr>
              <a:t>E  </a:t>
            </a:r>
            <a:r>
              <a:rPr dirty="0" baseline="-23809" sz="1050" spc="-12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7">
                <a:latin typeface="Times New Roman"/>
                <a:cs typeface="Times New Roman"/>
              </a:rPr>
              <a:t>0</a:t>
            </a:r>
            <a:r>
              <a:rPr dirty="0" baseline="-23809" sz="1050" spc="-7" i="1">
                <a:latin typeface="Times New Roman"/>
                <a:cs typeface="Times New Roman"/>
              </a:rPr>
              <a:t>T</a:t>
            </a:r>
            <a:r>
              <a:rPr dirty="0" baseline="-23809" sz="1050" i="1">
                <a:latin typeface="Times New Roman"/>
                <a:cs typeface="Times New Roman"/>
              </a:rPr>
              <a:t>   </a:t>
            </a:r>
            <a:r>
              <a:rPr dirty="0" baseline="-23809" sz="1050" spc="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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90" i="1">
                <a:latin typeface="Times New Roman"/>
                <a:cs typeface="Times New Roman"/>
              </a:rPr>
              <a:t>Z</a:t>
            </a:r>
            <a:r>
              <a:rPr dirty="0" baseline="-23809" sz="1050" i="1">
                <a:latin typeface="Times New Roman"/>
                <a:cs typeface="Times New Roman"/>
              </a:rPr>
              <a:t>C</a:t>
            </a:r>
            <a:endParaRPr baseline="-23809" sz="1050">
              <a:latin typeface="Times New Roman"/>
              <a:cs typeface="Times New Roman"/>
            </a:endParaRPr>
          </a:p>
          <a:p>
            <a:pPr marL="152400" marR="119380">
              <a:lnSpc>
                <a:spcPct val="125000"/>
              </a:lnSpc>
              <a:spcBef>
                <a:spcPts val="90"/>
              </a:spcBef>
            </a:pP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decir,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inductiva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30">
                <a:latin typeface="Times New Roman"/>
                <a:cs typeface="Times New Roman"/>
              </a:rPr>
              <a:t>(3</a:t>
            </a:r>
            <a:r>
              <a:rPr dirty="0" sz="1200" spc="30" i="1">
                <a:latin typeface="Times New Roman"/>
                <a:cs typeface="Times New Roman"/>
              </a:rPr>
              <a:t>Z</a:t>
            </a:r>
            <a:r>
              <a:rPr dirty="0" baseline="-23809" sz="1050" spc="44" i="1">
                <a:latin typeface="Times New Roman"/>
                <a:cs typeface="Times New Roman"/>
              </a:rPr>
              <a:t>E</a:t>
            </a:r>
            <a:r>
              <a:rPr dirty="0" baseline="-23809" sz="1050" spc="104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i="1">
                <a:latin typeface="Times New Roman"/>
                <a:cs typeface="Times New Roman"/>
              </a:rPr>
              <a:t>T</a:t>
            </a:r>
            <a:r>
              <a:rPr dirty="0" baseline="-23809" sz="1050" spc="12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menor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capacitiva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45" i="1">
                <a:latin typeface="Times New Roman"/>
                <a:cs typeface="Times New Roman"/>
              </a:rPr>
              <a:t>Z</a:t>
            </a:r>
            <a:r>
              <a:rPr dirty="0" baseline="-23809" sz="1050" spc="67" i="1">
                <a:latin typeface="Times New Roman"/>
                <a:cs typeface="Times New Roman"/>
              </a:rPr>
              <a:t>C</a:t>
            </a:r>
            <a:r>
              <a:rPr dirty="0" baseline="-23809" sz="1050" spc="12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del sistema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(sobre-compensación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6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L</a:t>
            </a:r>
            <a:r>
              <a:rPr dirty="0" baseline="-23809" sz="1050" spc="21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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50" i="1">
                <a:latin typeface="Times New Roman"/>
                <a:cs typeface="Times New Roman"/>
              </a:rPr>
              <a:t>I</a:t>
            </a:r>
            <a:r>
              <a:rPr dirty="0" baseline="-23809" sz="1050" spc="75" i="1">
                <a:latin typeface="Times New Roman"/>
                <a:cs typeface="Times New Roman"/>
              </a:rPr>
              <a:t>C</a:t>
            </a:r>
            <a:r>
              <a:rPr dirty="0" baseline="-23809" sz="1050" spc="14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50">
              <a:latin typeface="Tahoma"/>
              <a:cs typeface="Tahoma"/>
            </a:endParaRPr>
          </a:p>
          <a:p>
            <a:pPr marL="15240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45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4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4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4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solo</a:t>
            </a:r>
            <a:r>
              <a:rPr dirty="0" sz="1200" spc="4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4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incrementa</a:t>
            </a:r>
            <a:r>
              <a:rPr dirty="0" sz="1200" spc="4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459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4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4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inductiva</a:t>
            </a:r>
            <a:endParaRPr sz="1200">
              <a:latin typeface="Tahoma"/>
              <a:cs typeface="Tahoma"/>
            </a:endParaRPr>
          </a:p>
          <a:p>
            <a:pPr marL="173990">
              <a:lnSpc>
                <a:spcPct val="100000"/>
              </a:lnSpc>
              <a:spcBef>
                <a:spcPts val="30"/>
              </a:spcBef>
            </a:pPr>
            <a:r>
              <a:rPr dirty="0" sz="1200" spc="30">
                <a:latin typeface="Times New Roman"/>
                <a:cs typeface="Times New Roman"/>
              </a:rPr>
              <a:t>(3</a:t>
            </a:r>
            <a:r>
              <a:rPr dirty="0" sz="1200" spc="30" i="1">
                <a:latin typeface="Times New Roman"/>
                <a:cs typeface="Times New Roman"/>
              </a:rPr>
              <a:t>Z</a:t>
            </a:r>
            <a:r>
              <a:rPr dirty="0" baseline="-23809" sz="1050" spc="44" i="1">
                <a:latin typeface="Times New Roman"/>
                <a:cs typeface="Times New Roman"/>
              </a:rPr>
              <a:t>E </a:t>
            </a:r>
            <a:r>
              <a:rPr dirty="0" baseline="-23809" sz="1050" spc="89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i="1">
                <a:latin typeface="Times New Roman"/>
                <a:cs typeface="Times New Roman"/>
              </a:rPr>
              <a:t>T</a:t>
            </a:r>
            <a:r>
              <a:rPr dirty="0" baseline="-23809" sz="1050" spc="12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menos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mitad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capacitiva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líneas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tierra.</a:t>
            </a:r>
            <a:endParaRPr sz="1200">
              <a:latin typeface="Tahoma"/>
              <a:cs typeface="Tahoma"/>
            </a:endParaRPr>
          </a:p>
          <a:p>
            <a:pPr marL="152400" marR="121285">
              <a:lnSpc>
                <a:spcPct val="100800"/>
              </a:lnSpc>
              <a:spcBef>
                <a:spcPts val="330"/>
              </a:spcBef>
            </a:pPr>
            <a:r>
              <a:rPr dirty="0" sz="1200" spc="-5">
                <a:latin typeface="Tahoma"/>
                <a:cs typeface="Tahoma"/>
              </a:rPr>
              <a:t>Luego,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nuevamente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respecto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neutro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aislado,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debajo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ahoma"/>
              <a:cs typeface="Tahoma"/>
            </a:endParaRPr>
          </a:p>
          <a:p>
            <a:pPr algn="just" marL="1524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Si,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lado,</a:t>
            </a:r>
            <a:r>
              <a:rPr dirty="0" sz="1200" spc="425">
                <a:latin typeface="Tahoma"/>
                <a:cs typeface="Tahoma"/>
              </a:rPr>
              <a:t> </a:t>
            </a:r>
            <a:r>
              <a:rPr dirty="0" sz="1200" spc="30">
                <a:latin typeface="Times New Roman"/>
                <a:cs typeface="Times New Roman"/>
              </a:rPr>
              <a:t>(3</a:t>
            </a:r>
            <a:r>
              <a:rPr dirty="0" sz="1200" spc="30" i="1">
                <a:latin typeface="Times New Roman"/>
                <a:cs typeface="Times New Roman"/>
              </a:rPr>
              <a:t>Z</a:t>
            </a:r>
            <a:r>
              <a:rPr dirty="0" baseline="-23809" sz="1050" spc="44" i="1">
                <a:latin typeface="Times New Roman"/>
                <a:cs typeface="Times New Roman"/>
              </a:rPr>
              <a:t>E </a:t>
            </a:r>
            <a:r>
              <a:rPr dirty="0" baseline="-23809" sz="1050" spc="9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i="1">
                <a:latin typeface="Times New Roman"/>
                <a:cs typeface="Times New Roman"/>
              </a:rPr>
              <a:t>T</a:t>
            </a:r>
            <a:r>
              <a:rPr dirty="0" baseline="-23809" sz="1050" spc="1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menor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mitad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capacitiva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endParaRPr sz="1200">
              <a:latin typeface="Tahoma"/>
              <a:cs typeface="Tahoma"/>
            </a:endParaRPr>
          </a:p>
          <a:p>
            <a:pPr algn="just" marL="152400" marR="119380">
              <a:lnSpc>
                <a:spcPct val="99300"/>
              </a:lnSpc>
              <a:spcBef>
                <a:spcPts val="355"/>
              </a:spcBef>
            </a:pPr>
            <a:r>
              <a:rPr dirty="0" sz="1200" spc="-5">
                <a:latin typeface="Tahoma"/>
                <a:cs typeface="Tahoma"/>
              </a:rPr>
              <a:t>sistema,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cero </a:t>
            </a:r>
            <a:r>
              <a:rPr dirty="0" sz="1200" spc="5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reduce,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llega al caso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puesta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 de baja impedancia. Sin embargo, </a:t>
            </a:r>
            <a:r>
              <a:rPr dirty="0" sz="1200">
                <a:latin typeface="Tahoma"/>
                <a:cs typeface="Tahoma"/>
              </a:rPr>
              <a:t>dado </a:t>
            </a:r>
            <a:r>
              <a:rPr dirty="0" sz="1200" spc="-5">
                <a:latin typeface="Tahoma"/>
                <a:cs typeface="Tahoma"/>
              </a:rPr>
              <a:t>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neutro </a:t>
            </a:r>
            <a:r>
              <a:rPr dirty="0" sz="1200" spc="-10">
                <a:latin typeface="Tahoma"/>
                <a:cs typeface="Tahoma"/>
              </a:rPr>
              <a:t>es </a:t>
            </a:r>
            <a:r>
              <a:rPr dirty="0" sz="1200" spc="-5">
                <a:latin typeface="Tahoma"/>
                <a:cs typeface="Tahoma"/>
              </a:rPr>
              <a:t>inductiva 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diferencia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50" i="1">
                <a:latin typeface="Symbol"/>
                <a:cs typeface="Symbol"/>
              </a:rPr>
              <a:t>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baseline="-23809" sz="1050" spc="44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dentro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rango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0º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90º.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Las</a:t>
            </a:r>
            <a:endParaRPr sz="1200">
              <a:latin typeface="Tahoma"/>
              <a:cs typeface="Tahoma"/>
            </a:endParaRPr>
          </a:p>
          <a:p>
            <a:pPr algn="just" marL="152400" marR="119380">
              <a:lnSpc>
                <a:spcPct val="101499"/>
              </a:lnSpc>
              <a:spcBef>
                <a:spcPts val="310"/>
              </a:spcBef>
            </a:pPr>
            <a:r>
              <a:rPr dirty="0" sz="1200" spc="-5">
                <a:latin typeface="Tahoma"/>
                <a:cs typeface="Tahoma"/>
              </a:rPr>
              <a:t>corrientes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tensiones extremadamente elevadas asociadas con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ángulo diferencia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mayor que 90º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tienen lugar en sistemas con neutros puesto </a:t>
            </a:r>
            <a:r>
              <a:rPr dirty="0" sz="1200">
                <a:latin typeface="Tahoma"/>
                <a:cs typeface="Tahoma"/>
              </a:rPr>
              <a:t>a tierra </a:t>
            </a:r>
            <a:r>
              <a:rPr dirty="0" sz="1200" spc="-5">
                <a:latin typeface="Tahoma"/>
                <a:cs typeface="Tahoma"/>
              </a:rPr>
              <a:t>inductivamente.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Debido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reducción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cero,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-16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-1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endParaRPr sz="1200">
              <a:latin typeface="Tahoma"/>
              <a:cs typeface="Tahoma"/>
            </a:endParaRPr>
          </a:p>
          <a:p>
            <a:pPr algn="just" marL="152400" marR="120650">
              <a:lnSpc>
                <a:spcPct val="100800"/>
              </a:lnSpc>
              <a:spcBef>
                <a:spcPts val="330"/>
              </a:spcBef>
            </a:pPr>
            <a:r>
              <a:rPr dirty="0" sz="1200" spc="-5">
                <a:latin typeface="Tahoma"/>
                <a:cs typeface="Tahoma"/>
              </a:rPr>
              <a:t>hacer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5;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superar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correspondiente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52400" marR="119380">
              <a:lnSpc>
                <a:spcPct val="100600"/>
              </a:lnSpc>
            </a:pP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comparación de las fig. 4.8 </a:t>
            </a:r>
            <a:r>
              <a:rPr dirty="0" sz="1200">
                <a:latin typeface="Tahoma"/>
                <a:cs typeface="Tahoma"/>
              </a:rPr>
              <a:t>a 4.14 </a:t>
            </a:r>
            <a:r>
              <a:rPr dirty="0" sz="1200" spc="-5">
                <a:latin typeface="Tahoma"/>
                <a:cs typeface="Tahoma"/>
              </a:rPr>
              <a:t>muestra que dentro del rango de diferencia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 ángulo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0º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90º,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se</a:t>
            </a:r>
            <a:r>
              <a:rPr dirty="0" sz="1200" spc="-5">
                <a:latin typeface="Tahoma"/>
                <a:cs typeface="Tahoma"/>
              </a:rPr>
              <a:t> puede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esperar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para fallas bipolares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algo mayores que las correspondientes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monofásicos.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1524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4.5.3</a:t>
            </a:r>
            <a:r>
              <a:rPr dirty="0" sz="1200" spc="19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Puesta 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-5" b="1">
                <a:latin typeface="Tahoma"/>
                <a:cs typeface="Tahoma"/>
              </a:rPr>
              <a:t> tierra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de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baja</a:t>
            </a:r>
            <a:r>
              <a:rPr dirty="0" sz="1200" spc="-5" b="1">
                <a:latin typeface="Tahoma"/>
                <a:cs typeface="Tahoma"/>
              </a:rPr>
              <a:t> impedancia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Tahoma"/>
              <a:cs typeface="Tahoma"/>
            </a:endParaRPr>
          </a:p>
          <a:p>
            <a:pPr algn="just" marL="152400" marR="118745">
              <a:lnSpc>
                <a:spcPct val="108400"/>
              </a:lnSpc>
            </a:pP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reducción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adicional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puesta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 </a:t>
            </a:r>
            <a:r>
              <a:rPr dirty="0" baseline="-23809" sz="1050" i="1">
                <a:latin typeface="Times New Roman"/>
                <a:cs typeface="Times New Roman"/>
              </a:rPr>
              <a:t>E</a:t>
            </a:r>
            <a:r>
              <a:rPr dirty="0" baseline="-23809" sz="1050" spc="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conduce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denominada puesta tierra de baja impedancia. En el diagrama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secuencia cero, </a:t>
            </a:r>
            <a:r>
              <a:rPr dirty="0" sz="1200" spc="-1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 capacidades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cortocircuitadas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debido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56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18120" y="9596880"/>
            <a:ext cx="269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3888" sz="1800" i="1">
                <a:latin typeface="Times New Roman"/>
                <a:cs typeface="Times New Roman"/>
              </a:rPr>
              <a:t>Z</a:t>
            </a:r>
            <a:r>
              <a:rPr dirty="0" baseline="13888" sz="1800" spc="-292" i="1">
                <a:latin typeface="Times New Roman"/>
                <a:cs typeface="Times New Roman"/>
              </a:rPr>
              <a:t> </a:t>
            </a:r>
            <a:r>
              <a:rPr dirty="0" sz="700" spc="5">
                <a:latin typeface="Times New Roman"/>
                <a:cs typeface="Times New Roman"/>
              </a:rPr>
              <a:t>0</a:t>
            </a:r>
            <a:r>
              <a:rPr dirty="0" sz="700" i="1">
                <a:latin typeface="Times New Roman"/>
                <a:cs typeface="Times New Roman"/>
              </a:rPr>
              <a:t>T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1227" y="9558781"/>
            <a:ext cx="60299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874394" algn="l"/>
              </a:tabLst>
            </a:pPr>
            <a:r>
              <a:rPr dirty="0" sz="1200" spc="-5">
                <a:latin typeface="Tahoma"/>
                <a:cs typeface="Tahoma"/>
              </a:rPr>
              <a:t>neutro	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 spc="65" i="1">
                <a:latin typeface="Times New Roman"/>
                <a:cs typeface="Times New Roman"/>
              </a:rPr>
              <a:t>Z</a:t>
            </a:r>
            <a:r>
              <a:rPr dirty="0" baseline="-23809" sz="1050" spc="97" i="1">
                <a:latin typeface="Times New Roman"/>
                <a:cs typeface="Times New Roman"/>
              </a:rPr>
              <a:t>E</a:t>
            </a:r>
            <a:r>
              <a:rPr dirty="0" baseline="-23809" sz="1050" spc="12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mucho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menor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390">
                <a:latin typeface="Tahoma"/>
                <a:cs typeface="Tahoma"/>
              </a:rPr>
              <a:t> </a:t>
            </a:r>
            <a:r>
              <a:rPr dirty="0" sz="1200" spc="45" i="1">
                <a:latin typeface="Times New Roman"/>
                <a:cs typeface="Times New Roman"/>
              </a:rPr>
              <a:t>Z</a:t>
            </a:r>
            <a:r>
              <a:rPr dirty="0" baseline="-23809" sz="1050" spc="67" i="1">
                <a:latin typeface="Times New Roman"/>
                <a:cs typeface="Times New Roman"/>
              </a:rPr>
              <a:t>C</a:t>
            </a:r>
            <a:r>
              <a:rPr dirty="0" baseline="-23809" sz="1050" spc="12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muy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posible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tener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una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31101" y="5846342"/>
            <a:ext cx="173355" cy="163195"/>
            <a:chOff x="6131101" y="5846342"/>
            <a:chExt cx="173355" cy="163195"/>
          </a:xfrm>
        </p:grpSpPr>
        <p:sp>
          <p:nvSpPr>
            <p:cNvPr id="3" name="object 3"/>
            <p:cNvSpPr/>
            <p:nvPr/>
          </p:nvSpPr>
          <p:spPr>
            <a:xfrm>
              <a:off x="6134271" y="5948496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085"/>
                  </a:moveTo>
                  <a:lnTo>
                    <a:pt x="19465" y="0"/>
                  </a:lnTo>
                </a:path>
              </a:pathLst>
            </a:custGeom>
            <a:ln w="63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153737" y="5951663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205" y="51467"/>
                  </a:lnTo>
                </a:path>
              </a:pathLst>
            </a:custGeom>
            <a:ln w="12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185121" y="5849519"/>
              <a:ext cx="37465" cy="153670"/>
            </a:xfrm>
            <a:custGeom>
              <a:avLst/>
              <a:gdLst/>
              <a:ahLst/>
              <a:cxnLst/>
              <a:rect l="l" t="t" r="r" b="b"/>
              <a:pathLst>
                <a:path w="37464" h="153670">
                  <a:moveTo>
                    <a:pt x="0" y="153611"/>
                  </a:moveTo>
                  <a:lnTo>
                    <a:pt x="37342" y="0"/>
                  </a:lnTo>
                </a:path>
              </a:pathLst>
            </a:custGeom>
            <a:ln w="63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222463" y="5849520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836" y="0"/>
                  </a:lnTo>
                </a:path>
              </a:pathLst>
            </a:custGeom>
            <a:ln w="63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811783" y="660664"/>
            <a:ext cx="6115685" cy="6740525"/>
          </a:xfrm>
          <a:prstGeom prst="rect">
            <a:avLst/>
          </a:prstGeom>
        </p:spPr>
        <p:txBody>
          <a:bodyPr wrap="square" lIns="0" tIns="59055" rIns="0" bIns="0" rtlCol="0" vert="horz">
            <a:spAutoFit/>
          </a:bodyPr>
          <a:lstStyle/>
          <a:p>
            <a:pPr algn="just" marL="88900">
              <a:lnSpc>
                <a:spcPct val="100000"/>
              </a:lnSpc>
              <a:spcBef>
                <a:spcPts val="465"/>
              </a:spcBef>
            </a:pP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-15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 spc="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-1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tan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como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0.5,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pero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diferencia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endParaRPr sz="1200">
              <a:latin typeface="Tahoma"/>
              <a:cs typeface="Tahoma"/>
            </a:endParaRPr>
          </a:p>
          <a:p>
            <a:pPr algn="just" marL="114300">
              <a:lnSpc>
                <a:spcPct val="100000"/>
              </a:lnSpc>
              <a:spcBef>
                <a:spcPts val="375"/>
              </a:spcBef>
            </a:pPr>
            <a:r>
              <a:rPr dirty="0" sz="1200" spc="35" i="1">
                <a:latin typeface="Times New Roman"/>
                <a:cs typeface="Times New Roman"/>
              </a:rPr>
              <a:t>Z</a:t>
            </a:r>
            <a:r>
              <a:rPr dirty="0" baseline="-23809" sz="1050" spc="-7">
                <a:latin typeface="Times New Roman"/>
                <a:cs typeface="Times New Roman"/>
              </a:rPr>
              <a:t>1</a:t>
            </a:r>
            <a:r>
              <a:rPr dirty="0" baseline="-23809" sz="1050" spc="-6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17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p</a:t>
            </a:r>
            <a:r>
              <a:rPr dirty="0" sz="1200" spc="-5">
                <a:latin typeface="Tahoma"/>
                <a:cs typeface="Tahoma"/>
              </a:rPr>
              <a:t>er</a:t>
            </a:r>
            <a:r>
              <a:rPr dirty="0" sz="1200">
                <a:latin typeface="Tahoma"/>
                <a:cs typeface="Tahoma"/>
              </a:rPr>
              <a:t>m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g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0º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90</a:t>
            </a:r>
            <a:r>
              <a:rPr dirty="0" sz="1200" spc="-10">
                <a:latin typeface="Tahoma"/>
                <a:cs typeface="Tahoma"/>
              </a:rPr>
              <a:t>º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Tahoma"/>
              <a:cs typeface="Tahoma"/>
            </a:endParaRPr>
          </a:p>
          <a:p>
            <a:pPr algn="just" marL="88265" marR="79375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extremadamente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elevadas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asociadas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ángulos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diferencia mayores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90º son nuevamente descartadas. En algunas circunstancias, </a:t>
            </a:r>
            <a:r>
              <a:rPr dirty="0" sz="1200" spc="-10">
                <a:latin typeface="Tahoma"/>
                <a:cs typeface="Tahoma"/>
              </a:rPr>
              <a:t>sin </a:t>
            </a:r>
            <a:r>
              <a:rPr dirty="0" sz="1200" spc="-5">
                <a:latin typeface="Tahoma"/>
                <a:cs typeface="Tahoma"/>
              </a:rPr>
              <a:t> embargo,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falla unipolar puede resultar en corrientes iniciales de cortocircuito hasta </a:t>
            </a:r>
            <a:r>
              <a:rPr dirty="0" sz="1200">
                <a:latin typeface="Tahoma"/>
                <a:cs typeface="Tahoma"/>
              </a:rPr>
              <a:t> 30% </a:t>
            </a:r>
            <a:r>
              <a:rPr dirty="0" sz="1200" spc="-5">
                <a:latin typeface="Tahoma"/>
                <a:cs typeface="Tahoma"/>
              </a:rPr>
              <a:t>mayores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las respectivas trifásicas, mientras que para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falla bipolar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se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pueden presentar 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hasta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50% </a:t>
            </a:r>
            <a:r>
              <a:rPr dirty="0" sz="1200" spc="-5">
                <a:latin typeface="Tahoma"/>
                <a:cs typeface="Tahoma"/>
              </a:rPr>
              <a:t>mayores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trifásicas.</a:t>
            </a:r>
            <a:endParaRPr sz="1200">
              <a:latin typeface="Tahoma"/>
              <a:cs typeface="Tahoma"/>
            </a:endParaRPr>
          </a:p>
          <a:p>
            <a:pPr algn="just" marL="88265" marR="8001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Las tensiones de fase de las fases sanas alcanzan, en circunstancias adversas, 110% de 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88265" marR="78105">
              <a:lnSpc>
                <a:spcPct val="100099"/>
              </a:lnSpc>
            </a:pPr>
            <a:r>
              <a:rPr dirty="0" sz="1200" spc="-5">
                <a:latin typeface="Tahoma"/>
                <a:cs typeface="Tahoma"/>
              </a:rPr>
              <a:t>De acuerdo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las recomendaciones VDE 0111/12.66,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sistema de alta tensión está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efectivamente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puesto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tierra,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evento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 de fase de las fases sanas con </a:t>
            </a:r>
            <a:r>
              <a:rPr dirty="0" sz="1200" spc="-10">
                <a:latin typeface="Tahoma"/>
                <a:cs typeface="Tahoma"/>
              </a:rPr>
              <a:t>respecto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máxima </a:t>
            </a:r>
            <a:r>
              <a:rPr dirty="0" sz="1200">
                <a:latin typeface="Tahoma"/>
                <a:cs typeface="Tahoma"/>
              </a:rPr>
              <a:t>tensión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operación </a:t>
            </a:r>
            <a:r>
              <a:rPr dirty="0" sz="1200" spc="-5">
                <a:latin typeface="Tahoma"/>
                <a:cs typeface="Tahoma"/>
              </a:rPr>
              <a:t> admisible (tensión de línea)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supera 0.8. Tal sistema puede instalarse con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nivel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aislación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reducido.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satisfacer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condición,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-15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Times New Roman"/>
                <a:cs typeface="Times New Roman"/>
              </a:rPr>
              <a:t>0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-1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340">
                <a:latin typeface="Tahoma"/>
                <a:cs typeface="Tahoma"/>
              </a:rPr>
              <a:t> </a:t>
            </a:r>
            <a:r>
              <a:rPr dirty="0" sz="1250" i="1">
                <a:latin typeface="Symbol"/>
                <a:cs typeface="Symbol"/>
              </a:rPr>
              <a:t>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baseline="-23809" sz="1050" spc="44">
                <a:latin typeface="Times New Roman"/>
                <a:cs typeface="Times New Roman"/>
              </a:rPr>
              <a:t>0</a:t>
            </a:r>
            <a:r>
              <a:rPr dirty="0" baseline="-23809" sz="105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=0</a:t>
            </a:r>
            <a:endParaRPr sz="1200">
              <a:latin typeface="Tahoma"/>
              <a:cs typeface="Tahoma"/>
            </a:endParaRPr>
          </a:p>
          <a:p>
            <a:pPr algn="just" marL="88900">
              <a:lnSpc>
                <a:spcPct val="100000"/>
              </a:lnSpc>
              <a:spcBef>
                <a:spcPts val="300"/>
              </a:spcBef>
            </a:pPr>
            <a:r>
              <a:rPr dirty="0" sz="1200" spc="-5">
                <a:latin typeface="Tahoma"/>
                <a:cs typeface="Tahoma"/>
              </a:rPr>
              <a:t>debe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estar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limitada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5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menos.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práctica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50" i="1">
                <a:latin typeface="Symbol"/>
                <a:cs typeface="Symbol"/>
              </a:rPr>
              <a:t></a:t>
            </a:r>
            <a:r>
              <a:rPr dirty="0" baseline="-23809" sz="1050">
                <a:latin typeface="Times New Roman"/>
                <a:cs typeface="Times New Roman"/>
              </a:rPr>
              <a:t>1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50" spc="30" i="1">
                <a:latin typeface="Symbol"/>
                <a:cs typeface="Symbol"/>
              </a:rPr>
              <a:t></a:t>
            </a:r>
            <a:r>
              <a:rPr dirty="0" baseline="-23809" sz="1050" spc="44">
                <a:latin typeface="Times New Roman"/>
                <a:cs typeface="Times New Roman"/>
              </a:rPr>
              <a:t>0</a:t>
            </a:r>
            <a:r>
              <a:rPr dirty="0" baseline="-23809" sz="1050" spc="-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endParaRPr sz="1200">
              <a:latin typeface="Symbol"/>
              <a:cs typeface="Symbol"/>
            </a:endParaRPr>
          </a:p>
          <a:p>
            <a:pPr algn="just" marL="88900">
              <a:lnSpc>
                <a:spcPct val="100000"/>
              </a:lnSpc>
              <a:spcBef>
                <a:spcPts val="350"/>
              </a:spcBef>
            </a:pPr>
            <a:r>
              <a:rPr dirty="0" sz="1200" spc="-5">
                <a:latin typeface="Tahoma"/>
                <a:cs typeface="Tahoma"/>
              </a:rPr>
              <a:t>15º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 30º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|</a:t>
            </a:r>
            <a:r>
              <a:rPr dirty="0" sz="1200" spc="-16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Z</a:t>
            </a:r>
            <a:r>
              <a:rPr dirty="0" baseline="-23809" sz="1050" spc="22">
                <a:latin typeface="Times New Roman"/>
                <a:cs typeface="Times New Roman"/>
              </a:rPr>
              <a:t>1</a:t>
            </a:r>
            <a:r>
              <a:rPr dirty="0" baseline="-23809" sz="1050" spc="-11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|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5">
                <a:latin typeface="Tahoma"/>
                <a:cs typeface="Tahoma"/>
              </a:rPr>
              <a:t> debe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exceder </a:t>
            </a:r>
            <a:r>
              <a:rPr dirty="0" sz="1200">
                <a:latin typeface="Tahoma"/>
                <a:cs typeface="Tahoma"/>
              </a:rPr>
              <a:t>4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3 </a:t>
            </a:r>
            <a:r>
              <a:rPr dirty="0" sz="1200" spc="-5">
                <a:latin typeface="Tahoma"/>
                <a:cs typeface="Tahoma"/>
              </a:rPr>
              <a:t>respectivamente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(ver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 4.16).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ahoma"/>
              <a:cs typeface="Tahoma"/>
            </a:endParaRPr>
          </a:p>
          <a:p>
            <a:pPr algn="just" marL="88265" marR="80010">
              <a:lnSpc>
                <a:spcPct val="102200"/>
              </a:lnSpc>
            </a:pPr>
            <a:r>
              <a:rPr dirty="0" sz="1200" spc="-5">
                <a:latin typeface="Tahoma"/>
                <a:cs typeface="Tahoma"/>
              </a:rPr>
              <a:t>En las nuevas recomendaciones VDE 0111 parte 1/10.79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parte 3/10.80, en lugar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 spc="665">
                <a:latin typeface="Tahoma"/>
                <a:cs typeface="Tahoma"/>
              </a:rPr>
              <a:t> </a:t>
            </a:r>
            <a:r>
              <a:rPr dirty="0" sz="1200" spc="50" i="1">
                <a:latin typeface="Times New Roman"/>
                <a:cs typeface="Times New Roman"/>
              </a:rPr>
              <a:t>U</a:t>
            </a:r>
            <a:r>
              <a:rPr dirty="0" baseline="-23809" sz="1050" spc="75" i="1">
                <a:latin typeface="Times New Roman"/>
                <a:cs typeface="Times New Roman"/>
              </a:rPr>
              <a:t>LE</a:t>
            </a:r>
            <a:r>
              <a:rPr dirty="0" baseline="-23809" sz="1050" spc="322" i="1">
                <a:latin typeface="Times New Roman"/>
                <a:cs typeface="Times New Roman"/>
              </a:rPr>
              <a:t> </a:t>
            </a:r>
            <a:r>
              <a:rPr dirty="0" sz="1200" spc="75">
                <a:latin typeface="Times New Roman"/>
                <a:cs typeface="Times New Roman"/>
              </a:rPr>
              <a:t>/</a:t>
            </a:r>
            <a:r>
              <a:rPr dirty="0" sz="1200" spc="75" i="1">
                <a:latin typeface="Times New Roman"/>
                <a:cs typeface="Times New Roman"/>
              </a:rPr>
              <a:t>U</a:t>
            </a:r>
            <a:r>
              <a:rPr dirty="0" baseline="-23809" sz="1050" spc="112" i="1">
                <a:latin typeface="Times New Roman"/>
                <a:cs typeface="Times New Roman"/>
              </a:rPr>
              <a:t>m</a:t>
            </a:r>
            <a:r>
              <a:rPr dirty="0" baseline="-23809" sz="1050" spc="89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5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introduce</a:t>
            </a:r>
            <a:r>
              <a:rPr dirty="0" sz="1200" spc="5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5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factor</a:t>
            </a:r>
            <a:r>
              <a:rPr dirty="0" sz="1200" spc="5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5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5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cifra</a:t>
            </a:r>
            <a:r>
              <a:rPr dirty="0" sz="1200" spc="5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puesta</a:t>
            </a:r>
            <a:r>
              <a:rPr dirty="0" sz="1200" spc="5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endParaRPr sz="1200">
              <a:latin typeface="Tahoma"/>
              <a:cs typeface="Tahoma"/>
            </a:endParaRPr>
          </a:p>
          <a:p>
            <a:pPr algn="just" marL="88900" indent="8890">
              <a:lnSpc>
                <a:spcPct val="100000"/>
              </a:lnSpc>
              <a:spcBef>
                <a:spcPts val="360"/>
              </a:spcBef>
            </a:pPr>
            <a:r>
              <a:rPr dirty="0" sz="1200" spc="50" i="1">
                <a:latin typeface="Times New Roman"/>
                <a:cs typeface="Times New Roman"/>
              </a:rPr>
              <a:t>U</a:t>
            </a:r>
            <a:r>
              <a:rPr dirty="0" baseline="-23809" sz="1050" spc="75" i="1">
                <a:latin typeface="Times New Roman"/>
                <a:cs typeface="Times New Roman"/>
              </a:rPr>
              <a:t>LE</a:t>
            </a:r>
            <a:r>
              <a:rPr dirty="0" baseline="-23809" sz="1050" spc="315" i="1">
                <a:latin typeface="Times New Roman"/>
                <a:cs typeface="Times New Roman"/>
              </a:rPr>
              <a:t> </a:t>
            </a:r>
            <a:r>
              <a:rPr dirty="0" sz="1200" spc="45">
                <a:latin typeface="Times New Roman"/>
                <a:cs typeface="Times New Roman"/>
              </a:rPr>
              <a:t>/</a:t>
            </a:r>
            <a:r>
              <a:rPr dirty="0" sz="1200" spc="45" i="1">
                <a:latin typeface="Times New Roman"/>
                <a:cs typeface="Times New Roman"/>
              </a:rPr>
              <a:t>U</a:t>
            </a:r>
            <a:r>
              <a:rPr dirty="0" sz="1200" spc="-155" i="1">
                <a:latin typeface="Times New Roman"/>
                <a:cs typeface="Times New Roman"/>
              </a:rPr>
              <a:t> </a:t>
            </a:r>
            <a:r>
              <a:rPr dirty="0" baseline="-23809" sz="1050" spc="-7">
                <a:latin typeface="Symbol"/>
                <a:cs typeface="Symbol"/>
              </a:rPr>
              <a:t></a:t>
            </a:r>
            <a:r>
              <a:rPr dirty="0" baseline="-23809" sz="1050" spc="-7" i="1">
                <a:latin typeface="Times New Roman"/>
                <a:cs typeface="Times New Roman"/>
              </a:rPr>
              <a:t>m</a:t>
            </a:r>
            <a:r>
              <a:rPr dirty="0" baseline="-23809" sz="1050" spc="12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(relación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máximo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eficaz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tensión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fallada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endParaRPr sz="1200">
              <a:latin typeface="Tahoma"/>
              <a:cs typeface="Tahoma"/>
            </a:endParaRPr>
          </a:p>
          <a:p>
            <a:pPr algn="just" marL="88265" marR="78105">
              <a:lnSpc>
                <a:spcPct val="100600"/>
              </a:lnSpc>
              <a:spcBef>
                <a:spcPts val="330"/>
              </a:spcBef>
            </a:pPr>
            <a:r>
              <a:rPr dirty="0" sz="1200" spc="-5">
                <a:latin typeface="Tahoma"/>
                <a:cs typeface="Tahoma"/>
              </a:rPr>
              <a:t>respecto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debido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algún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punto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el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eficaz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misma </a:t>
            </a:r>
            <a:r>
              <a:rPr dirty="0" sz="1200">
                <a:latin typeface="Tahoma"/>
                <a:cs typeface="Tahoma"/>
              </a:rPr>
              <a:t>fase </a:t>
            </a:r>
            <a:r>
              <a:rPr dirty="0" sz="1200" spc="-5">
                <a:latin typeface="Tahoma"/>
                <a:cs typeface="Tahoma"/>
              </a:rPr>
              <a:t>en ausencia de falla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tierra) </a:t>
            </a:r>
            <a:r>
              <a:rPr dirty="0" sz="1200">
                <a:latin typeface="Tahoma"/>
                <a:cs typeface="Tahoma"/>
              </a:rPr>
              <a:t>. Con </a:t>
            </a:r>
            <a:r>
              <a:rPr dirty="0" sz="1200" spc="-5">
                <a:latin typeface="Tahoma"/>
                <a:cs typeface="Tahoma"/>
              </a:rPr>
              <a:t>esto se dividió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distinción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formalmente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aceptada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puestos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efectivamente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aislados.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recomendaciones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pertinentes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dimensionamiento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  <a:p>
            <a:pPr algn="just" marL="88265">
              <a:lnSpc>
                <a:spcPts val="390"/>
              </a:lnSpc>
              <a:spcBef>
                <a:spcPts val="229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aislación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están</a:t>
            </a:r>
            <a:r>
              <a:rPr dirty="0" sz="1200" spc="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contenidas</a:t>
            </a:r>
            <a:r>
              <a:rPr dirty="0" sz="1200" spc="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parte</a:t>
            </a:r>
            <a:r>
              <a:rPr dirty="0" sz="1200" spc="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3.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razón</a:t>
            </a:r>
            <a:r>
              <a:rPr dirty="0" sz="1200" spc="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</a:t>
            </a:r>
            <a:r>
              <a:rPr dirty="0" sz="1200" spc="440">
                <a:latin typeface="Tahoma"/>
                <a:cs typeface="Tahoma"/>
              </a:rPr>
              <a:t> </a:t>
            </a:r>
            <a:r>
              <a:rPr dirty="0" sz="1200" spc="50" i="1">
                <a:latin typeface="Times New Roman"/>
                <a:cs typeface="Times New Roman"/>
              </a:rPr>
              <a:t>U</a:t>
            </a:r>
            <a:r>
              <a:rPr dirty="0" baseline="-23809" sz="1050" spc="75" i="1">
                <a:latin typeface="Times New Roman"/>
                <a:cs typeface="Times New Roman"/>
              </a:rPr>
              <a:t>LE</a:t>
            </a:r>
            <a:r>
              <a:rPr dirty="0" baseline="-23809" sz="1050" spc="3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  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3</a:t>
            </a:r>
            <a:r>
              <a:rPr dirty="0" sz="1200" spc="10" i="1">
                <a:latin typeface="Times New Roman"/>
                <a:cs typeface="Times New Roman"/>
              </a:rPr>
              <a:t>E</a:t>
            </a:r>
            <a:r>
              <a:rPr dirty="0" sz="1200" spc="3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endParaRPr sz="1200">
              <a:latin typeface="Tahoma"/>
              <a:cs typeface="Tahoma"/>
            </a:endParaRPr>
          </a:p>
          <a:p>
            <a:pPr algn="r" marR="469265">
              <a:lnSpc>
                <a:spcPts val="415"/>
              </a:lnSpc>
            </a:pPr>
            <a:r>
              <a:rPr dirty="0" sz="700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850">
              <a:latin typeface="Times New Roman"/>
              <a:cs typeface="Times New Roman"/>
            </a:endParaRPr>
          </a:p>
          <a:p>
            <a:pPr algn="just" marL="97790">
              <a:lnSpc>
                <a:spcPts val="390"/>
              </a:lnSpc>
            </a:pPr>
            <a:r>
              <a:rPr dirty="0" sz="1200" spc="50" i="1">
                <a:latin typeface="Times New Roman"/>
                <a:cs typeface="Times New Roman"/>
              </a:rPr>
              <a:t>U</a:t>
            </a:r>
            <a:r>
              <a:rPr dirty="0" baseline="-23809" sz="1050" spc="75" i="1">
                <a:latin typeface="Times New Roman"/>
                <a:cs typeface="Times New Roman"/>
              </a:rPr>
              <a:t>LE</a:t>
            </a:r>
            <a:r>
              <a:rPr dirty="0" baseline="-23809" sz="1050" spc="30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28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presentan 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fig.</a:t>
            </a:r>
            <a:r>
              <a:rPr dirty="0" sz="1200" spc="-5">
                <a:latin typeface="Tahoma"/>
                <a:cs typeface="Tahoma"/>
              </a:rPr>
              <a:t> 4.11,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4.15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4.16.</a:t>
            </a:r>
            <a:endParaRPr sz="1200">
              <a:latin typeface="Tahoma"/>
              <a:cs typeface="Tahoma"/>
            </a:endParaRPr>
          </a:p>
          <a:p>
            <a:pPr marL="563245">
              <a:lnSpc>
                <a:spcPts val="415"/>
              </a:lnSpc>
            </a:pPr>
            <a:r>
              <a:rPr dirty="0" sz="700" spc="-5">
                <a:latin typeface="Times New Roman"/>
                <a:cs typeface="Times New Roman"/>
              </a:rPr>
              <a:t>"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algn="just" marL="88900" marR="78740">
              <a:lnSpc>
                <a:spcPct val="100600"/>
              </a:lnSpc>
              <a:spcBef>
                <a:spcPts val="484"/>
              </a:spcBef>
            </a:pP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comparación </a:t>
            </a:r>
            <a:r>
              <a:rPr dirty="0" sz="1200">
                <a:latin typeface="Tahoma"/>
                <a:cs typeface="Tahoma"/>
              </a:rPr>
              <a:t>entre </a:t>
            </a:r>
            <a:r>
              <a:rPr dirty="0" sz="1200" spc="-5">
                <a:latin typeface="Tahoma"/>
                <a:cs typeface="Tahoma"/>
              </a:rPr>
              <a:t>las diversas clases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falla revela que en sistemas con neutro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aislado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compensados (red apagada), las corrientes más elevadas se producen para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fallas trifásicas. Por el contrario, en sistemas con puesta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directa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de baja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esperar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más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elevadas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presenten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bifásica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monofásica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57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705103"/>
            <a:ext cx="5965825" cy="2421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1295" indent="-189230">
              <a:lnSpc>
                <a:spcPct val="100000"/>
              </a:lnSpc>
              <a:spcBef>
                <a:spcPts val="100"/>
              </a:spcBef>
              <a:buFont typeface="Tahoma"/>
              <a:buAutoNum type="arabicPeriod" startAt="5"/>
              <a:tabLst>
                <a:tab pos="201930" algn="l"/>
              </a:tabLst>
            </a:pPr>
            <a:r>
              <a:rPr dirty="0" sz="1200" spc="-5" b="1">
                <a:latin typeface="Tahoma"/>
                <a:cs typeface="Tahoma"/>
              </a:rPr>
              <a:t>M</a:t>
            </a:r>
            <a:r>
              <a:rPr dirty="0" sz="1200" spc="-5" b="1">
                <a:latin typeface="Tahoma"/>
                <a:cs typeface="Tahoma"/>
              </a:rPr>
              <a:t>odelación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b="1">
                <a:latin typeface="Tahoma"/>
                <a:cs typeface="Tahoma"/>
              </a:rPr>
              <a:t> componentes </a:t>
            </a:r>
            <a:r>
              <a:rPr dirty="0" sz="1200" spc="-5" b="1">
                <a:latin typeface="Tahoma"/>
                <a:cs typeface="Tahoma"/>
              </a:rPr>
              <a:t>para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cálculos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cortocircuito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Tahoma"/>
              <a:buAutoNum type="arabicPeriod" startAt="5"/>
            </a:pPr>
            <a:endParaRPr sz="1200">
              <a:latin typeface="Tahoma"/>
              <a:cs typeface="Tahoma"/>
            </a:endParaRPr>
          </a:p>
          <a:p>
            <a:pPr lvl="1" marL="299085" indent="-287020">
              <a:lnSpc>
                <a:spcPct val="100000"/>
              </a:lnSpc>
              <a:buAutoNum type="arabicPeriod"/>
              <a:tabLst>
                <a:tab pos="299720" algn="l"/>
              </a:tabLst>
            </a:pPr>
            <a:r>
              <a:rPr dirty="0" sz="1200" spc="-5" b="1">
                <a:latin typeface="Tahoma"/>
                <a:cs typeface="Tahoma"/>
              </a:rPr>
              <a:t>Impedancias</a:t>
            </a:r>
            <a:r>
              <a:rPr dirty="0" sz="1200" spc="-2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de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planta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Normalmente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conoce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fabricantes: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buFont typeface="Times New Roman"/>
              <a:buChar char="-"/>
              <a:tabLst>
                <a:tab pos="240665" algn="l"/>
                <a:tab pos="241300" algn="l"/>
              </a:tabLst>
            </a:pP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>
                <a:latin typeface="Symbol"/>
                <a:cs typeface="Symbol"/>
              </a:rPr>
              <a:t></a:t>
            </a:r>
            <a:r>
              <a:rPr dirty="0" sz="1200">
                <a:latin typeface="Tahoma"/>
                <a:cs typeface="Tahoma"/>
              </a:rPr>
              <a:t>/kM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aéreas</a:t>
            </a:r>
            <a:r>
              <a:rPr dirty="0" sz="1200">
                <a:latin typeface="Tahoma"/>
                <a:cs typeface="Tahoma"/>
              </a:rPr>
              <a:t> y </a:t>
            </a:r>
            <a:r>
              <a:rPr dirty="0" sz="1200" spc="-5">
                <a:latin typeface="Tahoma"/>
                <a:cs typeface="Tahoma"/>
              </a:rPr>
              <a:t>cables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subterráneos</a:t>
            </a:r>
            <a:endParaRPr sz="1200">
              <a:latin typeface="Tahoma"/>
              <a:cs typeface="Tahoma"/>
            </a:endParaRPr>
          </a:p>
          <a:p>
            <a:pPr marL="241300" marR="5080" indent="-228600">
              <a:lnSpc>
                <a:spcPct val="100800"/>
              </a:lnSpc>
              <a:buFont typeface="Times New Roman"/>
              <a:buChar char="-"/>
              <a:tabLst>
                <a:tab pos="240665" algn="l"/>
                <a:tab pos="241300" algn="l"/>
                <a:tab pos="1222375" algn="l"/>
                <a:tab pos="1519555" algn="l"/>
                <a:tab pos="1910714" algn="l"/>
                <a:tab pos="2124075" algn="l"/>
                <a:tab pos="2404745" algn="l"/>
                <a:tab pos="2833370" algn="l"/>
                <a:tab pos="3843654" algn="l"/>
                <a:tab pos="5123815" algn="l"/>
                <a:tab pos="5876290" algn="l"/>
              </a:tabLst>
            </a:pPr>
            <a:r>
              <a:rPr dirty="0" sz="1200" spc="-5">
                <a:latin typeface="Tahoma"/>
                <a:cs typeface="Tahoma"/>
              </a:rPr>
              <a:t>I</a:t>
            </a:r>
            <a:r>
              <a:rPr dirty="0" sz="1200">
                <a:latin typeface="Tahoma"/>
                <a:cs typeface="Tahoma"/>
              </a:rPr>
              <a:t>m</a:t>
            </a:r>
            <a:r>
              <a:rPr dirty="0" sz="1200" spc="-10">
                <a:latin typeface="Tahoma"/>
                <a:cs typeface="Tahoma"/>
              </a:rPr>
              <a:t>p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n	</a:t>
            </a:r>
            <a:r>
              <a:rPr dirty="0" sz="1200" spc="-5">
                <a:latin typeface="Tahoma"/>
                <a:cs typeface="Tahoma"/>
              </a:rPr>
              <a:t>p.</a:t>
            </a:r>
            <a:r>
              <a:rPr dirty="0" sz="1200">
                <a:latin typeface="Tahoma"/>
                <a:cs typeface="Tahoma"/>
              </a:rPr>
              <a:t>u.	o	%	</a:t>
            </a:r>
            <a:r>
              <a:rPr dirty="0" sz="1200" spc="-5">
                <a:latin typeface="Tahoma"/>
                <a:cs typeface="Tahoma"/>
              </a:rPr>
              <a:t>p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a	</a:t>
            </a:r>
            <a:r>
              <a:rPr dirty="0" sz="1200" spc="-10">
                <a:latin typeface="Tahoma"/>
                <a:cs typeface="Tahoma"/>
              </a:rPr>
              <a:t>g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2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do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,	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5">
                <a:latin typeface="Tahoma"/>
                <a:cs typeface="Tahoma"/>
              </a:rPr>
              <a:t>f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m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do</a:t>
            </a:r>
            <a:r>
              <a:rPr dirty="0" sz="1200" spc="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,	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	y  </a:t>
            </a:r>
            <a:r>
              <a:rPr dirty="0" sz="1200" spc="-5">
                <a:latin typeface="Tahoma"/>
                <a:cs typeface="Tahoma"/>
              </a:rPr>
              <a:t>compensadores.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715">
              <a:lnSpc>
                <a:spcPct val="101299"/>
              </a:lnSpc>
            </a:pPr>
            <a:r>
              <a:rPr dirty="0" sz="1200" spc="-5">
                <a:latin typeface="Tahoma"/>
                <a:cs typeface="Tahoma"/>
              </a:rPr>
              <a:t>Tales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 refieren</a:t>
            </a:r>
            <a:r>
              <a:rPr dirty="0" sz="1200">
                <a:latin typeface="Tahoma"/>
                <a:cs typeface="Tahoma"/>
              </a:rPr>
              <a:t> a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componente. La magnitud tomada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 referencia es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relación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 nominal con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nominal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nominal.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 absoluto en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Symbol"/>
                <a:cs typeface="Symbol"/>
              </a:rPr>
              <a:t>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relativo es: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03054" y="3605696"/>
            <a:ext cx="472440" cy="177165"/>
            <a:chOff x="3103054" y="3605696"/>
            <a:chExt cx="472440" cy="177165"/>
          </a:xfrm>
        </p:grpSpPr>
        <p:sp>
          <p:nvSpPr>
            <p:cNvPr id="4" name="object 4"/>
            <p:cNvSpPr/>
            <p:nvPr/>
          </p:nvSpPr>
          <p:spPr>
            <a:xfrm>
              <a:off x="3115754" y="3720530"/>
              <a:ext cx="22860" cy="11430"/>
            </a:xfrm>
            <a:custGeom>
              <a:avLst/>
              <a:gdLst/>
              <a:ahLst/>
              <a:cxnLst/>
              <a:rect l="l" t="t" r="r" b="b"/>
              <a:pathLst>
                <a:path w="22860" h="11429">
                  <a:moveTo>
                    <a:pt x="0" y="11145"/>
                  </a:moveTo>
                  <a:lnTo>
                    <a:pt x="2262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138375" y="3720928"/>
              <a:ext cx="34290" cy="61594"/>
            </a:xfrm>
            <a:custGeom>
              <a:avLst/>
              <a:gdLst/>
              <a:ahLst/>
              <a:cxnLst/>
              <a:rect l="l" t="t" r="r" b="b"/>
              <a:pathLst>
                <a:path w="34289" h="61595">
                  <a:moveTo>
                    <a:pt x="0" y="0"/>
                  </a:moveTo>
                  <a:lnTo>
                    <a:pt x="34131" y="6129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172507" y="3625001"/>
              <a:ext cx="34925" cy="157480"/>
            </a:xfrm>
            <a:custGeom>
              <a:avLst/>
              <a:gdLst/>
              <a:ahLst/>
              <a:cxnLst/>
              <a:rect l="l" t="t" r="r" b="b"/>
              <a:pathLst>
                <a:path w="34925" h="157479">
                  <a:moveTo>
                    <a:pt x="0" y="157225"/>
                  </a:moveTo>
                  <a:lnTo>
                    <a:pt x="3452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207035" y="3625001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75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103054" y="3605895"/>
              <a:ext cx="472440" cy="0"/>
            </a:xfrm>
            <a:custGeom>
              <a:avLst/>
              <a:gdLst/>
              <a:ahLst/>
              <a:cxnLst/>
              <a:rect l="l" t="t" r="r" b="b"/>
              <a:pathLst>
                <a:path w="472439" h="0">
                  <a:moveTo>
                    <a:pt x="0" y="0"/>
                  </a:moveTo>
                  <a:lnTo>
                    <a:pt x="47188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/>
          <p:nvPr/>
        </p:nvSpPr>
        <p:spPr>
          <a:xfrm>
            <a:off x="4081747" y="3605895"/>
            <a:ext cx="261620" cy="0"/>
          </a:xfrm>
          <a:custGeom>
            <a:avLst/>
            <a:gdLst/>
            <a:ahLst/>
            <a:cxnLst/>
            <a:rect l="l" t="t" r="r" b="b"/>
            <a:pathLst>
              <a:path w="261620" h="0">
                <a:moveTo>
                  <a:pt x="0" y="0"/>
                </a:moveTo>
                <a:lnTo>
                  <a:pt x="2615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181363" y="3614664"/>
            <a:ext cx="1276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39682" y="3279553"/>
            <a:ext cx="28638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spc="-7" i="1">
                <a:latin typeface="Times New Roman"/>
                <a:cs typeface="Times New Roman"/>
              </a:rPr>
              <a:t>U</a:t>
            </a:r>
            <a:r>
              <a:rPr dirty="0" baseline="-25462" sz="1800" spc="-172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84929" y="3478545"/>
            <a:ext cx="7613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65" i="1">
                <a:latin typeface="Times New Roman"/>
                <a:cs typeface="Times New Roman"/>
              </a:rPr>
              <a:t>z</a:t>
            </a:r>
            <a:r>
              <a:rPr dirty="0" baseline="-13888" sz="1800" i="1">
                <a:latin typeface="Times New Roman"/>
                <a:cs typeface="Times New Roman"/>
              </a:rPr>
              <a:t>N</a:t>
            </a:r>
            <a:r>
              <a:rPr dirty="0" baseline="-13888" sz="1800" spc="15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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baseline="-34722" sz="1800" i="1">
                <a:latin typeface="Times New Roman"/>
                <a:cs typeface="Times New Roman"/>
              </a:rPr>
              <a:t>S</a:t>
            </a:r>
            <a:r>
              <a:rPr dirty="0" baseline="-34722" sz="1800" spc="-179" i="1">
                <a:latin typeface="Times New Roman"/>
                <a:cs typeface="Times New Roman"/>
              </a:rPr>
              <a:t> </a:t>
            </a:r>
            <a:r>
              <a:rPr dirty="0" baseline="20833" sz="1800" i="1">
                <a:latin typeface="Times New Roman"/>
                <a:cs typeface="Times New Roman"/>
              </a:rPr>
              <a:t>N</a:t>
            </a:r>
            <a:endParaRPr baseline="20833"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73449" y="3601884"/>
            <a:ext cx="4038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40">
                <a:latin typeface="Times New Roman"/>
                <a:cs typeface="Times New Roman"/>
              </a:rPr>
              <a:t>3</a:t>
            </a:r>
            <a:r>
              <a:rPr dirty="0" sz="1200" spc="40">
                <a:latin typeface="Symbol"/>
                <a:cs typeface="Symbol"/>
              </a:rPr>
              <a:t></a:t>
            </a:r>
            <a:r>
              <a:rPr dirty="0" sz="1200" spc="40" i="1">
                <a:latin typeface="Times New Roman"/>
                <a:cs typeface="Times New Roman"/>
              </a:rPr>
              <a:t>I</a:t>
            </a:r>
            <a:r>
              <a:rPr dirty="0" baseline="-13888" sz="1800" spc="60" i="1">
                <a:latin typeface="Times New Roman"/>
                <a:cs typeface="Times New Roman"/>
              </a:rPr>
              <a:t>N</a:t>
            </a:r>
            <a:endParaRPr baseline="-13888"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66125" y="3380520"/>
            <a:ext cx="3060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65" i="1">
                <a:latin typeface="Times New Roman"/>
                <a:cs typeface="Times New Roman"/>
              </a:rPr>
              <a:t>U</a:t>
            </a:r>
            <a:r>
              <a:rPr dirty="0" baseline="-13888" sz="1800" spc="97" i="1">
                <a:latin typeface="Times New Roman"/>
                <a:cs typeface="Times New Roman"/>
              </a:rPr>
              <a:t>N</a:t>
            </a:r>
            <a:endParaRPr baseline="-13888"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78988" y="3478545"/>
            <a:ext cx="7359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25" i="1">
                <a:latin typeface="Times New Roman"/>
                <a:cs typeface="Times New Roman"/>
              </a:rPr>
              <a:t>Z</a:t>
            </a:r>
            <a:r>
              <a:rPr dirty="0" baseline="-13888" sz="1800" spc="37" i="1">
                <a:latin typeface="Times New Roman"/>
                <a:cs typeface="Times New Roman"/>
              </a:rPr>
              <a:t>k</a:t>
            </a:r>
            <a:r>
              <a:rPr dirty="0" baseline="-13888" sz="1800" spc="29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z</a:t>
            </a:r>
            <a:r>
              <a:rPr dirty="0" baseline="-13888" sz="1800" spc="44" i="1">
                <a:latin typeface="Times New Roman"/>
                <a:cs typeface="Times New Roman"/>
              </a:rPr>
              <a:t>N</a:t>
            </a:r>
            <a:r>
              <a:rPr dirty="0" baseline="-13888" sz="1800" spc="12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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43120" y="3669283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5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1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1227" y="4036567"/>
            <a:ext cx="24377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donde z</a:t>
            </a:r>
            <a:r>
              <a:rPr dirty="0" baseline="-10416" sz="1200" spc="-7">
                <a:latin typeface="Tahoma"/>
                <a:cs typeface="Tahoma"/>
              </a:rPr>
              <a:t>N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expresado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p.u.,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716739" y="4723916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 h="0">
                <a:moveTo>
                  <a:pt x="0" y="0"/>
                </a:moveTo>
                <a:lnTo>
                  <a:pt x="35512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9" name="object 19"/>
          <p:cNvGrpSpPr/>
          <p:nvPr/>
        </p:nvGrpSpPr>
        <p:grpSpPr>
          <a:xfrm>
            <a:off x="3202119" y="4723717"/>
            <a:ext cx="470534" cy="176530"/>
            <a:chOff x="3202119" y="4723717"/>
            <a:chExt cx="470534" cy="176530"/>
          </a:xfrm>
        </p:grpSpPr>
        <p:sp>
          <p:nvSpPr>
            <p:cNvPr id="20" name="object 20"/>
            <p:cNvSpPr/>
            <p:nvPr/>
          </p:nvSpPr>
          <p:spPr>
            <a:xfrm>
              <a:off x="3214788" y="4838216"/>
              <a:ext cx="22860" cy="11430"/>
            </a:xfrm>
            <a:custGeom>
              <a:avLst/>
              <a:gdLst/>
              <a:ahLst/>
              <a:cxnLst/>
              <a:rect l="l" t="t" r="r" b="b"/>
              <a:pathLst>
                <a:path w="22860" h="11429">
                  <a:moveTo>
                    <a:pt x="0" y="11112"/>
                  </a:moveTo>
                  <a:lnTo>
                    <a:pt x="2256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237355" y="4838613"/>
              <a:ext cx="34290" cy="61594"/>
            </a:xfrm>
            <a:custGeom>
              <a:avLst/>
              <a:gdLst/>
              <a:ahLst/>
              <a:cxnLst/>
              <a:rect l="l" t="t" r="r" b="b"/>
              <a:pathLst>
                <a:path w="34289" h="61595">
                  <a:moveTo>
                    <a:pt x="0" y="0"/>
                  </a:moveTo>
                  <a:lnTo>
                    <a:pt x="34047" y="6111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271403" y="4742966"/>
              <a:ext cx="34925" cy="156845"/>
            </a:xfrm>
            <a:custGeom>
              <a:avLst/>
              <a:gdLst/>
              <a:ahLst/>
              <a:cxnLst/>
              <a:rect l="l" t="t" r="r" b="b"/>
              <a:pathLst>
                <a:path w="34925" h="156845">
                  <a:moveTo>
                    <a:pt x="0" y="156765"/>
                  </a:moveTo>
                  <a:lnTo>
                    <a:pt x="344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305847" y="4742966"/>
              <a:ext cx="81280" cy="0"/>
            </a:xfrm>
            <a:custGeom>
              <a:avLst/>
              <a:gdLst/>
              <a:ahLst/>
              <a:cxnLst/>
              <a:rect l="l" t="t" r="r" b="b"/>
              <a:pathLst>
                <a:path w="81279" h="0">
                  <a:moveTo>
                    <a:pt x="0" y="0"/>
                  </a:moveTo>
                  <a:lnTo>
                    <a:pt x="8116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202119" y="4723916"/>
              <a:ext cx="470534" cy="0"/>
            </a:xfrm>
            <a:custGeom>
              <a:avLst/>
              <a:gdLst/>
              <a:ahLst/>
              <a:cxnLst/>
              <a:rect l="l" t="t" r="r" b="b"/>
              <a:pathLst>
                <a:path w="470535" h="0">
                  <a:moveTo>
                    <a:pt x="0" y="0"/>
                  </a:moveTo>
                  <a:lnTo>
                    <a:pt x="47033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/>
          <p:nvPr/>
        </p:nvSpPr>
        <p:spPr>
          <a:xfrm>
            <a:off x="4177632" y="4723916"/>
            <a:ext cx="261620" cy="0"/>
          </a:xfrm>
          <a:custGeom>
            <a:avLst/>
            <a:gdLst/>
            <a:ahLst/>
            <a:cxnLst/>
            <a:rect l="l" t="t" r="r" b="b"/>
            <a:pathLst>
              <a:path w="261620" h="0">
                <a:moveTo>
                  <a:pt x="0" y="0"/>
                </a:moveTo>
                <a:lnTo>
                  <a:pt x="26129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4277690" y="4732647"/>
            <a:ext cx="127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58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62304" y="4499322"/>
            <a:ext cx="2463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30" i="1">
                <a:latin typeface="Times New Roman"/>
                <a:cs typeface="Times New Roman"/>
              </a:rPr>
              <a:t>z</a:t>
            </a:r>
            <a:r>
              <a:rPr dirty="0" baseline="-13888" sz="1800" spc="44" i="1">
                <a:latin typeface="Times New Roman"/>
                <a:cs typeface="Times New Roman"/>
              </a:rPr>
              <a:t>N</a:t>
            </a:r>
            <a:endParaRPr baseline="-13888" sz="18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135828" y="4399043"/>
            <a:ext cx="2863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spc="-7" i="1">
                <a:latin typeface="Times New Roman"/>
                <a:cs typeface="Times New Roman"/>
              </a:rPr>
              <a:t>U</a:t>
            </a:r>
            <a:r>
              <a:rPr dirty="0" baseline="-25462" sz="1800" spc="-16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83055" y="4597011"/>
            <a:ext cx="7588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65" i="1">
                <a:latin typeface="Times New Roman"/>
                <a:cs typeface="Times New Roman"/>
              </a:rPr>
              <a:t>z</a:t>
            </a:r>
            <a:r>
              <a:rPr dirty="0" baseline="-13888" sz="1800" spc="-7" i="1">
                <a:latin typeface="Times New Roman"/>
                <a:cs typeface="Times New Roman"/>
              </a:rPr>
              <a:t>N</a:t>
            </a:r>
            <a:r>
              <a:rPr dirty="0" baseline="-13888" sz="1800" spc="15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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baseline="-34722" sz="1800" spc="-7" i="1">
                <a:latin typeface="Times New Roman"/>
                <a:cs typeface="Times New Roman"/>
              </a:rPr>
              <a:t>S</a:t>
            </a:r>
            <a:r>
              <a:rPr dirty="0" baseline="-34722" sz="1800" spc="-179" i="1">
                <a:latin typeface="Times New Roman"/>
                <a:cs typeface="Times New Roman"/>
              </a:rPr>
              <a:t> </a:t>
            </a:r>
            <a:r>
              <a:rPr dirty="0" baseline="20833" sz="1800" spc="-7" i="1">
                <a:latin typeface="Times New Roman"/>
                <a:cs typeface="Times New Roman"/>
              </a:rPr>
              <a:t>N</a:t>
            </a:r>
            <a:endParaRPr baseline="20833" sz="1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247452" y="4461374"/>
            <a:ext cx="453390" cy="467359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55244">
              <a:lnSpc>
                <a:spcPct val="100000"/>
              </a:lnSpc>
              <a:spcBef>
                <a:spcPts val="395"/>
              </a:spcBef>
            </a:pPr>
            <a:r>
              <a:rPr dirty="0" sz="1200" spc="70" i="1">
                <a:latin typeface="Times New Roman"/>
                <a:cs typeface="Times New Roman"/>
              </a:rPr>
              <a:t>U</a:t>
            </a:r>
            <a:r>
              <a:rPr dirty="0" baseline="-13888" sz="1800" spc="104" i="1">
                <a:latin typeface="Times New Roman"/>
                <a:cs typeface="Times New Roman"/>
              </a:rPr>
              <a:t>N</a:t>
            </a:r>
            <a:endParaRPr baseline="-13888" sz="18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300"/>
              </a:spcBef>
            </a:pPr>
            <a:r>
              <a:rPr dirty="0" sz="1200" spc="35">
                <a:latin typeface="Times New Roman"/>
                <a:cs typeface="Times New Roman"/>
              </a:rPr>
              <a:t>3</a:t>
            </a:r>
            <a:r>
              <a:rPr dirty="0" sz="1200" spc="35">
                <a:latin typeface="Symbol"/>
                <a:cs typeface="Symbol"/>
              </a:rPr>
              <a:t></a:t>
            </a:r>
            <a:r>
              <a:rPr dirty="0" sz="1200" spc="35" i="1">
                <a:latin typeface="Times New Roman"/>
                <a:cs typeface="Times New Roman"/>
              </a:rPr>
              <a:t>I</a:t>
            </a:r>
            <a:r>
              <a:rPr dirty="0" baseline="-13888" sz="1800" spc="52" i="1">
                <a:latin typeface="Times New Roman"/>
                <a:cs typeface="Times New Roman"/>
              </a:rPr>
              <a:t>N</a:t>
            </a:r>
            <a:endParaRPr baseline="-13888" sz="1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322911" y="4694699"/>
            <a:ext cx="8921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34722" sz="1800" spc="37" i="1">
                <a:latin typeface="Times New Roman"/>
                <a:cs typeface="Times New Roman"/>
              </a:rPr>
              <a:t>Z</a:t>
            </a:r>
            <a:r>
              <a:rPr dirty="0" baseline="20833" sz="1800" spc="37" i="1">
                <a:latin typeface="Times New Roman"/>
                <a:cs typeface="Times New Roman"/>
              </a:rPr>
              <a:t>k</a:t>
            </a:r>
            <a:r>
              <a:rPr dirty="0" baseline="20833" sz="1800" spc="292" i="1">
                <a:latin typeface="Times New Roman"/>
                <a:cs typeface="Times New Roman"/>
              </a:rPr>
              <a:t> </a:t>
            </a:r>
            <a:r>
              <a:rPr dirty="0" baseline="34722" sz="1800" spc="-7">
                <a:latin typeface="Symbol"/>
                <a:cs typeface="Symbol"/>
              </a:rPr>
              <a:t></a:t>
            </a:r>
            <a:r>
              <a:rPr dirty="0" baseline="34722" sz="1800" spc="-2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100%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baseline="34722" sz="1800" spc="-7">
                <a:latin typeface="Symbol"/>
                <a:cs typeface="Symbol"/>
              </a:rPr>
              <a:t></a:t>
            </a:r>
            <a:endParaRPr baseline="34722" sz="18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01032" y="4786375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5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2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30427" y="5153659"/>
            <a:ext cx="6116955" cy="3521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donde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z</a:t>
            </a:r>
            <a:r>
              <a:rPr dirty="0" baseline="-10416" sz="1200" spc="-7">
                <a:latin typeface="Tahoma"/>
                <a:cs typeface="Tahoma"/>
              </a:rPr>
              <a:t>N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expresado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%.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889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Z</a:t>
            </a:r>
            <a:r>
              <a:rPr dirty="0" baseline="-10416" sz="1200" spc="-7">
                <a:latin typeface="Tahoma"/>
                <a:cs typeface="Tahoma"/>
              </a:rPr>
              <a:t>k</a:t>
            </a:r>
            <a:r>
              <a:rPr dirty="0" sz="1200" spc="-5">
                <a:latin typeface="Tahoma"/>
                <a:cs typeface="Tahoma"/>
              </a:rPr>
              <a:t>= 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absoluta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 spc="-5">
                <a:latin typeface="Symbol"/>
                <a:cs typeface="Symbol"/>
              </a:rPr>
              <a:t></a:t>
            </a:r>
            <a:r>
              <a:rPr dirty="0" sz="1200" spc="-5">
                <a:latin typeface="Tahoma"/>
                <a:cs typeface="Tahoma"/>
              </a:rPr>
              <a:t>/fase</a:t>
            </a:r>
            <a:endParaRPr sz="1200">
              <a:latin typeface="Tahoma"/>
              <a:cs typeface="Tahoma"/>
            </a:endParaRPr>
          </a:p>
          <a:p>
            <a:pPr marL="88900" marR="81280">
              <a:lnSpc>
                <a:spcPct val="1008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z</a:t>
            </a:r>
            <a:r>
              <a:rPr dirty="0" baseline="-10416" sz="1200" spc="-7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=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referida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 aparente.</a:t>
            </a:r>
            <a:endParaRPr sz="1200">
              <a:latin typeface="Tahoma"/>
              <a:cs typeface="Tahoma"/>
            </a:endParaRPr>
          </a:p>
          <a:p>
            <a:pPr marL="88900" marR="4565015">
              <a:lnSpc>
                <a:spcPts val="1450"/>
              </a:lnSpc>
              <a:spcBef>
                <a:spcPts val="40"/>
              </a:spcBef>
            </a:pPr>
            <a:r>
              <a:rPr dirty="0" sz="1200">
                <a:latin typeface="Tahoma"/>
                <a:cs typeface="Tahoma"/>
              </a:rPr>
              <a:t>U</a:t>
            </a:r>
            <a:r>
              <a:rPr dirty="0" baseline="-10416" sz="1200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tensión nominal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</a:t>
            </a:r>
            <a:r>
              <a:rPr dirty="0" baseline="-10416" sz="1200" spc="-7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=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endParaRPr sz="1200">
              <a:latin typeface="Tahoma"/>
              <a:cs typeface="Tahoma"/>
            </a:endParaRPr>
          </a:p>
          <a:p>
            <a:pPr marL="88900">
              <a:lnSpc>
                <a:spcPts val="1405"/>
              </a:lnSpc>
            </a:pPr>
            <a:r>
              <a:rPr dirty="0" sz="1200">
                <a:latin typeface="Tahoma"/>
                <a:cs typeface="Tahoma"/>
              </a:rPr>
              <a:t>S</a:t>
            </a:r>
            <a:r>
              <a:rPr dirty="0" baseline="-10416" sz="1200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 aparente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marL="889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5.1.1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Redes</a:t>
            </a:r>
            <a:r>
              <a:rPr dirty="0" sz="1200" spc="-2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vecinas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88900" marR="80645">
              <a:lnSpc>
                <a:spcPct val="1008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propia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modelada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esté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vinculada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red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vecina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cual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solo interesa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modelo equivalente (fig. 5.1), es necesario conocer en forma previa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aporta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tal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vecina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punto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interconexión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entre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ambas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caso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este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último.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88900" marR="81280">
              <a:lnSpc>
                <a:spcPct val="100400"/>
              </a:lnSpc>
            </a:pPr>
            <a:r>
              <a:rPr dirty="0" sz="1200" spc="-5">
                <a:latin typeface="Tahoma"/>
                <a:cs typeface="Tahoma"/>
              </a:rPr>
              <a:t>Luego,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calcular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necesario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conocer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cortocircuito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trifásica;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requiere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adicionalmente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 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necesario conocer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además</a:t>
            </a:r>
            <a:r>
              <a:rPr dirty="0" sz="1200" spc="5">
                <a:latin typeface="Tahoma"/>
                <a:cs typeface="Tahoma"/>
              </a:rPr>
              <a:t> la</a:t>
            </a:r>
            <a:r>
              <a:rPr dirty="0" sz="1200" spc="-5">
                <a:latin typeface="Tahoma"/>
                <a:cs typeface="Tahoma"/>
              </a:rPr>
              <a:t> potencia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cortocircuito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monofásico.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5113" y="1114495"/>
            <a:ext cx="2514631" cy="152365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67432" y="2683255"/>
            <a:ext cx="2604770" cy="577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88645" indent="-229235">
              <a:lnSpc>
                <a:spcPct val="100000"/>
              </a:lnSpc>
              <a:spcBef>
                <a:spcPts val="100"/>
              </a:spcBef>
              <a:buAutoNum type="alphaLcParenR"/>
              <a:tabLst>
                <a:tab pos="589280" algn="l"/>
              </a:tabLst>
            </a:pP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  <a:p>
            <a:pPr marL="754380" indent="-229235">
              <a:lnSpc>
                <a:spcPct val="100000"/>
              </a:lnSpc>
              <a:spcBef>
                <a:spcPts val="10"/>
              </a:spcBef>
              <a:buFont typeface="Tahoma"/>
              <a:buAutoNum type="alphaLcParenR"/>
              <a:tabLst>
                <a:tab pos="755015" algn="l"/>
              </a:tabLst>
            </a:pPr>
            <a:r>
              <a:rPr dirty="0" sz="1200" spc="-5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ircuito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5.1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vecina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7983" y="3419347"/>
            <a:ext cx="6800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Entonces,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73935" y="3992542"/>
            <a:ext cx="173355" cy="157480"/>
            <a:chOff x="2773935" y="3992542"/>
            <a:chExt cx="173355" cy="157480"/>
          </a:xfrm>
        </p:grpSpPr>
        <p:sp>
          <p:nvSpPr>
            <p:cNvPr id="6" name="object 6"/>
            <p:cNvSpPr/>
            <p:nvPr/>
          </p:nvSpPr>
          <p:spPr>
            <a:xfrm>
              <a:off x="2774133" y="4087853"/>
              <a:ext cx="22860" cy="11430"/>
            </a:xfrm>
            <a:custGeom>
              <a:avLst/>
              <a:gdLst/>
              <a:ahLst/>
              <a:cxnLst/>
              <a:rect l="l" t="t" r="r" b="b"/>
              <a:pathLst>
                <a:path w="22860" h="11429">
                  <a:moveTo>
                    <a:pt x="0" y="11096"/>
                  </a:moveTo>
                  <a:lnTo>
                    <a:pt x="2261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796744" y="4088248"/>
              <a:ext cx="34290" cy="61594"/>
            </a:xfrm>
            <a:custGeom>
              <a:avLst/>
              <a:gdLst/>
              <a:ahLst/>
              <a:cxnLst/>
              <a:rect l="l" t="t" r="r" b="b"/>
              <a:pathLst>
                <a:path w="34289" h="61595">
                  <a:moveTo>
                    <a:pt x="0" y="0"/>
                  </a:moveTo>
                  <a:lnTo>
                    <a:pt x="34114" y="610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830859" y="3992741"/>
              <a:ext cx="34925" cy="156845"/>
            </a:xfrm>
            <a:custGeom>
              <a:avLst/>
              <a:gdLst/>
              <a:ahLst/>
              <a:cxnLst/>
              <a:rect l="l" t="t" r="r" b="b"/>
              <a:pathLst>
                <a:path w="34925" h="156845">
                  <a:moveTo>
                    <a:pt x="0" y="156535"/>
                  </a:moveTo>
                  <a:lnTo>
                    <a:pt x="345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865370" y="3992740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7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2280890" y="3969740"/>
            <a:ext cx="1548765" cy="246379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Times New Roman"/>
              <a:cs typeface="Times New Roman"/>
            </a:endParaRPr>
          </a:p>
          <a:p>
            <a:pPr marL="126364" marR="43180" indent="-76200">
              <a:lnSpc>
                <a:spcPct val="20800"/>
              </a:lnSpc>
              <a:tabLst>
                <a:tab pos="363220" algn="l"/>
                <a:tab pos="589280" algn="l"/>
                <a:tab pos="908050" algn="l"/>
                <a:tab pos="1158875" algn="l"/>
                <a:tab pos="1318260" algn="l"/>
              </a:tabLst>
            </a:pPr>
            <a:r>
              <a:rPr dirty="0" sz="1200" spc="55" i="1">
                <a:latin typeface="Times New Roman"/>
                <a:cs typeface="Times New Roman"/>
              </a:rPr>
              <a:t>S</a:t>
            </a:r>
            <a:r>
              <a:rPr dirty="0" baseline="25462" sz="1800" spc="-7">
                <a:latin typeface="Times New Roman"/>
                <a:cs typeface="Times New Roman"/>
              </a:rPr>
              <a:t>"</a:t>
            </a:r>
            <a:r>
              <a:rPr dirty="0" baseline="25462" sz="1800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Times New Roman"/>
                <a:cs typeface="Times New Roman"/>
              </a:rPr>
              <a:t>3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70">
                <a:latin typeface="Symbol"/>
                <a:cs typeface="Symbol"/>
              </a:rPr>
              <a:t>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i="1">
                <a:latin typeface="Times New Roman"/>
                <a:cs typeface="Times New Roman"/>
              </a:rPr>
              <a:t>		</a:t>
            </a:r>
            <a:r>
              <a:rPr dirty="0" sz="1200" spc="-5">
                <a:latin typeface="Symbol"/>
                <a:cs typeface="Symbol"/>
              </a:rPr>
              <a:t>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210" i="1">
                <a:latin typeface="Times New Roman"/>
                <a:cs typeface="Times New Roman"/>
              </a:rPr>
              <a:t> </a:t>
            </a:r>
            <a:r>
              <a:rPr dirty="0" baseline="25462" sz="1800" spc="-7">
                <a:latin typeface="Times New Roman"/>
                <a:cs typeface="Times New Roman"/>
              </a:rPr>
              <a:t>"  </a:t>
            </a:r>
            <a:r>
              <a:rPr dirty="0" sz="1200" spc="-65">
                <a:latin typeface="Times New Roman"/>
                <a:cs typeface="Times New Roman"/>
              </a:rPr>
              <a:t>3</a:t>
            </a:r>
            <a:r>
              <a:rPr dirty="0" sz="1200" spc="-5" i="1">
                <a:latin typeface="Times New Roman"/>
                <a:cs typeface="Times New Roman"/>
              </a:rPr>
              <a:t>Q</a:t>
            </a:r>
            <a:r>
              <a:rPr dirty="0" sz="1200" i="1">
                <a:latin typeface="Times New Roman"/>
                <a:cs typeface="Times New Roman"/>
              </a:rPr>
              <a:t>			</a:t>
            </a:r>
            <a:r>
              <a:rPr dirty="0" sz="1200" spc="-5" i="1">
                <a:latin typeface="Times New Roman"/>
                <a:cs typeface="Times New Roman"/>
              </a:rPr>
              <a:t>NQ</a:t>
            </a:r>
            <a:r>
              <a:rPr dirty="0" sz="1200" i="1">
                <a:latin typeface="Times New Roman"/>
                <a:cs typeface="Times New Roman"/>
              </a:rPr>
              <a:t>		</a:t>
            </a:r>
            <a:r>
              <a:rPr dirty="0" sz="1200" spc="-65">
                <a:latin typeface="Times New Roman"/>
                <a:cs typeface="Times New Roman"/>
              </a:rPr>
              <a:t>3</a:t>
            </a:r>
            <a:r>
              <a:rPr dirty="0" sz="1200" spc="-5" i="1">
                <a:latin typeface="Times New Roman"/>
                <a:cs typeface="Times New Roman"/>
              </a:rPr>
              <a:t>Q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448531" y="4007775"/>
            <a:ext cx="465455" cy="152400"/>
            <a:chOff x="4448531" y="4007775"/>
            <a:chExt cx="465455" cy="152400"/>
          </a:xfrm>
        </p:grpSpPr>
        <p:sp>
          <p:nvSpPr>
            <p:cNvPr id="12" name="object 12"/>
            <p:cNvSpPr/>
            <p:nvPr/>
          </p:nvSpPr>
          <p:spPr>
            <a:xfrm>
              <a:off x="4500920" y="4106724"/>
              <a:ext cx="17145" cy="9525"/>
            </a:xfrm>
            <a:custGeom>
              <a:avLst/>
              <a:gdLst/>
              <a:ahLst/>
              <a:cxnLst/>
              <a:rect l="l" t="t" r="r" b="b"/>
              <a:pathLst>
                <a:path w="17145" h="9525">
                  <a:moveTo>
                    <a:pt x="0" y="9423"/>
                  </a:moveTo>
                  <a:lnTo>
                    <a:pt x="1705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517977" y="4106723"/>
              <a:ext cx="27305" cy="52705"/>
            </a:xfrm>
            <a:custGeom>
              <a:avLst/>
              <a:gdLst/>
              <a:ahLst/>
              <a:cxnLst/>
              <a:rect l="l" t="t" r="r" b="b"/>
              <a:pathLst>
                <a:path w="27304" h="52704">
                  <a:moveTo>
                    <a:pt x="0" y="0"/>
                  </a:moveTo>
                  <a:lnTo>
                    <a:pt x="26803" y="525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544780" y="4024603"/>
              <a:ext cx="28575" cy="134620"/>
            </a:xfrm>
            <a:custGeom>
              <a:avLst/>
              <a:gdLst/>
              <a:ahLst/>
              <a:cxnLst/>
              <a:rect l="l" t="t" r="r" b="b"/>
              <a:pathLst>
                <a:path w="28575" h="134620">
                  <a:moveTo>
                    <a:pt x="0" y="134623"/>
                  </a:moveTo>
                  <a:lnTo>
                    <a:pt x="2802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572802" y="4024602"/>
              <a:ext cx="63500" cy="0"/>
            </a:xfrm>
            <a:custGeom>
              <a:avLst/>
              <a:gdLst/>
              <a:ahLst/>
              <a:cxnLst/>
              <a:rect l="l" t="t" r="r" b="b"/>
              <a:pathLst>
                <a:path w="63500" h="0">
                  <a:moveTo>
                    <a:pt x="0" y="0"/>
                  </a:moveTo>
                  <a:lnTo>
                    <a:pt x="6335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448531" y="4008448"/>
              <a:ext cx="465455" cy="0"/>
            </a:xfrm>
            <a:custGeom>
              <a:avLst/>
              <a:gdLst/>
              <a:ahLst/>
              <a:cxnLst/>
              <a:rect l="l" t="t" r="r" b="b"/>
              <a:pathLst>
                <a:path w="465454" h="0">
                  <a:moveTo>
                    <a:pt x="0" y="0"/>
                  </a:moveTo>
                  <a:lnTo>
                    <a:pt x="46540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4754946" y="4071315"/>
            <a:ext cx="84455" cy="1339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45" i="1">
                <a:latin typeface="Times New Roman"/>
                <a:cs typeface="Times New Roman"/>
              </a:rPr>
              <a:t>Q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38269" y="4009389"/>
            <a:ext cx="323850" cy="1873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050" spc="-45">
                <a:latin typeface="Times New Roman"/>
                <a:cs typeface="Times New Roman"/>
              </a:rPr>
              <a:t>3</a:t>
            </a:r>
            <a:r>
              <a:rPr dirty="0" baseline="2645" sz="1575" spc="-67">
                <a:latin typeface="Symbol"/>
                <a:cs typeface="Symbol"/>
              </a:rPr>
              <a:t></a:t>
            </a:r>
            <a:r>
              <a:rPr dirty="0" sz="1050" spc="-45" i="1">
                <a:latin typeface="Times New Roman"/>
                <a:cs typeface="Times New Roman"/>
              </a:rPr>
              <a:t>Z</a:t>
            </a:r>
            <a:r>
              <a:rPr dirty="0" baseline="23809" sz="1050" spc="-67" i="1">
                <a:latin typeface="Times New Roman"/>
                <a:cs typeface="Times New Roman"/>
              </a:rPr>
              <a:t>+</a:t>
            </a:r>
            <a:endParaRPr baseline="23809" sz="10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09228" y="3791305"/>
            <a:ext cx="628015" cy="1873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42328" sz="1575" spc="-75">
                <a:latin typeface="Symbol"/>
                <a:cs typeface="Symbol"/>
              </a:rPr>
              <a:t></a:t>
            </a:r>
            <a:r>
              <a:rPr dirty="0" baseline="-42328" sz="1575" spc="-52">
                <a:latin typeface="Times New Roman"/>
                <a:cs typeface="Times New Roman"/>
              </a:rPr>
              <a:t> </a:t>
            </a:r>
            <a:r>
              <a:rPr dirty="0" sz="1050" spc="-60">
                <a:latin typeface="Times New Roman"/>
                <a:cs typeface="Times New Roman"/>
              </a:rPr>
              <a:t>1</a:t>
            </a:r>
            <a:r>
              <a:rPr dirty="0" sz="1050" spc="-25">
                <a:latin typeface="Times New Roman"/>
                <a:cs typeface="Times New Roman"/>
              </a:rPr>
              <a:t>.</a:t>
            </a:r>
            <a:r>
              <a:rPr dirty="0" sz="1050" spc="-160">
                <a:latin typeface="Times New Roman"/>
                <a:cs typeface="Times New Roman"/>
              </a:rPr>
              <a:t>1</a:t>
            </a:r>
            <a:r>
              <a:rPr dirty="0" baseline="2645" sz="1575" spc="-240">
                <a:latin typeface="Symbol"/>
                <a:cs typeface="Symbol"/>
              </a:rPr>
              <a:t></a:t>
            </a:r>
            <a:r>
              <a:rPr dirty="0" sz="1050" spc="-70" i="1">
                <a:latin typeface="Times New Roman"/>
                <a:cs typeface="Times New Roman"/>
              </a:rPr>
              <a:t>U</a:t>
            </a:r>
            <a:r>
              <a:rPr dirty="0" sz="1050" spc="-170" i="1">
                <a:latin typeface="Times New Roman"/>
                <a:cs typeface="Times New Roman"/>
              </a:rPr>
              <a:t> </a:t>
            </a:r>
            <a:r>
              <a:rPr dirty="0" baseline="-13227" sz="1575" spc="-97" i="1">
                <a:latin typeface="Times New Roman"/>
                <a:cs typeface="Times New Roman"/>
              </a:rPr>
              <a:t>NQ</a:t>
            </a:r>
            <a:endParaRPr baseline="-13227" sz="1575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80185" y="3842461"/>
            <a:ext cx="175260" cy="1873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23809" sz="1575" spc="-7" i="1">
                <a:latin typeface="Times New Roman"/>
                <a:cs typeface="Times New Roman"/>
              </a:rPr>
              <a:t>I</a:t>
            </a:r>
            <a:r>
              <a:rPr dirty="0" sz="1050" spc="-5">
                <a:latin typeface="Times New Roman"/>
                <a:cs typeface="Times New Roman"/>
              </a:rPr>
              <a:t>"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48226" y="3934002"/>
            <a:ext cx="167005" cy="1873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050" spc="-110">
                <a:latin typeface="Times New Roman"/>
                <a:cs typeface="Times New Roman"/>
              </a:rPr>
              <a:t>3</a:t>
            </a:r>
            <a:r>
              <a:rPr dirty="0" sz="1050" spc="-70" i="1">
                <a:latin typeface="Times New Roman"/>
                <a:cs typeface="Times New Roman"/>
              </a:rPr>
              <a:t>Q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44159" y="4071619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y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35603" y="4301041"/>
            <a:ext cx="94869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1795" algn="l"/>
                <a:tab pos="833755" algn="l"/>
              </a:tabLst>
            </a:pPr>
            <a:r>
              <a:rPr dirty="0" sz="1100" i="1">
                <a:latin typeface="Times New Roman"/>
                <a:cs typeface="Times New Roman"/>
              </a:rPr>
              <a:t>Q</a:t>
            </a:r>
            <a:r>
              <a:rPr dirty="0" sz="1100" i="1">
                <a:latin typeface="Times New Roman"/>
                <a:cs typeface="Times New Roman"/>
              </a:rPr>
              <a:t>	</a:t>
            </a:r>
            <a:r>
              <a:rPr dirty="0" sz="1100" i="1">
                <a:latin typeface="Times New Roman"/>
                <a:cs typeface="Times New Roman"/>
              </a:rPr>
              <a:t>Q</a:t>
            </a:r>
            <a:r>
              <a:rPr dirty="0" sz="1100" i="1">
                <a:latin typeface="Times New Roman"/>
                <a:cs typeface="Times New Roman"/>
              </a:rPr>
              <a:t>	</a:t>
            </a:r>
            <a:r>
              <a:rPr dirty="0" sz="1100" i="1">
                <a:latin typeface="Times New Roman"/>
                <a:cs typeface="Times New Roman"/>
              </a:rPr>
              <a:t>Q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23335" y="4200616"/>
            <a:ext cx="21399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252" sz="1650" spc="-7" i="1">
                <a:latin typeface="Times New Roman"/>
                <a:cs typeface="Times New Roman"/>
              </a:rPr>
              <a:t>Z</a:t>
            </a:r>
            <a:r>
              <a:rPr dirty="0" sz="700" spc="-5" i="1">
                <a:latin typeface="Times New Roman"/>
                <a:cs typeface="Times New Roman"/>
              </a:rPr>
              <a:t>+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76318" y="4264522"/>
            <a:ext cx="77152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2525" sz="1650">
                <a:latin typeface="Symbol"/>
                <a:cs typeface="Symbol"/>
              </a:rPr>
              <a:t></a:t>
            </a:r>
            <a:r>
              <a:rPr dirty="0" baseline="2525" sz="1650" spc="195">
                <a:latin typeface="Times New Roman"/>
                <a:cs typeface="Times New Roman"/>
              </a:rPr>
              <a:t> </a:t>
            </a:r>
            <a:r>
              <a:rPr dirty="0" sz="1100" spc="-5" i="1">
                <a:latin typeface="Times New Roman"/>
                <a:cs typeface="Times New Roman"/>
              </a:rPr>
              <a:t>R</a:t>
            </a:r>
            <a:r>
              <a:rPr dirty="0" baseline="39682" sz="1050" spc="-7" i="1">
                <a:latin typeface="Times New Roman"/>
                <a:cs typeface="Times New Roman"/>
              </a:rPr>
              <a:t>+</a:t>
            </a:r>
            <a:r>
              <a:rPr dirty="0" baseline="39682" sz="1050" spc="509" i="1">
                <a:latin typeface="Times New Roman"/>
                <a:cs typeface="Times New Roman"/>
              </a:rPr>
              <a:t> </a:t>
            </a:r>
            <a:r>
              <a:rPr dirty="0" baseline="2525" sz="1650">
                <a:latin typeface="Symbol"/>
                <a:cs typeface="Symbol"/>
              </a:rPr>
              <a:t></a:t>
            </a:r>
            <a:r>
              <a:rPr dirty="0" baseline="2525" sz="1650" spc="330">
                <a:latin typeface="Times New Roman"/>
                <a:cs typeface="Times New Roman"/>
              </a:rPr>
              <a:t> </a:t>
            </a:r>
            <a:r>
              <a:rPr dirty="0" sz="1100" i="1">
                <a:latin typeface="Times New Roman"/>
                <a:cs typeface="Times New Roman"/>
              </a:rPr>
              <a:t>jX</a:t>
            </a:r>
            <a:r>
              <a:rPr dirty="0" baseline="39682" sz="1050" i="1">
                <a:latin typeface="Times New Roman"/>
                <a:cs typeface="Times New Roman"/>
              </a:rPr>
              <a:t>+</a:t>
            </a:r>
            <a:endParaRPr baseline="39682" sz="10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5283" y="4682743"/>
            <a:ext cx="4057650" cy="579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impedancia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será luego,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ahoma"/>
              <a:cs typeface="Tahoma"/>
            </a:endParaRPr>
          </a:p>
          <a:p>
            <a:pPr algn="r" marR="1078865">
              <a:lnSpc>
                <a:spcPct val="100000"/>
              </a:lnSpc>
            </a:pPr>
            <a:r>
              <a:rPr dirty="0" baseline="-25462" sz="1800" i="1">
                <a:latin typeface="Times New Roman"/>
                <a:cs typeface="Times New Roman"/>
              </a:rPr>
              <a:t>U</a:t>
            </a:r>
            <a:r>
              <a:rPr dirty="0" baseline="-25462" sz="1800" spc="-172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49074" y="5484997"/>
            <a:ext cx="2044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60">
                <a:latin typeface="Times New Roman"/>
                <a:cs typeface="Times New Roman"/>
              </a:rPr>
              <a:t>3</a:t>
            </a:r>
            <a:r>
              <a:rPr dirty="0" sz="1200" i="1">
                <a:latin typeface="Times New Roman"/>
                <a:cs typeface="Times New Roman"/>
              </a:rPr>
              <a:t>Q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49008" y="5379903"/>
            <a:ext cx="2222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spc="44" i="1">
                <a:latin typeface="Times New Roman"/>
                <a:cs typeface="Times New Roman"/>
              </a:rPr>
              <a:t>S</a:t>
            </a:r>
            <a:r>
              <a:rPr dirty="0" sz="1200" spc="30">
                <a:latin typeface="Times New Roman"/>
                <a:cs typeface="Times New Roman"/>
              </a:rPr>
              <a:t>"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97009" y="5283949"/>
            <a:ext cx="7175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2314" sz="1800">
                <a:latin typeface="Symbol"/>
                <a:cs typeface="Symbol"/>
              </a:rPr>
              <a:t></a:t>
            </a:r>
            <a:r>
              <a:rPr dirty="0" baseline="2314" sz="1800" spc="-142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1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45">
                <a:latin typeface="Times New Roman"/>
                <a:cs typeface="Times New Roman"/>
              </a:rPr>
              <a:t>1</a:t>
            </a:r>
            <a:r>
              <a:rPr dirty="0" u="sng" baseline="32407" sz="18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2407" sz="18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2407" sz="1800" spc="104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2407" sz="18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NQ</a:t>
            </a:r>
            <a:endParaRPr baseline="32407" sz="1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54791" y="5320503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Q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041012" y="5213888"/>
            <a:ext cx="23050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i="1">
                <a:latin typeface="Times New Roman"/>
                <a:cs typeface="Times New Roman"/>
              </a:rPr>
              <a:t>Z</a:t>
            </a:r>
            <a:r>
              <a:rPr dirty="0" sz="800" i="1">
                <a:latin typeface="Times New Roman"/>
                <a:cs typeface="Times New Roman"/>
              </a:rPr>
              <a:t>+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344415" y="5536183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5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3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49883" y="5720587"/>
            <a:ext cx="6042025" cy="2232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donde: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marL="50800" marR="4699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U</a:t>
            </a:r>
            <a:r>
              <a:rPr dirty="0" baseline="-10416" sz="1200">
                <a:latin typeface="Tahoma"/>
                <a:cs typeface="Tahoma"/>
              </a:rPr>
              <a:t>NQ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en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punto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conexión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Q;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factor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1.1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cálculo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según </a:t>
            </a:r>
            <a:r>
              <a:rPr dirty="0" sz="1200">
                <a:latin typeface="Tahoma"/>
                <a:cs typeface="Tahoma"/>
              </a:rPr>
              <a:t>Norma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VDE  </a:t>
            </a:r>
            <a:r>
              <a:rPr dirty="0" sz="1200">
                <a:latin typeface="Tahoma"/>
                <a:cs typeface="Tahoma"/>
              </a:rPr>
              <a:t>0102.</a:t>
            </a:r>
            <a:endParaRPr sz="1200">
              <a:latin typeface="Tahoma"/>
              <a:cs typeface="Tahoma"/>
            </a:endParaRPr>
          </a:p>
          <a:p>
            <a:pPr marL="50800" marR="1908175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S</a:t>
            </a:r>
            <a:r>
              <a:rPr dirty="0" baseline="38194" sz="1200">
                <a:latin typeface="Tahoma"/>
                <a:cs typeface="Tahoma"/>
              </a:rPr>
              <a:t>”</a:t>
            </a:r>
            <a:r>
              <a:rPr dirty="0" baseline="-10416" sz="1200">
                <a:latin typeface="Tahoma"/>
                <a:cs typeface="Tahoma"/>
              </a:rPr>
              <a:t>3Q</a:t>
            </a:r>
            <a:r>
              <a:rPr dirty="0" baseline="-10416" sz="1200" spc="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potencia inicial de cortocircuito trifásico en el punto </a:t>
            </a:r>
            <a:r>
              <a:rPr dirty="0" sz="1200">
                <a:latin typeface="Tahoma"/>
                <a:cs typeface="Tahoma"/>
              </a:rPr>
              <a:t>Q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</a:t>
            </a:r>
            <a:r>
              <a:rPr dirty="0" baseline="38194" sz="1200" spc="-7">
                <a:latin typeface="Tahoma"/>
                <a:cs typeface="Tahoma"/>
              </a:rPr>
              <a:t>”</a:t>
            </a:r>
            <a:r>
              <a:rPr dirty="0" baseline="-10416" sz="1200" spc="-7">
                <a:latin typeface="Tahoma"/>
                <a:cs typeface="Tahoma"/>
              </a:rPr>
              <a:t>3Q</a:t>
            </a:r>
            <a:r>
              <a:rPr dirty="0" sz="1200" spc="-5">
                <a:latin typeface="Tahoma"/>
                <a:cs typeface="Tahoma"/>
              </a:rPr>
              <a:t>=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punto </a:t>
            </a:r>
            <a:r>
              <a:rPr dirty="0" sz="1200">
                <a:latin typeface="Tahoma"/>
                <a:cs typeface="Tahoma"/>
              </a:rPr>
              <a:t>Q</a:t>
            </a:r>
            <a:endParaRPr sz="1200">
              <a:latin typeface="Tahoma"/>
              <a:cs typeface="Tahoma"/>
            </a:endParaRPr>
          </a:p>
          <a:p>
            <a:pPr marL="97790" marR="1401445" indent="-47625">
              <a:lnSpc>
                <a:spcPct val="100800"/>
              </a:lnSpc>
              <a:spcBef>
                <a:spcPts val="1440"/>
              </a:spcBef>
            </a:pPr>
            <a:r>
              <a:rPr dirty="0" sz="1200" spc="-5">
                <a:latin typeface="Tahoma"/>
                <a:cs typeface="Tahoma"/>
              </a:rPr>
              <a:t>Cuando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5">
                <a:latin typeface="Tahoma"/>
                <a:cs typeface="Tahoma"/>
              </a:rPr>
              <a:t> se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conoce</a:t>
            </a:r>
            <a:r>
              <a:rPr dirty="0" sz="1200" spc="5">
                <a:latin typeface="Tahoma"/>
                <a:cs typeface="Tahoma"/>
              </a:rPr>
              <a:t> la</a:t>
            </a:r>
            <a:r>
              <a:rPr dirty="0" sz="1200" spc="-5">
                <a:latin typeface="Tahoma"/>
                <a:cs typeface="Tahoma"/>
              </a:rPr>
              <a:t> componente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resistiva 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asumir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que: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baseline="38194" sz="1200" spc="-7">
                <a:latin typeface="Tahoma"/>
                <a:cs typeface="Tahoma"/>
              </a:rPr>
              <a:t>+</a:t>
            </a:r>
            <a:r>
              <a:rPr dirty="0" baseline="-10416" sz="1200" spc="-7">
                <a:latin typeface="Tahoma"/>
                <a:cs typeface="Tahoma"/>
              </a:rPr>
              <a:t>Q</a:t>
            </a:r>
            <a:r>
              <a:rPr dirty="0" sz="1200" spc="-5">
                <a:latin typeface="Tahoma"/>
                <a:cs typeface="Tahoma"/>
              </a:rPr>
              <a:t>=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0.1</a:t>
            </a:r>
            <a:r>
              <a:rPr dirty="0" sz="1200">
                <a:latin typeface="Tahoma"/>
                <a:cs typeface="Tahoma"/>
              </a:rPr>
              <a:t> X</a:t>
            </a:r>
            <a:r>
              <a:rPr dirty="0" baseline="38194" sz="1200">
                <a:latin typeface="Tahoma"/>
                <a:cs typeface="Tahoma"/>
              </a:rPr>
              <a:t>+</a:t>
            </a:r>
            <a:r>
              <a:rPr dirty="0" baseline="-10416" sz="1200">
                <a:latin typeface="Tahoma"/>
                <a:cs typeface="Tahoma"/>
              </a:rPr>
              <a:t>Q</a:t>
            </a:r>
            <a:r>
              <a:rPr dirty="0" baseline="-10416" sz="1200" spc="172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X</a:t>
            </a:r>
            <a:r>
              <a:rPr dirty="0" baseline="38194" sz="1200" spc="-7">
                <a:latin typeface="Tahoma"/>
                <a:cs typeface="Tahoma"/>
              </a:rPr>
              <a:t>+</a:t>
            </a:r>
            <a:r>
              <a:rPr dirty="0" baseline="-10416" sz="1200" spc="-7">
                <a:latin typeface="Tahoma"/>
                <a:cs typeface="Tahoma"/>
              </a:rPr>
              <a:t>Q</a:t>
            </a:r>
            <a:r>
              <a:rPr dirty="0" sz="1200" spc="-5">
                <a:latin typeface="Tahoma"/>
                <a:cs typeface="Tahoma"/>
              </a:rPr>
              <a:t>= 0.995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Z</a:t>
            </a:r>
            <a:r>
              <a:rPr dirty="0" baseline="38194" sz="1200" spc="-7">
                <a:latin typeface="Tahoma"/>
                <a:cs typeface="Tahoma"/>
              </a:rPr>
              <a:t>+</a:t>
            </a:r>
            <a:r>
              <a:rPr dirty="0" baseline="-10416" sz="1200" spc="-7">
                <a:latin typeface="Tahoma"/>
                <a:cs typeface="Tahoma"/>
              </a:rPr>
              <a:t>Q</a:t>
            </a:r>
            <a:endParaRPr baseline="-10416" sz="1200">
              <a:latin typeface="Tahoma"/>
              <a:cs typeface="Tahoma"/>
            </a:endParaRPr>
          </a:p>
          <a:p>
            <a:pPr marL="50800" marR="43180">
              <a:lnSpc>
                <a:spcPct val="100800"/>
              </a:lnSpc>
              <a:spcBef>
                <a:spcPts val="1440"/>
              </a:spcBef>
            </a:pPr>
            <a:r>
              <a:rPr dirty="0" sz="1200" spc="-5">
                <a:latin typeface="Tahoma"/>
                <a:cs typeface="Tahoma"/>
              </a:rPr>
              <a:t>Conociendo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monofásico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</a:t>
            </a:r>
            <a:r>
              <a:rPr dirty="0" baseline="38194" sz="1200">
                <a:latin typeface="Tahoma"/>
                <a:cs typeface="Tahoma"/>
              </a:rPr>
              <a:t>”</a:t>
            </a:r>
            <a:r>
              <a:rPr dirty="0" baseline="-10416" sz="1200">
                <a:latin typeface="Tahoma"/>
                <a:cs typeface="Tahoma"/>
              </a:rPr>
              <a:t>1Q</a:t>
            </a:r>
            <a:r>
              <a:rPr dirty="0" baseline="-10416" sz="1200" spc="352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aporte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vecina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calcular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misma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 sigue: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574780" y="8442635"/>
            <a:ext cx="520065" cy="0"/>
          </a:xfrm>
          <a:custGeom>
            <a:avLst/>
            <a:gdLst/>
            <a:ahLst/>
            <a:cxnLst/>
            <a:rect l="l" t="t" r="r" b="b"/>
            <a:pathLst>
              <a:path w="520064" h="0">
                <a:moveTo>
                  <a:pt x="0" y="0"/>
                </a:moveTo>
                <a:lnTo>
                  <a:pt x="51950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4543552" y="8247623"/>
            <a:ext cx="10922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Symbol"/>
                <a:cs typeface="Symbol"/>
              </a:rPr>
              <a:t>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59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091889" y="8315953"/>
            <a:ext cx="59499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0" indent="-114935">
              <a:lnSpc>
                <a:spcPct val="100000"/>
              </a:lnSpc>
              <a:spcBef>
                <a:spcPts val="100"/>
              </a:spcBef>
              <a:buFont typeface="Symbol"/>
              <a:buChar char=""/>
              <a:tabLst>
                <a:tab pos="153035" algn="l"/>
              </a:tabLst>
            </a:pP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sz="1200" spc="-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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 spc="65" i="1">
                <a:latin typeface="Times New Roman"/>
                <a:cs typeface="Times New Roman"/>
              </a:rPr>
              <a:t>Z</a:t>
            </a:r>
            <a:r>
              <a:rPr dirty="0" baseline="-27777" sz="1800" spc="-7" i="1">
                <a:latin typeface="Times New Roman"/>
                <a:cs typeface="Times New Roman"/>
              </a:rPr>
              <a:t>Q</a:t>
            </a:r>
            <a:endParaRPr baseline="-27777" sz="18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783107" y="8251589"/>
            <a:ext cx="282575" cy="375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7640">
              <a:lnSpc>
                <a:spcPts val="1375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75"/>
              </a:lnSpc>
            </a:pPr>
            <a:r>
              <a:rPr dirty="0" sz="1200" spc="-5">
                <a:latin typeface="Times New Roman"/>
                <a:cs typeface="Times New Roman"/>
              </a:rPr>
              <a:t>"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67455" y="8524856"/>
            <a:ext cx="3187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3888" sz="1800" spc="-89" i="1">
                <a:latin typeface="Times New Roman"/>
                <a:cs typeface="Times New Roman"/>
              </a:rPr>
              <a:t>S</a:t>
            </a:r>
            <a:r>
              <a:rPr dirty="0" sz="1200" spc="-60">
                <a:latin typeface="Times New Roman"/>
                <a:cs typeface="Times New Roman"/>
              </a:rPr>
              <a:t>1</a:t>
            </a:r>
            <a:r>
              <a:rPr dirty="0" sz="1200" spc="-60" i="1">
                <a:latin typeface="Times New Roman"/>
                <a:cs typeface="Times New Roman"/>
              </a:rPr>
              <a:t>Q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530174" y="8177716"/>
            <a:ext cx="54102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1.</a:t>
            </a:r>
            <a:r>
              <a:rPr dirty="0" sz="1200" spc="-80">
                <a:latin typeface="Times New Roman"/>
                <a:cs typeface="Times New Roman"/>
              </a:rPr>
              <a:t>1</a:t>
            </a:r>
            <a:r>
              <a:rPr dirty="0" sz="1200" spc="-85">
                <a:latin typeface="Symbol"/>
                <a:cs typeface="Symbol"/>
              </a:rPr>
              <a:t>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baseline="25462" sz="1800" spc="-7">
                <a:latin typeface="Times New Roman"/>
                <a:cs typeface="Times New Roman"/>
              </a:rPr>
              <a:t>2</a:t>
            </a:r>
            <a:endParaRPr baseline="25462" sz="18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059258" y="8315900"/>
            <a:ext cx="53721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30" i="1">
                <a:latin typeface="Times New Roman"/>
                <a:cs typeface="Times New Roman"/>
              </a:rPr>
              <a:t>Z</a:t>
            </a:r>
            <a:r>
              <a:rPr dirty="0" baseline="-27777" sz="1800" spc="44" i="1">
                <a:latin typeface="Times New Roman"/>
                <a:cs typeface="Times New Roman"/>
              </a:rPr>
              <a:t>Q</a:t>
            </a:r>
            <a:r>
              <a:rPr dirty="0" baseline="-27777" sz="1800" spc="209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193929" y="8247571"/>
            <a:ext cx="1016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9883" y="8930131"/>
            <a:ext cx="6041390" cy="942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5.1.2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Máquina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sincrónica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50800" marR="43180">
              <a:lnSpc>
                <a:spcPct val="100400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reactancia inicial </a:t>
            </a:r>
            <a:r>
              <a:rPr dirty="0" sz="1200">
                <a:latin typeface="Tahoma"/>
                <a:cs typeface="Tahoma"/>
              </a:rPr>
              <a:t>X</a:t>
            </a:r>
            <a:r>
              <a:rPr dirty="0" baseline="38194" sz="1200">
                <a:latin typeface="Tahoma"/>
                <a:cs typeface="Tahoma"/>
              </a:rPr>
              <a:t>”</a:t>
            </a:r>
            <a:r>
              <a:rPr dirty="0" baseline="-10416" sz="1200">
                <a:latin typeface="Tahoma"/>
                <a:cs typeface="Tahoma"/>
              </a:rPr>
              <a:t>G </a:t>
            </a:r>
            <a:r>
              <a:rPr dirty="0" sz="1200" spc="-5">
                <a:latin typeface="Tahoma"/>
                <a:cs typeface="Tahoma"/>
              </a:rPr>
              <a:t>(reactancia subtransitoria saturada) de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máquina sincrónica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magnitud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inicial de cortocircuito.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equivalente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 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5.2):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10402" y="993058"/>
            <a:ext cx="10223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i="1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30879" y="955041"/>
            <a:ext cx="109664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200" spc="70" i="1">
                <a:latin typeface="Times New Roman"/>
                <a:cs typeface="Times New Roman"/>
              </a:rPr>
              <a:t>Z</a:t>
            </a:r>
            <a:r>
              <a:rPr dirty="0" baseline="-13888" sz="1800" i="1">
                <a:latin typeface="Times New Roman"/>
                <a:cs typeface="Times New Roman"/>
              </a:rPr>
              <a:t>G</a:t>
            </a:r>
            <a:r>
              <a:rPr dirty="0" baseline="-13888" sz="1800" i="1">
                <a:latin typeface="Times New Roman"/>
                <a:cs typeface="Times New Roman"/>
              </a:rPr>
              <a:t> </a:t>
            </a:r>
            <a:r>
              <a:rPr dirty="0" baseline="-13888" sz="1800" spc="-15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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30" i="1">
                <a:latin typeface="Times New Roman"/>
                <a:cs typeface="Times New Roman"/>
              </a:rPr>
              <a:t>R</a:t>
            </a:r>
            <a:r>
              <a:rPr dirty="0" baseline="-13888" sz="1800" i="1">
                <a:latin typeface="Times New Roman"/>
                <a:cs typeface="Times New Roman"/>
              </a:rPr>
              <a:t>G</a:t>
            </a:r>
            <a:r>
              <a:rPr dirty="0" baseline="-13888" sz="1800" spc="18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jX</a:t>
            </a:r>
            <a:r>
              <a:rPr dirty="0" sz="1200" spc="-95" i="1">
                <a:latin typeface="Times New Roman"/>
                <a:cs typeface="Times New Roman"/>
              </a:rPr>
              <a:t> </a:t>
            </a:r>
            <a:r>
              <a:rPr dirty="0" baseline="25462" sz="1800">
                <a:latin typeface="Times New Roman"/>
                <a:cs typeface="Times New Roman"/>
              </a:rPr>
              <a:t>"</a:t>
            </a:r>
            <a:endParaRPr baseline="25462"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8912" y="1285556"/>
            <a:ext cx="2744767" cy="147100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116327" y="2809747"/>
            <a:ext cx="3143885" cy="575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58519" indent="-229235">
              <a:lnSpc>
                <a:spcPct val="100000"/>
              </a:lnSpc>
              <a:spcBef>
                <a:spcPts val="100"/>
              </a:spcBef>
              <a:buAutoNum type="alphaLcParenR"/>
              <a:tabLst>
                <a:tab pos="858519" algn="l"/>
              </a:tabLst>
            </a:pP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  <a:p>
            <a:pPr marL="1024255" indent="-229235">
              <a:lnSpc>
                <a:spcPct val="100000"/>
              </a:lnSpc>
              <a:spcBef>
                <a:spcPts val="10"/>
              </a:spcBef>
              <a:buFont typeface="Tahoma"/>
              <a:buAutoNum type="alphaLcParenR"/>
              <a:tabLst>
                <a:tab pos="1024890" algn="l"/>
              </a:tabLst>
            </a:pPr>
            <a:r>
              <a:rPr dirty="0" sz="1200" spc="-5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ircuito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5.2</a:t>
            </a:r>
            <a:r>
              <a:rPr dirty="0" sz="1200">
                <a:latin typeface="Tahoma"/>
                <a:cs typeface="Tahoma"/>
              </a:rPr>
              <a:t> :</a:t>
            </a:r>
            <a:r>
              <a:rPr dirty="0" sz="1200" spc="-5">
                <a:latin typeface="Tahoma"/>
                <a:cs typeface="Tahoma"/>
              </a:rPr>
              <a:t> Modelación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máquina sincrónica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60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6627" y="3545840"/>
            <a:ext cx="4406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do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14073" y="3725219"/>
            <a:ext cx="2933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spc="-7" i="1">
                <a:latin typeface="Times New Roman"/>
                <a:cs typeface="Times New Roman"/>
              </a:rPr>
              <a:t>U</a:t>
            </a:r>
            <a:r>
              <a:rPr dirty="0" baseline="-25462" sz="1800" spc="-89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26797" y="4036369"/>
            <a:ext cx="798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100% </a:t>
            </a:r>
            <a:r>
              <a:rPr dirty="0" sz="1200" spc="-1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</a:t>
            </a:r>
            <a:r>
              <a:rPr dirty="0" sz="1200" spc="-160" i="1">
                <a:latin typeface="Times New Roman"/>
                <a:cs typeface="Times New Roman"/>
              </a:rPr>
              <a:t> </a:t>
            </a:r>
            <a:r>
              <a:rPr dirty="0" baseline="-13888" sz="1800" spc="-7" i="1">
                <a:latin typeface="Times New Roman"/>
                <a:cs typeface="Times New Roman"/>
              </a:rPr>
              <a:t>NG</a:t>
            </a:r>
            <a:endParaRPr baseline="-13888"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25123" y="3763268"/>
            <a:ext cx="2101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spc="15" i="1">
                <a:latin typeface="Times New Roman"/>
                <a:cs typeface="Times New Roman"/>
              </a:rPr>
              <a:t>x</a:t>
            </a:r>
            <a:r>
              <a:rPr dirty="0" sz="1200" spc="10">
                <a:latin typeface="Times New Roman"/>
                <a:cs typeface="Times New Roman"/>
              </a:rPr>
              <a:t>"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28552" y="3865681"/>
            <a:ext cx="1221740" cy="212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9545">
              <a:lnSpc>
                <a:spcPts val="735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"</a:t>
            </a:r>
            <a:endParaRPr sz="1200">
              <a:latin typeface="Times New Roman"/>
              <a:cs typeface="Times New Roman"/>
            </a:endParaRPr>
          </a:p>
          <a:p>
            <a:pPr marL="50800">
              <a:lnSpc>
                <a:spcPts val="735"/>
              </a:lnSpc>
              <a:tabLst>
                <a:tab pos="957580" algn="l"/>
              </a:tabLst>
            </a:pPr>
            <a:r>
              <a:rPr dirty="0" baseline="-23148" sz="1800" i="1">
                <a:latin typeface="Times New Roman"/>
                <a:cs typeface="Times New Roman"/>
              </a:rPr>
              <a:t>X</a:t>
            </a:r>
            <a:r>
              <a:rPr dirty="0" baseline="-23148" sz="1800" spc="-187" i="1">
                <a:latin typeface="Times New Roman"/>
                <a:cs typeface="Times New Roman"/>
              </a:rPr>
              <a:t> </a:t>
            </a:r>
            <a:r>
              <a:rPr dirty="0" baseline="-37037" sz="1800" i="1">
                <a:latin typeface="Times New Roman"/>
                <a:cs typeface="Times New Roman"/>
              </a:rPr>
              <a:t>d</a:t>
            </a:r>
            <a:r>
              <a:rPr dirty="0" baseline="-37037" sz="1800" spc="419" i="1">
                <a:latin typeface="Times New Roman"/>
                <a:cs typeface="Times New Roman"/>
              </a:rPr>
              <a:t> </a:t>
            </a:r>
            <a:r>
              <a:rPr dirty="0" baseline="-23148" sz="1800">
                <a:latin typeface="Symbol"/>
                <a:cs typeface="Symbol"/>
              </a:rPr>
              <a:t></a:t>
            </a:r>
            <a:r>
              <a:rPr dirty="0" baseline="-23148" sz="180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</a:t>
            </a:r>
            <a:r>
              <a:rPr dirty="0" u="sng" sz="1200" spc="1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	</a:t>
            </a:r>
            <a:r>
              <a:rPr dirty="0" u="sng" sz="12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90491" y="4111243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5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4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7727" y="4294123"/>
            <a:ext cx="6092825" cy="4257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16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y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1016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U</a:t>
            </a:r>
            <a:r>
              <a:rPr dirty="0" baseline="-10416" sz="1200" spc="-7">
                <a:latin typeface="Tahoma"/>
                <a:cs typeface="Tahoma"/>
              </a:rPr>
              <a:t>NG</a:t>
            </a:r>
            <a:r>
              <a:rPr dirty="0" sz="1200" spc="-5">
                <a:latin typeface="Tahoma"/>
                <a:cs typeface="Tahoma"/>
              </a:rPr>
              <a:t>=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 nominal del generador</a:t>
            </a:r>
            <a:endParaRPr sz="1200">
              <a:latin typeface="Tahoma"/>
              <a:cs typeface="Tahoma"/>
            </a:endParaRPr>
          </a:p>
          <a:p>
            <a:pPr marL="101600" marR="2799715">
              <a:lnSpc>
                <a:spcPts val="1450"/>
              </a:lnSpc>
              <a:spcBef>
                <a:spcPts val="40"/>
              </a:spcBef>
            </a:pPr>
            <a:r>
              <a:rPr dirty="0" sz="1200" spc="-5">
                <a:latin typeface="Tahoma"/>
                <a:cs typeface="Tahoma"/>
              </a:rPr>
              <a:t>S</a:t>
            </a:r>
            <a:r>
              <a:rPr dirty="0" baseline="-10416" sz="1200" spc="-7">
                <a:latin typeface="Tahoma"/>
                <a:cs typeface="Tahoma"/>
              </a:rPr>
              <a:t>NG</a:t>
            </a:r>
            <a:r>
              <a:rPr dirty="0" sz="1200" spc="-5">
                <a:latin typeface="Tahoma"/>
                <a:cs typeface="Tahoma"/>
              </a:rPr>
              <a:t>= potencial </a:t>
            </a:r>
            <a:r>
              <a:rPr dirty="0" sz="1200">
                <a:latin typeface="Tahoma"/>
                <a:cs typeface="Tahoma"/>
              </a:rPr>
              <a:t>nominal </a:t>
            </a:r>
            <a:r>
              <a:rPr dirty="0" sz="1200" spc="-5">
                <a:latin typeface="Tahoma"/>
                <a:cs typeface="Tahoma"/>
              </a:rPr>
              <a:t>aparente del generador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x</a:t>
            </a:r>
            <a:r>
              <a:rPr dirty="0" baseline="38194" sz="1200">
                <a:latin typeface="Tahoma"/>
                <a:cs typeface="Tahoma"/>
              </a:rPr>
              <a:t>”</a:t>
            </a:r>
            <a:r>
              <a:rPr dirty="0" baseline="-10416" sz="1200">
                <a:latin typeface="Tahoma"/>
                <a:cs typeface="Tahoma"/>
              </a:rPr>
              <a:t>d</a:t>
            </a:r>
            <a:r>
              <a:rPr dirty="0" baseline="-10416" sz="1200" spc="-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subtransitoria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%</a:t>
            </a:r>
            <a:endParaRPr sz="1200">
              <a:latin typeface="Tahoma"/>
              <a:cs typeface="Tahoma"/>
            </a:endParaRPr>
          </a:p>
          <a:p>
            <a:pPr marL="101600">
              <a:lnSpc>
                <a:spcPct val="100000"/>
              </a:lnSpc>
              <a:spcBef>
                <a:spcPts val="1405"/>
              </a:spcBef>
            </a:pP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asignar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R</a:t>
            </a:r>
            <a:r>
              <a:rPr dirty="0" baseline="-10416" sz="1200">
                <a:latin typeface="Tahoma"/>
                <a:cs typeface="Tahoma"/>
              </a:rPr>
              <a:t>G</a:t>
            </a:r>
            <a:r>
              <a:rPr dirty="0" baseline="-10416" sz="1200" spc="20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suficiente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precisión: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ahoma"/>
              <a:cs typeface="Tahoma"/>
            </a:endParaRPr>
          </a:p>
          <a:p>
            <a:pPr marL="330200" indent="-228600">
              <a:lnSpc>
                <a:spcPct val="100000"/>
              </a:lnSpc>
              <a:buFont typeface="Times New Roman"/>
              <a:buChar char="-"/>
              <a:tabLst>
                <a:tab pos="329565" algn="l"/>
                <a:tab pos="330200" algn="l"/>
              </a:tabLst>
            </a:pPr>
            <a:r>
              <a:rPr dirty="0" sz="1200" spc="-5">
                <a:latin typeface="Tahoma"/>
                <a:cs typeface="Tahoma"/>
              </a:rPr>
              <a:t>R</a:t>
            </a:r>
            <a:r>
              <a:rPr dirty="0" baseline="-10416" sz="1200" spc="-7">
                <a:latin typeface="Tahoma"/>
                <a:cs typeface="Tahoma"/>
              </a:rPr>
              <a:t>G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0.05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X</a:t>
            </a:r>
            <a:r>
              <a:rPr dirty="0" baseline="38194" sz="1200" spc="-7">
                <a:latin typeface="Tahoma"/>
                <a:cs typeface="Tahoma"/>
              </a:rPr>
              <a:t>”</a:t>
            </a:r>
            <a:r>
              <a:rPr dirty="0" baseline="-10416" sz="1200" spc="-7">
                <a:latin typeface="Tahoma"/>
                <a:cs typeface="Tahoma"/>
              </a:rPr>
              <a:t>d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</a:t>
            </a:r>
            <a:r>
              <a:rPr dirty="0" sz="1200" spc="-5">
                <a:latin typeface="Tahoma"/>
                <a:cs typeface="Tahoma"/>
              </a:rPr>
              <a:t> generadores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baseline="-10416" sz="1200">
                <a:latin typeface="Tahoma"/>
                <a:cs typeface="Tahoma"/>
              </a:rPr>
              <a:t>NG</a:t>
            </a:r>
            <a:r>
              <a:rPr dirty="0" baseline="-10416" sz="1200" spc="18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&gt; 1kV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</a:t>
            </a:r>
            <a:r>
              <a:rPr dirty="0" baseline="-10416" sz="1200">
                <a:latin typeface="Tahoma"/>
                <a:cs typeface="Tahoma"/>
              </a:rPr>
              <a:t>NG</a:t>
            </a:r>
            <a:r>
              <a:rPr dirty="0" baseline="-10416" sz="1200" spc="187">
                <a:latin typeface="Tahoma"/>
                <a:cs typeface="Tahoma"/>
              </a:rPr>
              <a:t> </a:t>
            </a:r>
            <a:r>
              <a:rPr dirty="0" sz="1200">
                <a:latin typeface="Symbol"/>
                <a:cs typeface="Symbol"/>
              </a:rPr>
              <a:t>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100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MVA</a:t>
            </a:r>
            <a:endParaRPr sz="1200">
              <a:latin typeface="Tahoma"/>
              <a:cs typeface="Tahoma"/>
            </a:endParaRPr>
          </a:p>
          <a:p>
            <a:pPr marL="330200" indent="-228600">
              <a:lnSpc>
                <a:spcPct val="100000"/>
              </a:lnSpc>
              <a:spcBef>
                <a:spcPts val="15"/>
              </a:spcBef>
              <a:buFont typeface="Times New Roman"/>
              <a:buChar char="-"/>
              <a:tabLst>
                <a:tab pos="329565" algn="l"/>
                <a:tab pos="330200" algn="l"/>
              </a:tabLst>
            </a:pPr>
            <a:r>
              <a:rPr dirty="0" sz="1200" spc="-5">
                <a:latin typeface="Tahoma"/>
                <a:cs typeface="Tahoma"/>
              </a:rPr>
              <a:t>R</a:t>
            </a:r>
            <a:r>
              <a:rPr dirty="0" baseline="-10416" sz="1200" spc="-7">
                <a:latin typeface="Tahoma"/>
                <a:cs typeface="Tahoma"/>
              </a:rPr>
              <a:t>G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0.07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X</a:t>
            </a:r>
            <a:r>
              <a:rPr dirty="0" baseline="38194" sz="1200" spc="-7">
                <a:latin typeface="Tahoma"/>
                <a:cs typeface="Tahoma"/>
              </a:rPr>
              <a:t>”</a:t>
            </a:r>
            <a:r>
              <a:rPr dirty="0" baseline="-10416" sz="1200" spc="-7">
                <a:latin typeface="Tahoma"/>
                <a:cs typeface="Tahoma"/>
              </a:rPr>
              <a:t>d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</a:t>
            </a:r>
            <a:r>
              <a:rPr dirty="0" sz="1200" spc="-5">
                <a:latin typeface="Tahoma"/>
                <a:cs typeface="Tahoma"/>
              </a:rPr>
              <a:t> generadores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baseline="-10416" sz="1200">
                <a:latin typeface="Tahoma"/>
                <a:cs typeface="Tahoma"/>
              </a:rPr>
              <a:t>NG</a:t>
            </a:r>
            <a:r>
              <a:rPr dirty="0" baseline="-10416" sz="1200" spc="18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&gt; 1kV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</a:t>
            </a:r>
            <a:r>
              <a:rPr dirty="0" baseline="-10416" sz="1200">
                <a:latin typeface="Tahoma"/>
                <a:cs typeface="Tahoma"/>
              </a:rPr>
              <a:t>NG</a:t>
            </a:r>
            <a:r>
              <a:rPr dirty="0" baseline="-10416" sz="1200" spc="18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&lt;</a:t>
            </a:r>
            <a:r>
              <a:rPr dirty="0" sz="1200" spc="-5">
                <a:latin typeface="Tahoma"/>
                <a:cs typeface="Tahoma"/>
              </a:rPr>
              <a:t> 100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MVA</a:t>
            </a:r>
            <a:endParaRPr sz="1200">
              <a:latin typeface="Tahoma"/>
              <a:cs typeface="Tahoma"/>
            </a:endParaRPr>
          </a:p>
          <a:p>
            <a:pPr marL="330200" indent="-228600">
              <a:lnSpc>
                <a:spcPct val="100000"/>
              </a:lnSpc>
              <a:spcBef>
                <a:spcPts val="10"/>
              </a:spcBef>
              <a:buFont typeface="Times New Roman"/>
              <a:buChar char="-"/>
              <a:tabLst>
                <a:tab pos="329565" algn="l"/>
                <a:tab pos="330200" algn="l"/>
              </a:tabLst>
            </a:pPr>
            <a:r>
              <a:rPr dirty="0" sz="1200" spc="-5">
                <a:latin typeface="Tahoma"/>
                <a:cs typeface="Tahoma"/>
              </a:rPr>
              <a:t>R</a:t>
            </a:r>
            <a:r>
              <a:rPr dirty="0" baseline="-10416" sz="1200" spc="-7">
                <a:latin typeface="Tahoma"/>
                <a:cs typeface="Tahoma"/>
              </a:rPr>
              <a:t>G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0.15 X</a:t>
            </a:r>
            <a:r>
              <a:rPr dirty="0" baseline="38194" sz="1200" spc="-7">
                <a:latin typeface="Tahoma"/>
                <a:cs typeface="Tahoma"/>
              </a:rPr>
              <a:t>”</a:t>
            </a:r>
            <a:r>
              <a:rPr dirty="0" baseline="-10416" sz="1200" spc="-7">
                <a:latin typeface="Tahoma"/>
                <a:cs typeface="Tahoma"/>
              </a:rPr>
              <a:t>d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generadores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baseline="-10416" sz="1200">
                <a:latin typeface="Tahoma"/>
                <a:cs typeface="Tahoma"/>
              </a:rPr>
              <a:t>NG</a:t>
            </a:r>
            <a:r>
              <a:rPr dirty="0" baseline="-10416" sz="1200" spc="18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&lt;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1kV</a:t>
            </a:r>
            <a:endParaRPr sz="1200">
              <a:latin typeface="Tahoma"/>
              <a:cs typeface="Tahoma"/>
            </a:endParaRPr>
          </a:p>
          <a:p>
            <a:pPr algn="just" marL="101600" marR="43180">
              <a:lnSpc>
                <a:spcPct val="100800"/>
              </a:lnSpc>
              <a:spcBef>
                <a:spcPts val="1440"/>
              </a:spcBef>
            </a:pPr>
            <a:r>
              <a:rPr dirty="0" sz="1200" spc="-5">
                <a:latin typeface="Tahoma"/>
                <a:cs typeface="Tahoma"/>
              </a:rPr>
              <a:t>Generadores conectados en paralelo de distinta potencia nominal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aparente pero </a:t>
            </a:r>
            <a:r>
              <a:rPr dirty="0" sz="1200" spc="-10">
                <a:latin typeface="Tahoma"/>
                <a:cs typeface="Tahoma"/>
              </a:rPr>
              <a:t>con </a:t>
            </a:r>
            <a:r>
              <a:rPr dirty="0" sz="1200" spc="-5">
                <a:latin typeface="Tahoma"/>
                <a:cs typeface="Tahoma"/>
              </a:rPr>
              <a:t> igual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subtransitoria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combinados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un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solo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cuya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aparente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sea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individuales.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101600" marR="4318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propósito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calcular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sincrónicos</a:t>
            </a:r>
            <a:r>
              <a:rPr dirty="0" sz="1200">
                <a:latin typeface="Tahoma"/>
                <a:cs typeface="Tahoma"/>
              </a:rPr>
              <a:t> y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capacitores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sincrónicos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 tratados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misma</a:t>
            </a:r>
            <a:r>
              <a:rPr dirty="0" sz="1200" spc="-5">
                <a:latin typeface="Tahoma"/>
                <a:cs typeface="Tahoma"/>
              </a:rPr>
              <a:t> manera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algn="just" marL="101600" marR="41910">
              <a:lnSpc>
                <a:spcPct val="100400"/>
              </a:lnSpc>
            </a:pP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tabla</a:t>
            </a:r>
            <a:r>
              <a:rPr dirty="0" sz="1200">
                <a:latin typeface="Tahoma"/>
                <a:cs typeface="Tahoma"/>
              </a:rPr>
              <a:t> 1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dan</a:t>
            </a:r>
            <a:r>
              <a:rPr dirty="0" sz="1200">
                <a:latin typeface="Tahoma"/>
                <a:cs typeface="Tahoma"/>
              </a:rPr>
              <a:t> valores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característicos</a:t>
            </a:r>
            <a:r>
              <a:rPr dirty="0" sz="1200">
                <a:latin typeface="Tahoma"/>
                <a:cs typeface="Tahoma"/>
              </a:rPr>
              <a:t>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generadores,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incluyendo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necesarios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cálculo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fallas monofásicas: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34032" y="889507"/>
            <a:ext cx="36709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Tabla 5.1</a:t>
            </a:r>
            <a:r>
              <a:rPr dirty="0" sz="1200" spc="3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- Valores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característicos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852" y="1287719"/>
            <a:ext cx="5150185" cy="653875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2583" y="8079739"/>
            <a:ext cx="6014085" cy="1528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5.1.3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Motores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asincrónicos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marL="38100" marR="3048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calcular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5.3)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obtiene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rotor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calado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bloqueado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>
                <a:latin typeface="Tahoma"/>
                <a:cs typeface="Tahoma"/>
              </a:rPr>
              <a:t> nominal: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400">
              <a:latin typeface="Tahoma"/>
              <a:cs typeface="Tahoma"/>
            </a:endParaRPr>
          </a:p>
          <a:p>
            <a:pPr algn="ctr" marR="14604">
              <a:lnSpc>
                <a:spcPct val="100000"/>
              </a:lnSpc>
              <a:spcBef>
                <a:spcPts val="1235"/>
              </a:spcBef>
            </a:pPr>
            <a:r>
              <a:rPr dirty="0" sz="1200" spc="125" i="1">
                <a:latin typeface="Times New Roman"/>
                <a:cs typeface="Times New Roman"/>
              </a:rPr>
              <a:t>Z</a:t>
            </a:r>
            <a:r>
              <a:rPr dirty="0" baseline="-13888" sz="1800" i="1">
                <a:latin typeface="Times New Roman"/>
                <a:cs typeface="Times New Roman"/>
              </a:rPr>
              <a:t>M</a:t>
            </a:r>
            <a:r>
              <a:rPr dirty="0" baseline="-13888" sz="1800" i="1">
                <a:latin typeface="Times New Roman"/>
                <a:cs typeface="Times New Roman"/>
              </a:rPr>
              <a:t> </a:t>
            </a:r>
            <a:r>
              <a:rPr dirty="0" baseline="-13888" sz="1800" spc="7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25" i="1">
                <a:latin typeface="Times New Roman"/>
                <a:cs typeface="Times New Roman"/>
              </a:rPr>
              <a:t>R</a:t>
            </a:r>
            <a:r>
              <a:rPr dirty="0" baseline="-13888" sz="1800" i="1">
                <a:latin typeface="Times New Roman"/>
                <a:cs typeface="Times New Roman"/>
              </a:rPr>
              <a:t>M</a:t>
            </a:r>
            <a:r>
              <a:rPr dirty="0" baseline="-13888" sz="1800" i="1">
                <a:latin typeface="Times New Roman"/>
                <a:cs typeface="Times New Roman"/>
              </a:rPr>
              <a:t> </a:t>
            </a:r>
            <a:r>
              <a:rPr dirty="0" baseline="-13888" sz="1800" spc="-3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14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jX</a:t>
            </a:r>
            <a:r>
              <a:rPr dirty="0" sz="1200" spc="-105" i="1">
                <a:latin typeface="Times New Roman"/>
                <a:cs typeface="Times New Roman"/>
              </a:rPr>
              <a:t> </a:t>
            </a:r>
            <a:r>
              <a:rPr dirty="0" baseline="-13888" sz="1800" i="1">
                <a:latin typeface="Times New Roman"/>
                <a:cs typeface="Times New Roman"/>
              </a:rPr>
              <a:t>M</a:t>
            </a:r>
            <a:endParaRPr baseline="-13888" sz="1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245"/>
              </a:spcBef>
            </a:pPr>
            <a:r>
              <a:rPr dirty="0" sz="1200" spc="-5">
                <a:latin typeface="Tahoma"/>
                <a:cs typeface="Tahoma"/>
              </a:rPr>
              <a:t>y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61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57507" y="1059741"/>
            <a:ext cx="173355" cy="158115"/>
            <a:chOff x="2857507" y="1059741"/>
            <a:chExt cx="173355" cy="158115"/>
          </a:xfrm>
        </p:grpSpPr>
        <p:sp>
          <p:nvSpPr>
            <p:cNvPr id="3" name="object 3"/>
            <p:cNvSpPr/>
            <p:nvPr/>
          </p:nvSpPr>
          <p:spPr>
            <a:xfrm>
              <a:off x="2857705" y="1155283"/>
              <a:ext cx="22860" cy="11430"/>
            </a:xfrm>
            <a:custGeom>
              <a:avLst/>
              <a:gdLst/>
              <a:ahLst/>
              <a:cxnLst/>
              <a:rect l="l" t="t" r="r" b="b"/>
              <a:pathLst>
                <a:path w="22860" h="11430">
                  <a:moveTo>
                    <a:pt x="0" y="11123"/>
                  </a:moveTo>
                  <a:lnTo>
                    <a:pt x="2262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880327" y="1155680"/>
              <a:ext cx="34290" cy="61594"/>
            </a:xfrm>
            <a:custGeom>
              <a:avLst/>
              <a:gdLst/>
              <a:ahLst/>
              <a:cxnLst/>
              <a:rect l="l" t="t" r="r" b="b"/>
              <a:pathLst>
                <a:path w="34289" h="61594">
                  <a:moveTo>
                    <a:pt x="0" y="0"/>
                  </a:moveTo>
                  <a:lnTo>
                    <a:pt x="34131" y="611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914459" y="1059940"/>
              <a:ext cx="34925" cy="157480"/>
            </a:xfrm>
            <a:custGeom>
              <a:avLst/>
              <a:gdLst/>
              <a:ahLst/>
              <a:cxnLst/>
              <a:rect l="l" t="t" r="r" b="b"/>
              <a:pathLst>
                <a:path w="34925" h="157480">
                  <a:moveTo>
                    <a:pt x="0" y="156918"/>
                  </a:moveTo>
                  <a:lnTo>
                    <a:pt x="3452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948987" y="1059940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75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3449446" y="1035906"/>
            <a:ext cx="1140460" cy="635"/>
            <a:chOff x="3449446" y="1035906"/>
            <a:chExt cx="1140460" cy="635"/>
          </a:xfrm>
        </p:grpSpPr>
        <p:sp>
          <p:nvSpPr>
            <p:cNvPr id="8" name="object 8"/>
            <p:cNvSpPr/>
            <p:nvPr/>
          </p:nvSpPr>
          <p:spPr>
            <a:xfrm>
              <a:off x="3449446" y="1036104"/>
              <a:ext cx="701675" cy="0"/>
            </a:xfrm>
            <a:custGeom>
              <a:avLst/>
              <a:gdLst/>
              <a:ahLst/>
              <a:cxnLst/>
              <a:rect l="l" t="t" r="r" b="b"/>
              <a:pathLst>
                <a:path w="701675" h="0">
                  <a:moveTo>
                    <a:pt x="0" y="0"/>
                  </a:moveTo>
                  <a:lnTo>
                    <a:pt x="70167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179696" y="1036104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 h="0">
                  <a:moveTo>
                    <a:pt x="0" y="0"/>
                  </a:moveTo>
                  <a:lnTo>
                    <a:pt x="40997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2915312" y="1075074"/>
            <a:ext cx="3740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3888" sz="1800" spc="52">
                <a:latin typeface="Times New Roman"/>
                <a:cs typeface="Times New Roman"/>
              </a:rPr>
              <a:t>3</a:t>
            </a:r>
            <a:r>
              <a:rPr dirty="0" baseline="13888" sz="1800" spc="52" i="1">
                <a:latin typeface="Times New Roman"/>
                <a:cs typeface="Times New Roman"/>
              </a:rPr>
              <a:t>I</a:t>
            </a:r>
            <a:r>
              <a:rPr dirty="0" sz="1200" spc="35" i="1">
                <a:latin typeface="Times New Roman"/>
                <a:cs typeface="Times New Roman"/>
              </a:rPr>
              <a:t>an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39648" y="806607"/>
            <a:ext cx="13589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U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37988" y="702576"/>
            <a:ext cx="2927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i="1">
                <a:latin typeface="Times New Roman"/>
                <a:cs typeface="Times New Roman"/>
              </a:rPr>
              <a:t>U</a:t>
            </a:r>
            <a:r>
              <a:rPr dirty="0" baseline="-25462" sz="1800" spc="-9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91971" y="1049601"/>
            <a:ext cx="107442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an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baseline="13888" sz="1800">
                <a:latin typeface="Times New Roman"/>
                <a:cs typeface="Times New Roman"/>
              </a:rPr>
              <a:t>/</a:t>
            </a:r>
            <a:r>
              <a:rPr dirty="0" baseline="13888" sz="1800" spc="-82">
                <a:latin typeface="Times New Roman"/>
                <a:cs typeface="Times New Roman"/>
              </a:rPr>
              <a:t> </a:t>
            </a:r>
            <a:r>
              <a:rPr dirty="0" baseline="13888" sz="1800" i="1">
                <a:latin typeface="Times New Roman"/>
                <a:cs typeface="Times New Roman"/>
              </a:rPr>
              <a:t>I</a:t>
            </a:r>
            <a:r>
              <a:rPr dirty="0" baseline="13888" sz="1800" spc="-1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NM</a:t>
            </a:r>
            <a:r>
              <a:rPr dirty="0" sz="1200" i="1">
                <a:latin typeface="Times New Roman"/>
                <a:cs typeface="Times New Roman"/>
              </a:rPr>
              <a:t>  </a:t>
            </a:r>
            <a:r>
              <a:rPr dirty="0" sz="1200" spc="-85" i="1">
                <a:latin typeface="Times New Roman"/>
                <a:cs typeface="Times New Roman"/>
              </a:rPr>
              <a:t> </a:t>
            </a:r>
            <a:r>
              <a:rPr dirty="0" baseline="13888" sz="1800" spc="209" i="1">
                <a:latin typeface="Times New Roman"/>
                <a:cs typeface="Times New Roman"/>
              </a:rPr>
              <a:t>S</a:t>
            </a:r>
            <a:r>
              <a:rPr dirty="0" sz="1200" i="1">
                <a:latin typeface="Times New Roman"/>
                <a:cs typeface="Times New Roman"/>
              </a:rPr>
              <a:t>NM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56897" y="847182"/>
            <a:ext cx="222123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404620" algn="l"/>
                <a:tab pos="1953260" algn="l"/>
              </a:tabLst>
            </a:pPr>
            <a:r>
              <a:rPr dirty="0" baseline="-23148" sz="1800" spc="89" i="1">
                <a:latin typeface="Times New Roman"/>
                <a:cs typeface="Times New Roman"/>
              </a:rPr>
              <a:t>Z</a:t>
            </a:r>
            <a:r>
              <a:rPr dirty="0" baseline="-37037" sz="1800" spc="89" i="1">
                <a:latin typeface="Times New Roman"/>
                <a:cs typeface="Times New Roman"/>
              </a:rPr>
              <a:t>M</a:t>
            </a:r>
            <a:r>
              <a:rPr dirty="0" baseline="-37037" sz="1800" spc="525" i="1">
                <a:latin typeface="Times New Roman"/>
                <a:cs typeface="Times New Roman"/>
              </a:rPr>
              <a:t> </a:t>
            </a:r>
            <a:r>
              <a:rPr dirty="0" baseline="-23148" sz="1800">
                <a:latin typeface="Symbol"/>
                <a:cs typeface="Symbol"/>
              </a:rPr>
              <a:t>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</a:t>
            </a:r>
            <a:r>
              <a:rPr dirty="0" u="sng" sz="1200" spc="2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NM</a:t>
            </a:r>
            <a:r>
              <a:rPr dirty="0" sz="1200" spc="535" i="1">
                <a:latin typeface="Times New Roman"/>
                <a:cs typeface="Times New Roman"/>
              </a:rPr>
              <a:t> </a:t>
            </a:r>
            <a:r>
              <a:rPr dirty="0" baseline="-23148" sz="1800">
                <a:latin typeface="Symbol"/>
                <a:cs typeface="Symbol"/>
              </a:rPr>
              <a:t></a:t>
            </a:r>
            <a:r>
              <a:rPr dirty="0" baseline="-23148" sz="1800" spc="232">
                <a:latin typeface="Times New Roman"/>
                <a:cs typeface="Times New Roman"/>
              </a:rPr>
              <a:t> </a:t>
            </a:r>
            <a:r>
              <a:rPr dirty="0" baseline="-60185" sz="1800" i="1">
                <a:latin typeface="Times New Roman"/>
                <a:cs typeface="Times New Roman"/>
              </a:rPr>
              <a:t>I	</a:t>
            </a:r>
            <a:r>
              <a:rPr dirty="0" sz="1200">
                <a:latin typeface="Times New Roman"/>
                <a:cs typeface="Times New Roman"/>
              </a:rPr>
              <a:t>1	</a:t>
            </a:r>
            <a:r>
              <a:rPr dirty="0" sz="1200" i="1">
                <a:latin typeface="Times New Roman"/>
                <a:cs typeface="Times New Roman"/>
              </a:rPr>
              <a:t>NM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52264" y="1112011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5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5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1227" y="1480819"/>
            <a:ext cx="2994660" cy="760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U</a:t>
            </a:r>
            <a:r>
              <a:rPr dirty="0" baseline="-10416" sz="1200">
                <a:latin typeface="Tahoma"/>
                <a:cs typeface="Tahoma"/>
              </a:rPr>
              <a:t>NM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motor</a:t>
            </a:r>
            <a:endParaRPr sz="1200">
              <a:latin typeface="Tahoma"/>
              <a:cs typeface="Tahoma"/>
            </a:endParaRPr>
          </a:p>
          <a:p>
            <a:pPr marL="38100" marR="30480">
              <a:lnSpc>
                <a:spcPct val="100000"/>
              </a:lnSpc>
              <a:spcBef>
                <a:spcPts val="10"/>
              </a:spcBef>
            </a:pPr>
            <a:r>
              <a:rPr dirty="0" sz="1200">
                <a:latin typeface="Tahoma"/>
                <a:cs typeface="Tahoma"/>
              </a:rPr>
              <a:t>S</a:t>
            </a:r>
            <a:r>
              <a:rPr dirty="0" baseline="-10416" sz="1200">
                <a:latin typeface="Tahoma"/>
                <a:cs typeface="Tahoma"/>
              </a:rPr>
              <a:t>NM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potencia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aparente del motor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baseline="-10416" sz="1200">
                <a:latin typeface="Tahoma"/>
                <a:cs typeface="Tahoma"/>
              </a:rPr>
              <a:t>NM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corriente nominal del motor</a:t>
            </a:r>
            <a:endParaRPr sz="12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15"/>
              </a:spcBef>
            </a:pPr>
            <a:r>
              <a:rPr dirty="0" sz="1200" spc="-5">
                <a:latin typeface="Tahoma"/>
                <a:cs typeface="Tahoma"/>
              </a:rPr>
              <a:t>I</a:t>
            </a:r>
            <a:r>
              <a:rPr dirty="0" baseline="-10416" sz="1200" spc="-7">
                <a:latin typeface="Tahoma"/>
                <a:cs typeface="Tahoma"/>
              </a:rPr>
              <a:t>an</a:t>
            </a:r>
            <a:r>
              <a:rPr dirty="0" sz="1200" spc="-5">
                <a:latin typeface="Tahoma"/>
                <a:cs typeface="Tahoma"/>
              </a:rPr>
              <a:t>= corriente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rotor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bloqueado del motor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9369" y="2349583"/>
            <a:ext cx="2707575" cy="1618729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579627" y="4063999"/>
            <a:ext cx="6218555" cy="5730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95220" indent="-228600">
              <a:lnSpc>
                <a:spcPct val="100000"/>
              </a:lnSpc>
              <a:spcBef>
                <a:spcPts val="100"/>
              </a:spcBef>
              <a:buAutoNum type="alphaLcParenR"/>
              <a:tabLst>
                <a:tab pos="2395220" algn="l"/>
              </a:tabLst>
            </a:pP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  <a:p>
            <a:pPr marL="2560955" indent="-229235">
              <a:lnSpc>
                <a:spcPct val="100000"/>
              </a:lnSpc>
              <a:spcBef>
                <a:spcPts val="10"/>
              </a:spcBef>
              <a:buFont typeface="Tahoma"/>
              <a:buAutoNum type="alphaLcParenR"/>
              <a:tabLst>
                <a:tab pos="2561590" algn="l"/>
              </a:tabLst>
            </a:pPr>
            <a:r>
              <a:rPr dirty="0" sz="1200" spc="-5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ircuito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endParaRPr sz="1200">
              <a:latin typeface="Tahoma"/>
              <a:cs typeface="Tahoma"/>
            </a:endParaRPr>
          </a:p>
          <a:p>
            <a:pPr marL="1370965">
              <a:lnSpc>
                <a:spcPct val="100000"/>
              </a:lnSpc>
              <a:spcBef>
                <a:spcPts val="15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5.3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–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Modelo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motor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asincrónico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368300" indent="-228600">
              <a:lnSpc>
                <a:spcPct val="100000"/>
              </a:lnSpc>
              <a:buFont typeface="Times New Roman"/>
              <a:buChar char="-"/>
              <a:tabLst>
                <a:tab pos="367665" algn="l"/>
                <a:tab pos="368300" algn="l"/>
              </a:tabLst>
            </a:pPr>
            <a:r>
              <a:rPr dirty="0" sz="1200" spc="-5">
                <a:latin typeface="Tahoma"/>
                <a:cs typeface="Tahoma"/>
              </a:rPr>
              <a:t>R</a:t>
            </a:r>
            <a:r>
              <a:rPr dirty="0" baseline="-10416" sz="1200" spc="-7">
                <a:latin typeface="Tahoma"/>
                <a:cs typeface="Tahoma"/>
              </a:rPr>
              <a:t>M</a:t>
            </a:r>
            <a:r>
              <a:rPr dirty="0" baseline="-10416" sz="1200" spc="2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0.10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X</a:t>
            </a:r>
            <a:r>
              <a:rPr dirty="0" baseline="-10416" sz="1200">
                <a:latin typeface="Tahoma"/>
                <a:cs typeface="Tahoma"/>
              </a:rPr>
              <a:t>M</a:t>
            </a:r>
            <a:r>
              <a:rPr dirty="0" baseline="-10416" sz="1200" spc="2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X</a:t>
            </a:r>
            <a:r>
              <a:rPr dirty="0" baseline="-10416" sz="1200" spc="-15">
                <a:latin typeface="Tahoma"/>
                <a:cs typeface="Tahoma"/>
              </a:rPr>
              <a:t>M</a:t>
            </a:r>
            <a:r>
              <a:rPr dirty="0" baseline="-10416" sz="1200" spc="2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0.995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Z</a:t>
            </a:r>
            <a:r>
              <a:rPr dirty="0" baseline="-10416" sz="1200" spc="-15">
                <a:latin typeface="Tahoma"/>
                <a:cs typeface="Tahoma"/>
              </a:rPr>
              <a:t>M</a:t>
            </a:r>
            <a:r>
              <a:rPr dirty="0" baseline="-10416" sz="1200" spc="232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motores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(potencia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par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polos</a:t>
            </a:r>
            <a:endParaRPr sz="1200">
              <a:latin typeface="Tahoma"/>
              <a:cs typeface="Tahoma"/>
            </a:endParaRPr>
          </a:p>
          <a:p>
            <a:pPr marL="368300">
              <a:lnSpc>
                <a:spcPct val="100000"/>
              </a:lnSpc>
              <a:spcBef>
                <a:spcPts val="25"/>
              </a:spcBef>
            </a:pPr>
            <a:r>
              <a:rPr dirty="0" sz="1200">
                <a:latin typeface="Symbol"/>
                <a:cs typeface="Symbol"/>
              </a:rPr>
              <a:t>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1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MW)</a:t>
            </a:r>
            <a:endParaRPr sz="1200">
              <a:latin typeface="Tahoma"/>
              <a:cs typeface="Tahoma"/>
            </a:endParaRPr>
          </a:p>
          <a:p>
            <a:pPr marL="368300" indent="-228600">
              <a:lnSpc>
                <a:spcPct val="100000"/>
              </a:lnSpc>
              <a:spcBef>
                <a:spcPts val="10"/>
              </a:spcBef>
              <a:buFont typeface="Times New Roman"/>
              <a:buChar char="-"/>
              <a:tabLst>
                <a:tab pos="367665" algn="l"/>
                <a:tab pos="368300" algn="l"/>
              </a:tabLst>
            </a:pPr>
            <a:r>
              <a:rPr dirty="0" sz="1200" spc="-5">
                <a:latin typeface="Tahoma"/>
                <a:cs typeface="Tahoma"/>
              </a:rPr>
              <a:t>R</a:t>
            </a:r>
            <a:r>
              <a:rPr dirty="0" baseline="-10416" sz="1200" spc="-7">
                <a:latin typeface="Tahoma"/>
                <a:cs typeface="Tahoma"/>
              </a:rPr>
              <a:t>M</a:t>
            </a:r>
            <a:r>
              <a:rPr dirty="0" baseline="-10416" sz="1200" spc="2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0.15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X</a:t>
            </a:r>
            <a:r>
              <a:rPr dirty="0" baseline="-10416" sz="1200">
                <a:latin typeface="Tahoma"/>
                <a:cs typeface="Tahoma"/>
              </a:rPr>
              <a:t>M</a:t>
            </a:r>
            <a:r>
              <a:rPr dirty="0" baseline="-10416" sz="1200" spc="2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X</a:t>
            </a:r>
            <a:r>
              <a:rPr dirty="0" baseline="-10416" sz="1200" spc="-15">
                <a:latin typeface="Tahoma"/>
                <a:cs typeface="Tahoma"/>
              </a:rPr>
              <a:t>M</a:t>
            </a:r>
            <a:r>
              <a:rPr dirty="0" baseline="-10416" sz="1200" spc="2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0.989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Z</a:t>
            </a:r>
            <a:r>
              <a:rPr dirty="0" baseline="-10416" sz="1200" spc="-15">
                <a:latin typeface="Tahoma"/>
                <a:cs typeface="Tahoma"/>
              </a:rPr>
              <a:t>M</a:t>
            </a:r>
            <a:r>
              <a:rPr dirty="0" baseline="-10416" sz="1200" spc="232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motores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(potencia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par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polos</a:t>
            </a:r>
            <a:endParaRPr sz="1200">
              <a:latin typeface="Tahoma"/>
              <a:cs typeface="Tahoma"/>
            </a:endParaRPr>
          </a:p>
          <a:p>
            <a:pPr marL="368300">
              <a:lnSpc>
                <a:spcPct val="100000"/>
              </a:lnSpc>
              <a:spcBef>
                <a:spcPts val="15"/>
              </a:spcBef>
            </a:pPr>
            <a:r>
              <a:rPr dirty="0" sz="1200">
                <a:latin typeface="Tahoma"/>
                <a:cs typeface="Tahoma"/>
              </a:rPr>
              <a:t>&lt;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MW)</a:t>
            </a:r>
            <a:endParaRPr sz="1200">
              <a:latin typeface="Tahoma"/>
              <a:cs typeface="Tahoma"/>
            </a:endParaRPr>
          </a:p>
          <a:p>
            <a:pPr marL="368300" indent="-228600">
              <a:lnSpc>
                <a:spcPct val="100000"/>
              </a:lnSpc>
              <a:spcBef>
                <a:spcPts val="10"/>
              </a:spcBef>
              <a:buFont typeface="Times New Roman"/>
              <a:buChar char="-"/>
              <a:tabLst>
                <a:tab pos="367665" algn="l"/>
                <a:tab pos="368300" algn="l"/>
              </a:tabLst>
            </a:pPr>
            <a:r>
              <a:rPr dirty="0" sz="1200" spc="-5">
                <a:latin typeface="Tahoma"/>
                <a:cs typeface="Tahoma"/>
              </a:rPr>
              <a:t>R</a:t>
            </a:r>
            <a:r>
              <a:rPr dirty="0" baseline="-10416" sz="1200" spc="-7">
                <a:latin typeface="Tahoma"/>
                <a:cs typeface="Tahoma"/>
              </a:rPr>
              <a:t>M</a:t>
            </a:r>
            <a:r>
              <a:rPr dirty="0" baseline="-10416" sz="1200" spc="18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0.30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X</a:t>
            </a:r>
            <a:r>
              <a:rPr dirty="0" baseline="-10416" sz="1200" spc="-15">
                <a:latin typeface="Tahoma"/>
                <a:cs typeface="Tahoma"/>
              </a:rPr>
              <a:t>M</a:t>
            </a:r>
            <a:r>
              <a:rPr dirty="0" baseline="-10416" sz="1200" spc="18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X</a:t>
            </a:r>
            <a:r>
              <a:rPr dirty="0" baseline="-10416" sz="1200" spc="-7">
                <a:latin typeface="Tahoma"/>
                <a:cs typeface="Tahoma"/>
              </a:rPr>
              <a:t>M</a:t>
            </a:r>
            <a:r>
              <a:rPr dirty="0" baseline="-10416" sz="1200" spc="18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0.958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Z</a:t>
            </a:r>
            <a:r>
              <a:rPr dirty="0" baseline="-10416" sz="1200" spc="-15">
                <a:latin typeface="Tahoma"/>
                <a:cs typeface="Tahoma"/>
              </a:rPr>
              <a:t>M</a:t>
            </a:r>
            <a:r>
              <a:rPr dirty="0" baseline="-10416" sz="1200" spc="187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marL="139700" marR="13271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convertidores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son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tratados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manera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motores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utilizando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siguientes valores: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marL="139700" marR="228473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U</a:t>
            </a:r>
            <a:r>
              <a:rPr dirty="0" baseline="-10416" sz="1200">
                <a:latin typeface="Tahoma"/>
                <a:cs typeface="Tahoma"/>
              </a:rPr>
              <a:t>NM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convertidor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lado</a:t>
            </a:r>
            <a:r>
              <a:rPr dirty="0" sz="1200" spc="-5">
                <a:latin typeface="Tahoma"/>
                <a:cs typeface="Tahoma"/>
              </a:rPr>
              <a:t>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fuente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baseline="-10416" sz="1200">
                <a:latin typeface="Tahoma"/>
                <a:cs typeface="Tahoma"/>
              </a:rPr>
              <a:t>NM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 del lado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suministro</a:t>
            </a:r>
            <a:endParaRPr sz="1200">
              <a:latin typeface="Tahoma"/>
              <a:cs typeface="Tahoma"/>
            </a:endParaRPr>
          </a:p>
          <a:p>
            <a:pPr marL="139700">
              <a:lnSpc>
                <a:spcPct val="100000"/>
              </a:lnSpc>
              <a:spcBef>
                <a:spcPts val="15"/>
              </a:spcBef>
            </a:pPr>
            <a:r>
              <a:rPr dirty="0" sz="1200" spc="-5">
                <a:latin typeface="Tahoma"/>
                <a:cs typeface="Tahoma"/>
              </a:rPr>
              <a:t>I</a:t>
            </a:r>
            <a:r>
              <a:rPr dirty="0" baseline="-10416" sz="1200" spc="-7">
                <a:latin typeface="Tahoma"/>
                <a:cs typeface="Tahoma"/>
              </a:rPr>
              <a:t>an</a:t>
            </a:r>
            <a:r>
              <a:rPr dirty="0" sz="1200" spc="-5">
                <a:latin typeface="Tahoma"/>
                <a:cs typeface="Tahoma"/>
              </a:rPr>
              <a:t>/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baseline="-10416" sz="1200">
                <a:latin typeface="Tahoma"/>
                <a:cs typeface="Tahoma"/>
              </a:rPr>
              <a:t>NM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3,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baseline="-10416" sz="1200" spc="-7">
                <a:latin typeface="Tahoma"/>
                <a:cs typeface="Tahoma"/>
              </a:rPr>
              <a:t>M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0.10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X</a:t>
            </a:r>
            <a:r>
              <a:rPr dirty="0" baseline="-10416" sz="1200">
                <a:latin typeface="Tahoma"/>
                <a:cs typeface="Tahoma"/>
              </a:rPr>
              <a:t>M,</a:t>
            </a:r>
            <a:r>
              <a:rPr dirty="0" baseline="-10416" sz="1200" spc="-7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X</a:t>
            </a:r>
            <a:r>
              <a:rPr dirty="0" baseline="-10416" sz="1200" spc="-7">
                <a:latin typeface="Tahoma"/>
                <a:cs typeface="Tahoma"/>
              </a:rPr>
              <a:t>M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0.995 </a:t>
            </a:r>
            <a:r>
              <a:rPr dirty="0" sz="1200">
                <a:latin typeface="Tahoma"/>
                <a:cs typeface="Tahoma"/>
              </a:rPr>
              <a:t>Z</a:t>
            </a:r>
            <a:r>
              <a:rPr dirty="0" baseline="-10416" sz="1200">
                <a:latin typeface="Tahoma"/>
                <a:cs typeface="Tahoma"/>
              </a:rPr>
              <a:t>M</a:t>
            </a:r>
            <a:endParaRPr baseline="-10416"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lvl="2" marL="596900" indent="-457200">
              <a:lnSpc>
                <a:spcPct val="100000"/>
              </a:lnSpc>
              <a:buAutoNum type="arabicPeriod" startAt="4"/>
              <a:tabLst>
                <a:tab pos="596900" algn="l"/>
              </a:tabLst>
            </a:pPr>
            <a:r>
              <a:rPr dirty="0" sz="1200" spc="-5" b="1">
                <a:latin typeface="Tahoma"/>
                <a:cs typeface="Tahoma"/>
              </a:rPr>
              <a:t>Transformadores</a:t>
            </a:r>
            <a:endParaRPr sz="1200">
              <a:latin typeface="Tahoma"/>
              <a:cs typeface="Tahoma"/>
            </a:endParaRPr>
          </a:p>
          <a:p>
            <a:pPr lvl="2">
              <a:lnSpc>
                <a:spcPct val="100000"/>
              </a:lnSpc>
              <a:spcBef>
                <a:spcPts val="10"/>
              </a:spcBef>
              <a:buFont typeface="Tahoma"/>
              <a:buAutoNum type="arabicPeriod" startAt="4"/>
            </a:pPr>
            <a:endParaRPr sz="1200">
              <a:latin typeface="Tahoma"/>
              <a:cs typeface="Tahoma"/>
            </a:endParaRPr>
          </a:p>
          <a:p>
            <a:pPr algn="just" marL="139700" marR="133350">
              <a:lnSpc>
                <a:spcPct val="100400"/>
              </a:lnSpc>
            </a:pPr>
            <a:r>
              <a:rPr dirty="0" sz="1200" spc="-5">
                <a:latin typeface="Tahoma"/>
                <a:cs typeface="Tahoma"/>
              </a:rPr>
              <a:t>Los circuitos de los sistemas de secuencia positiva, negativa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cero están condicionados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el número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conexión de los arrollamientos.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secuencia negativa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considerarse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prácticamente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</a:t>
            </a:r>
            <a:r>
              <a:rPr dirty="0" sz="1200">
                <a:latin typeface="Tahoma"/>
                <a:cs typeface="Tahoma"/>
              </a:rPr>
              <a:t> a la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lvl="3" marL="715010" indent="-575945">
              <a:lnSpc>
                <a:spcPct val="100000"/>
              </a:lnSpc>
              <a:buAutoNum type="arabicPeriod"/>
              <a:tabLst>
                <a:tab pos="715645" algn="l"/>
              </a:tabLst>
            </a:pPr>
            <a:r>
              <a:rPr dirty="0" sz="1200" spc="-5" b="1">
                <a:latin typeface="Tahoma"/>
                <a:cs typeface="Tahoma"/>
              </a:rPr>
              <a:t>Impedancia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secuencia positiva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ahoma"/>
              <a:cs typeface="Tahoma"/>
            </a:endParaRPr>
          </a:p>
          <a:p>
            <a:pPr algn="just" marL="139700" marR="132715">
              <a:lnSpc>
                <a:spcPct val="1004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un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 de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cortocircuito. Puede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 medida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calculada referida </a:t>
            </a:r>
            <a:r>
              <a:rPr dirty="0" sz="1200">
                <a:latin typeface="Tahoma"/>
                <a:cs typeface="Tahoma"/>
              </a:rPr>
              <a:t>ya </a:t>
            </a:r>
            <a:r>
              <a:rPr dirty="0" sz="1200" spc="-5">
                <a:latin typeface="Tahoma"/>
                <a:cs typeface="Tahoma"/>
              </a:rPr>
              <a:t>sea al lado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 alta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</a:t>
            </a:r>
            <a:r>
              <a:rPr dirty="0" sz="1200">
                <a:latin typeface="Tahoma"/>
                <a:cs typeface="Tahoma"/>
              </a:rPr>
              <a:t> tensión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algn="just" marL="139700" marR="13208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que sigue, los arrollamientos son designados por los índices </a:t>
            </a:r>
            <a:r>
              <a:rPr dirty="0" sz="1200">
                <a:latin typeface="Tahoma"/>
                <a:cs typeface="Tahoma"/>
              </a:rPr>
              <a:t>p </a:t>
            </a:r>
            <a:r>
              <a:rPr dirty="0" sz="1200" spc="-5">
                <a:latin typeface="Tahoma"/>
                <a:cs typeface="Tahoma"/>
              </a:rPr>
              <a:t>(primario), 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(secundario)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t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(terciario).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62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5283" y="1073911"/>
            <a:ext cx="5989320" cy="1193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939165" algn="l"/>
              </a:tabLst>
            </a:pPr>
            <a:r>
              <a:rPr dirty="0" sz="1200" spc="-5" b="1">
                <a:latin typeface="Tahoma"/>
                <a:cs typeface="Tahoma"/>
              </a:rPr>
              <a:t>5.1.4.2	Transformadores de</a:t>
            </a:r>
            <a:r>
              <a:rPr dirty="0" sz="1200" b="1">
                <a:latin typeface="Tahoma"/>
                <a:cs typeface="Tahoma"/>
              </a:rPr>
              <a:t> 2 </a:t>
            </a:r>
            <a:r>
              <a:rPr dirty="0" sz="1200" spc="-5" b="1">
                <a:latin typeface="Tahoma"/>
                <a:cs typeface="Tahoma"/>
              </a:rPr>
              <a:t>arrollamientos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marL="25400" marR="1778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5.4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diagrama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unifilar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traifásico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dos arrollamientos,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donde: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Tahoma"/>
              <a:cs typeface="Tahoma"/>
            </a:endParaRPr>
          </a:p>
          <a:p>
            <a:pPr algn="ctr" marR="8890">
              <a:lnSpc>
                <a:spcPct val="100000"/>
              </a:lnSpc>
              <a:spcBef>
                <a:spcPts val="5"/>
              </a:spcBef>
            </a:pP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90" i="1">
                <a:latin typeface="Times New Roman"/>
                <a:cs typeface="Times New Roman"/>
              </a:rPr>
              <a:t> </a:t>
            </a:r>
            <a:r>
              <a:rPr dirty="0" baseline="25462" sz="1800">
                <a:latin typeface="Symbol"/>
                <a:cs typeface="Symbol"/>
              </a:rPr>
              <a:t></a:t>
            </a:r>
            <a:r>
              <a:rPr dirty="0" baseline="25462" sz="1800">
                <a:latin typeface="Times New Roman"/>
                <a:cs typeface="Times New Roman"/>
              </a:rPr>
              <a:t> </a:t>
            </a:r>
            <a:r>
              <a:rPr dirty="0" baseline="25462" sz="1800" spc="-17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baseline="-13888" sz="1800" i="1">
                <a:latin typeface="Times New Roman"/>
                <a:cs typeface="Times New Roman"/>
              </a:rPr>
              <a:t>ps </a:t>
            </a:r>
            <a:r>
              <a:rPr dirty="0" baseline="-13888" sz="1800" spc="-17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35" i="1">
                <a:latin typeface="Times New Roman"/>
                <a:cs typeface="Times New Roman"/>
              </a:rPr>
              <a:t>Z</a:t>
            </a:r>
            <a:r>
              <a:rPr dirty="0" baseline="-13888" sz="1800" i="1">
                <a:latin typeface="Times New Roman"/>
                <a:cs typeface="Times New Roman"/>
              </a:rPr>
              <a:t>T </a:t>
            </a:r>
            <a:r>
              <a:rPr dirty="0" baseline="-13888" sz="1800" spc="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70" i="1">
                <a:latin typeface="Times New Roman"/>
                <a:cs typeface="Times New Roman"/>
              </a:rPr>
              <a:t>R</a:t>
            </a:r>
            <a:r>
              <a:rPr dirty="0" baseline="-13888" sz="1800" i="1">
                <a:latin typeface="Times New Roman"/>
                <a:cs typeface="Times New Roman"/>
              </a:rPr>
              <a:t>T </a:t>
            </a:r>
            <a:r>
              <a:rPr dirty="0" baseline="-13888" sz="1800" spc="-104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14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j</a:t>
            </a:r>
            <a:r>
              <a:rPr dirty="0" sz="1200" spc="100" i="1">
                <a:latin typeface="Times New Roman"/>
                <a:cs typeface="Times New Roman"/>
              </a:rPr>
              <a:t>X</a:t>
            </a:r>
            <a:r>
              <a:rPr dirty="0" baseline="-13888" sz="1800" i="1">
                <a:latin typeface="Times New Roman"/>
                <a:cs typeface="Times New Roman"/>
              </a:rPr>
              <a:t>T</a:t>
            </a:r>
            <a:endParaRPr baseline="-13888"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24754" y="2398472"/>
            <a:ext cx="2789955" cy="126930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49883" y="3757676"/>
            <a:ext cx="6015990" cy="1497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06320" indent="-228600">
              <a:lnSpc>
                <a:spcPct val="100000"/>
              </a:lnSpc>
              <a:spcBef>
                <a:spcPts val="100"/>
              </a:spcBef>
              <a:buAutoNum type="alphaLcParenR"/>
              <a:tabLst>
                <a:tab pos="2306320" algn="l"/>
              </a:tabLst>
            </a:pP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  <a:p>
            <a:pPr marL="2472055" indent="-229235">
              <a:lnSpc>
                <a:spcPct val="100000"/>
              </a:lnSpc>
              <a:spcBef>
                <a:spcPts val="10"/>
              </a:spcBef>
              <a:buAutoNum type="alphaLcParenR"/>
              <a:tabLst>
                <a:tab pos="2472690" algn="l"/>
              </a:tabLst>
            </a:pP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endParaRPr sz="1200">
              <a:latin typeface="Tahoma"/>
              <a:cs typeface="Tahoma"/>
            </a:endParaRPr>
          </a:p>
          <a:p>
            <a:pPr marL="1050290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5.4</a:t>
            </a:r>
            <a:r>
              <a:rPr dirty="0" sz="1200">
                <a:latin typeface="Tahoma"/>
                <a:cs typeface="Tahoma"/>
              </a:rPr>
              <a:t> –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Modelo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un</a:t>
            </a:r>
            <a:r>
              <a:rPr dirty="0" sz="1200" spc="-5">
                <a:latin typeface="Tahoma"/>
                <a:cs typeface="Tahoma"/>
              </a:rPr>
              <a:t> transformador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2 </a:t>
            </a:r>
            <a:r>
              <a:rPr dirty="0" sz="1200" spc="-5">
                <a:latin typeface="Tahoma"/>
                <a:cs typeface="Tahoma"/>
              </a:rPr>
              <a:t>arrollamientos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marL="50800" marR="1778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esencialmente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determinada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flujo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dispersión entre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primario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secundario.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impedancia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Z</a:t>
            </a:r>
            <a:r>
              <a:rPr dirty="0" baseline="-10416" sz="1200">
                <a:latin typeface="Tahoma"/>
                <a:cs typeface="Tahoma"/>
              </a:rPr>
              <a:t>T</a:t>
            </a:r>
            <a:r>
              <a:rPr dirty="0" baseline="-10416" sz="1200" spc="187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calcula 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Symbol"/>
                <a:cs typeface="Symbol"/>
              </a:rPr>
              <a:t></a:t>
            </a:r>
            <a:r>
              <a:rPr dirty="0" baseline="-10416" sz="1200" spc="-7">
                <a:latin typeface="Tahoma"/>
                <a:cs typeface="Tahoma"/>
              </a:rPr>
              <a:t>k</a:t>
            </a:r>
            <a:r>
              <a:rPr dirty="0" baseline="-10416" sz="1200" spc="187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transformador: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009947" y="5643810"/>
            <a:ext cx="747395" cy="635"/>
            <a:chOff x="3009947" y="5643810"/>
            <a:chExt cx="747395" cy="635"/>
          </a:xfrm>
        </p:grpSpPr>
        <p:sp>
          <p:nvSpPr>
            <p:cNvPr id="6" name="object 6"/>
            <p:cNvSpPr/>
            <p:nvPr/>
          </p:nvSpPr>
          <p:spPr>
            <a:xfrm>
              <a:off x="3009947" y="5644008"/>
              <a:ext cx="356870" cy="0"/>
            </a:xfrm>
            <a:custGeom>
              <a:avLst/>
              <a:gdLst/>
              <a:ahLst/>
              <a:cxnLst/>
              <a:rect l="l" t="t" r="r" b="b"/>
              <a:pathLst>
                <a:path w="356870" h="0">
                  <a:moveTo>
                    <a:pt x="0" y="0"/>
                  </a:moveTo>
                  <a:lnTo>
                    <a:pt x="35639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394916" y="5644008"/>
              <a:ext cx="362585" cy="0"/>
            </a:xfrm>
            <a:custGeom>
              <a:avLst/>
              <a:gdLst/>
              <a:ahLst/>
              <a:cxnLst/>
              <a:rect l="l" t="t" r="r" b="b"/>
              <a:pathLst>
                <a:path w="362585" h="0">
                  <a:moveTo>
                    <a:pt x="0" y="0"/>
                  </a:moveTo>
                  <a:lnTo>
                    <a:pt x="36234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3928515" y="5471734"/>
            <a:ext cx="706755" cy="297180"/>
            <a:chOff x="3928515" y="5471734"/>
            <a:chExt cx="706755" cy="297180"/>
          </a:xfrm>
        </p:grpSpPr>
        <p:sp>
          <p:nvSpPr>
            <p:cNvPr id="9" name="object 9"/>
            <p:cNvSpPr/>
            <p:nvPr/>
          </p:nvSpPr>
          <p:spPr>
            <a:xfrm>
              <a:off x="3928713" y="5651541"/>
              <a:ext cx="22860" cy="11430"/>
            </a:xfrm>
            <a:custGeom>
              <a:avLst/>
              <a:gdLst/>
              <a:ahLst/>
              <a:cxnLst/>
              <a:rect l="l" t="t" r="r" b="b"/>
              <a:pathLst>
                <a:path w="22860" h="11429">
                  <a:moveTo>
                    <a:pt x="0" y="11101"/>
                  </a:moveTo>
                  <a:lnTo>
                    <a:pt x="2262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951335" y="5651938"/>
              <a:ext cx="34290" cy="116205"/>
            </a:xfrm>
            <a:custGeom>
              <a:avLst/>
              <a:gdLst/>
              <a:ahLst/>
              <a:cxnLst/>
              <a:rect l="l" t="t" r="r" b="b"/>
              <a:pathLst>
                <a:path w="34289" h="116204">
                  <a:moveTo>
                    <a:pt x="0" y="0"/>
                  </a:moveTo>
                  <a:lnTo>
                    <a:pt x="34131" y="11617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985467" y="5471933"/>
              <a:ext cx="34925" cy="296545"/>
            </a:xfrm>
            <a:custGeom>
              <a:avLst/>
              <a:gdLst/>
              <a:ahLst/>
              <a:cxnLst/>
              <a:rect l="l" t="t" r="r" b="b"/>
              <a:pathLst>
                <a:path w="34925" h="296545">
                  <a:moveTo>
                    <a:pt x="0" y="296176"/>
                  </a:moveTo>
                  <a:lnTo>
                    <a:pt x="3452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019995" y="5471933"/>
              <a:ext cx="615315" cy="0"/>
            </a:xfrm>
            <a:custGeom>
              <a:avLst/>
              <a:gdLst/>
              <a:ahLst/>
              <a:cxnLst/>
              <a:rect l="l" t="t" r="r" b="b"/>
              <a:pathLst>
                <a:path w="615314" h="0">
                  <a:moveTo>
                    <a:pt x="0" y="0"/>
                  </a:moveTo>
                  <a:lnTo>
                    <a:pt x="61515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2965531" y="5620614"/>
            <a:ext cx="77343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200">
                <a:latin typeface="Times New Roman"/>
                <a:cs typeface="Times New Roman"/>
              </a:rPr>
              <a:t>100%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45" i="1">
                <a:latin typeface="Times New Roman"/>
                <a:cs typeface="Times New Roman"/>
              </a:rPr>
              <a:t>S</a:t>
            </a:r>
            <a:r>
              <a:rPr dirty="0" baseline="-13888" sz="1800" spc="67" i="1">
                <a:latin typeface="Times New Roman"/>
                <a:cs typeface="Times New Roman"/>
              </a:rPr>
              <a:t>NT</a:t>
            </a:r>
            <a:endParaRPr baseline="-13888"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06194" y="5591997"/>
            <a:ext cx="49720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99415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T</a:t>
            </a:r>
            <a:r>
              <a:rPr dirty="0" sz="1200" spc="-5" i="1">
                <a:latin typeface="Times New Roman"/>
                <a:cs typeface="Times New Roman"/>
              </a:rPr>
              <a:t>	</a:t>
            </a:r>
            <a:r>
              <a:rPr dirty="0" sz="1200" spc="-5" i="1"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96212" y="5518322"/>
            <a:ext cx="64706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200" i="1">
                <a:latin typeface="Times New Roman"/>
                <a:cs typeface="Times New Roman"/>
              </a:rPr>
              <a:t>R</a:t>
            </a:r>
            <a:r>
              <a:rPr dirty="0" sz="1200" spc="-190" i="1">
                <a:latin typeface="Times New Roman"/>
                <a:cs typeface="Times New Roman"/>
              </a:rPr>
              <a:t> </a:t>
            </a:r>
            <a:r>
              <a:rPr dirty="0" baseline="25462" sz="1800">
                <a:latin typeface="Times New Roman"/>
                <a:cs typeface="Times New Roman"/>
              </a:rPr>
              <a:t>2</a:t>
            </a:r>
            <a:r>
              <a:rPr dirty="0" baseline="25462" sz="1800" spc="179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baseline="25462" sz="1800">
                <a:latin typeface="Times New Roman"/>
                <a:cs typeface="Times New Roman"/>
              </a:rPr>
              <a:t>2</a:t>
            </a:r>
            <a:endParaRPr baseline="25462"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94329" y="5445685"/>
            <a:ext cx="1330325" cy="2184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23148" sz="1800" spc="44" i="1">
                <a:latin typeface="Times New Roman"/>
                <a:cs typeface="Times New Roman"/>
              </a:rPr>
              <a:t>Z</a:t>
            </a:r>
            <a:r>
              <a:rPr dirty="0" baseline="-37037" sz="1800" spc="-7" i="1">
                <a:latin typeface="Times New Roman"/>
                <a:cs typeface="Times New Roman"/>
              </a:rPr>
              <a:t>T</a:t>
            </a:r>
            <a:r>
              <a:rPr dirty="0" baseline="-37037" sz="1800" i="1">
                <a:latin typeface="Times New Roman"/>
                <a:cs typeface="Times New Roman"/>
              </a:rPr>
              <a:t> </a:t>
            </a:r>
            <a:r>
              <a:rPr dirty="0" baseline="-37037" sz="1800" spc="7" i="1">
                <a:latin typeface="Times New Roman"/>
                <a:cs typeface="Times New Roman"/>
              </a:rPr>
              <a:t> </a:t>
            </a:r>
            <a:r>
              <a:rPr dirty="0" baseline="-23148" sz="1800">
                <a:latin typeface="Symbol"/>
                <a:cs typeface="Symbol"/>
              </a:rPr>
              <a:t></a:t>
            </a:r>
            <a:r>
              <a:rPr dirty="0" baseline="-23148" sz="1800">
                <a:latin typeface="Times New Roman"/>
                <a:cs typeface="Times New Roman"/>
              </a:rPr>
              <a:t> </a:t>
            </a:r>
            <a:r>
              <a:rPr dirty="0" baseline="-23148" sz="1800" spc="-44">
                <a:latin typeface="Times New Roman"/>
                <a:cs typeface="Times New Roman"/>
              </a:rPr>
              <a:t> </a:t>
            </a:r>
            <a:r>
              <a:rPr dirty="0" baseline="13333" sz="1875" spc="82" i="1">
                <a:latin typeface="Symbol"/>
                <a:cs typeface="Symbol"/>
              </a:rPr>
              <a:t></a:t>
            </a:r>
            <a:r>
              <a:rPr dirty="0" sz="1200" spc="-5" i="1">
                <a:latin typeface="Times New Roman"/>
                <a:cs typeface="Times New Roman"/>
              </a:rPr>
              <a:t>k</a:t>
            </a:r>
            <a:r>
              <a:rPr dirty="0" sz="1200" i="1">
                <a:latin typeface="Times New Roman"/>
                <a:cs typeface="Times New Roman"/>
              </a:rPr>
              <a:t>N 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baseline="13888" sz="1800" spc="-7" i="1">
                <a:latin typeface="Times New Roman"/>
                <a:cs typeface="Times New Roman"/>
              </a:rPr>
              <a:t>U</a:t>
            </a:r>
            <a:r>
              <a:rPr dirty="0" baseline="13888" sz="1800" spc="-16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NT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110" i="1">
                <a:latin typeface="Times New Roman"/>
                <a:cs typeface="Times New Roman"/>
              </a:rPr>
              <a:t> </a:t>
            </a:r>
            <a:r>
              <a:rPr dirty="0" baseline="-23148" sz="1800">
                <a:latin typeface="Symbol"/>
                <a:cs typeface="Symbol"/>
              </a:rPr>
              <a:t></a:t>
            </a:r>
            <a:endParaRPr baseline="-23148" sz="18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90947" y="5694679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5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6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7983" y="5879083"/>
            <a:ext cx="178371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resistencia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137106" y="6393875"/>
            <a:ext cx="747395" cy="635"/>
            <a:chOff x="3137106" y="6393875"/>
            <a:chExt cx="747395" cy="635"/>
          </a:xfrm>
        </p:grpSpPr>
        <p:sp>
          <p:nvSpPr>
            <p:cNvPr id="20" name="object 20"/>
            <p:cNvSpPr/>
            <p:nvPr/>
          </p:nvSpPr>
          <p:spPr>
            <a:xfrm>
              <a:off x="3137106" y="6394074"/>
              <a:ext cx="356870" cy="0"/>
            </a:xfrm>
            <a:custGeom>
              <a:avLst/>
              <a:gdLst/>
              <a:ahLst/>
              <a:cxnLst/>
              <a:rect l="l" t="t" r="r" b="b"/>
              <a:pathLst>
                <a:path w="356870" h="0">
                  <a:moveTo>
                    <a:pt x="0" y="0"/>
                  </a:moveTo>
                  <a:lnTo>
                    <a:pt x="35639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522074" y="6394073"/>
              <a:ext cx="362585" cy="0"/>
            </a:xfrm>
            <a:custGeom>
              <a:avLst/>
              <a:gdLst/>
              <a:ahLst/>
              <a:cxnLst/>
              <a:rect l="l" t="t" r="r" b="b"/>
              <a:pathLst>
                <a:path w="362585" h="0">
                  <a:moveTo>
                    <a:pt x="0" y="0"/>
                  </a:moveTo>
                  <a:lnTo>
                    <a:pt x="36234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/>
          <p:nvPr/>
        </p:nvSpPr>
        <p:spPr>
          <a:xfrm>
            <a:off x="4055871" y="6394073"/>
            <a:ext cx="407670" cy="0"/>
          </a:xfrm>
          <a:custGeom>
            <a:avLst/>
            <a:gdLst/>
            <a:ahLst/>
            <a:cxnLst/>
            <a:rect l="l" t="t" r="r" b="b"/>
            <a:pathLst>
              <a:path w="407670" h="0">
                <a:moveTo>
                  <a:pt x="0" y="0"/>
                </a:moveTo>
                <a:lnTo>
                  <a:pt x="40759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4032891" y="6438542"/>
            <a:ext cx="41465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10">
                <a:latin typeface="Times New Roman"/>
                <a:cs typeface="Times New Roman"/>
              </a:rPr>
              <a:t>3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30" i="1">
                <a:latin typeface="Times New Roman"/>
                <a:cs typeface="Times New Roman"/>
              </a:rPr>
              <a:t> </a:t>
            </a:r>
            <a:r>
              <a:rPr dirty="0" baseline="-27777" sz="1800" spc="-7" i="1">
                <a:latin typeface="Times New Roman"/>
                <a:cs typeface="Times New Roman"/>
              </a:rPr>
              <a:t>NT</a:t>
            </a:r>
            <a:endParaRPr baseline="-27777"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32586" y="6203353"/>
            <a:ext cx="42672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3888" sz="1800" spc="-75" i="1">
                <a:latin typeface="Times New Roman"/>
                <a:cs typeface="Times New Roman"/>
              </a:rPr>
              <a:t>P</a:t>
            </a:r>
            <a:r>
              <a:rPr dirty="0" sz="1200" spc="-50" i="1">
                <a:latin typeface="Times New Roman"/>
                <a:cs typeface="Times New Roman"/>
              </a:rPr>
              <a:t>CuN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27761" y="6408343"/>
            <a:ext cx="21272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NT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25909" y="6370213"/>
            <a:ext cx="161671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501775" algn="l"/>
              </a:tabLst>
            </a:pPr>
            <a:r>
              <a:rPr dirty="0" baseline="37037" sz="1800" spc="-60" i="1">
                <a:latin typeface="Times New Roman"/>
                <a:cs typeface="Times New Roman"/>
              </a:rPr>
              <a:t>R</a:t>
            </a:r>
            <a:r>
              <a:rPr dirty="0" baseline="23148" sz="1800" spc="-60" i="1">
                <a:latin typeface="Times New Roman"/>
                <a:cs typeface="Times New Roman"/>
              </a:rPr>
              <a:t>T</a:t>
            </a:r>
            <a:r>
              <a:rPr dirty="0" baseline="23148" sz="1800" spc="465" i="1">
                <a:latin typeface="Times New Roman"/>
                <a:cs typeface="Times New Roman"/>
              </a:rPr>
              <a:t> </a:t>
            </a:r>
            <a:r>
              <a:rPr dirty="0" baseline="37037" sz="1800" spc="-7">
                <a:latin typeface="Symbol"/>
                <a:cs typeface="Symbol"/>
              </a:rPr>
              <a:t></a:t>
            </a:r>
            <a:r>
              <a:rPr dirty="0" baseline="37037" sz="18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100%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baseline="60185" sz="1800" spc="-7" i="1">
                <a:latin typeface="Times New Roman"/>
                <a:cs typeface="Times New Roman"/>
              </a:rPr>
              <a:t>NT</a:t>
            </a:r>
            <a:r>
              <a:rPr dirty="0" baseline="60185" sz="1800" spc="630" i="1">
                <a:latin typeface="Times New Roman"/>
                <a:cs typeface="Times New Roman"/>
              </a:rPr>
              <a:t> </a:t>
            </a:r>
            <a:r>
              <a:rPr dirty="0" baseline="37037" sz="1800" spc="-7">
                <a:latin typeface="Symbol"/>
                <a:cs typeface="Symbol"/>
              </a:rPr>
              <a:t></a:t>
            </a:r>
            <a:r>
              <a:rPr dirty="0" baseline="37037" sz="1800" spc="-7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113299" y="6195116"/>
            <a:ext cx="659765" cy="2184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baseline="13333" sz="1875" spc="-44" i="1">
                <a:latin typeface="Symbol"/>
                <a:cs typeface="Symbol"/>
              </a:rPr>
              <a:t></a:t>
            </a:r>
            <a:r>
              <a:rPr dirty="0" baseline="13333" sz="1875" spc="-284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R</a:t>
            </a:r>
            <a:r>
              <a:rPr dirty="0" sz="1200" spc="-5" i="1">
                <a:latin typeface="Times New Roman"/>
                <a:cs typeface="Times New Roman"/>
              </a:rPr>
              <a:t>N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baseline="27777" sz="1800" spc="-7" i="1">
                <a:latin typeface="Times New Roman"/>
                <a:cs typeface="Times New Roman"/>
              </a:rPr>
              <a:t>U</a:t>
            </a:r>
            <a:r>
              <a:rPr dirty="0" baseline="27777" sz="1800" spc="-89" i="1">
                <a:latin typeface="Times New Roman"/>
                <a:cs typeface="Times New Roman"/>
              </a:rPr>
              <a:t> </a:t>
            </a:r>
            <a:r>
              <a:rPr dirty="0" baseline="50925" sz="1800" spc="-7">
                <a:latin typeface="Times New Roman"/>
                <a:cs typeface="Times New Roman"/>
              </a:rPr>
              <a:t>2</a:t>
            </a:r>
            <a:endParaRPr baseline="50925" sz="18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62932" y="6545071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5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7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87983" y="6727952"/>
            <a:ext cx="996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y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517980" y="7243355"/>
            <a:ext cx="747395" cy="635"/>
            <a:chOff x="2517980" y="7243355"/>
            <a:chExt cx="747395" cy="635"/>
          </a:xfrm>
        </p:grpSpPr>
        <p:sp>
          <p:nvSpPr>
            <p:cNvPr id="31" name="object 31"/>
            <p:cNvSpPr/>
            <p:nvPr/>
          </p:nvSpPr>
          <p:spPr>
            <a:xfrm>
              <a:off x="2517980" y="7243552"/>
              <a:ext cx="356870" cy="0"/>
            </a:xfrm>
            <a:custGeom>
              <a:avLst/>
              <a:gdLst/>
              <a:ahLst/>
              <a:cxnLst/>
              <a:rect l="l" t="t" r="r" b="b"/>
              <a:pathLst>
                <a:path w="356869" h="0">
                  <a:moveTo>
                    <a:pt x="0" y="0"/>
                  </a:moveTo>
                  <a:lnTo>
                    <a:pt x="35638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2902949" y="7243552"/>
              <a:ext cx="362585" cy="0"/>
            </a:xfrm>
            <a:custGeom>
              <a:avLst/>
              <a:gdLst/>
              <a:ahLst/>
              <a:cxnLst/>
              <a:rect l="l" t="t" r="r" b="b"/>
              <a:pathLst>
                <a:path w="362585" h="0">
                  <a:moveTo>
                    <a:pt x="0" y="0"/>
                  </a:moveTo>
                  <a:lnTo>
                    <a:pt x="3623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/>
          <p:cNvGrpSpPr/>
          <p:nvPr/>
        </p:nvGrpSpPr>
        <p:grpSpPr>
          <a:xfrm>
            <a:off x="3436746" y="7071111"/>
            <a:ext cx="1669414" cy="304800"/>
            <a:chOff x="3436746" y="7071111"/>
            <a:chExt cx="1669414" cy="304800"/>
          </a:xfrm>
        </p:grpSpPr>
        <p:sp>
          <p:nvSpPr>
            <p:cNvPr id="34" name="object 34"/>
            <p:cNvSpPr/>
            <p:nvPr/>
          </p:nvSpPr>
          <p:spPr>
            <a:xfrm>
              <a:off x="3436746" y="7243552"/>
              <a:ext cx="356870" cy="0"/>
            </a:xfrm>
            <a:custGeom>
              <a:avLst/>
              <a:gdLst/>
              <a:ahLst/>
              <a:cxnLst/>
              <a:rect l="l" t="t" r="r" b="b"/>
              <a:pathLst>
                <a:path w="356870" h="0">
                  <a:moveTo>
                    <a:pt x="0" y="0"/>
                  </a:moveTo>
                  <a:lnTo>
                    <a:pt x="35638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821715" y="7243552"/>
              <a:ext cx="362585" cy="0"/>
            </a:xfrm>
            <a:custGeom>
              <a:avLst/>
              <a:gdLst/>
              <a:ahLst/>
              <a:cxnLst/>
              <a:rect l="l" t="t" r="r" b="b"/>
              <a:pathLst>
                <a:path w="362585" h="0">
                  <a:moveTo>
                    <a:pt x="0" y="0"/>
                  </a:moveTo>
                  <a:lnTo>
                    <a:pt x="3623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4212636" y="7255458"/>
              <a:ext cx="22860" cy="11430"/>
            </a:xfrm>
            <a:custGeom>
              <a:avLst/>
              <a:gdLst/>
              <a:ahLst/>
              <a:cxnLst/>
              <a:rect l="l" t="t" r="r" b="b"/>
              <a:pathLst>
                <a:path w="22860" h="11429">
                  <a:moveTo>
                    <a:pt x="0" y="11112"/>
                  </a:moveTo>
                  <a:lnTo>
                    <a:pt x="2261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4235259" y="7255854"/>
              <a:ext cx="34290" cy="119380"/>
            </a:xfrm>
            <a:custGeom>
              <a:avLst/>
              <a:gdLst/>
              <a:ahLst/>
              <a:cxnLst/>
              <a:rect l="l" t="t" r="r" b="b"/>
              <a:pathLst>
                <a:path w="34289" h="119379">
                  <a:moveTo>
                    <a:pt x="0" y="0"/>
                  </a:moveTo>
                  <a:lnTo>
                    <a:pt x="34137" y="11906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4269390" y="7071311"/>
              <a:ext cx="34925" cy="304165"/>
            </a:xfrm>
            <a:custGeom>
              <a:avLst/>
              <a:gdLst/>
              <a:ahLst/>
              <a:cxnLst/>
              <a:rect l="l" t="t" r="r" b="b"/>
              <a:pathLst>
                <a:path w="34925" h="304165">
                  <a:moveTo>
                    <a:pt x="0" y="303606"/>
                  </a:moveTo>
                  <a:lnTo>
                    <a:pt x="3453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4303918" y="7071308"/>
              <a:ext cx="802005" cy="0"/>
            </a:xfrm>
            <a:custGeom>
              <a:avLst/>
              <a:gdLst/>
              <a:ahLst/>
              <a:cxnLst/>
              <a:rect l="l" t="t" r="r" b="b"/>
              <a:pathLst>
                <a:path w="802004" h="0">
                  <a:moveTo>
                    <a:pt x="0" y="0"/>
                  </a:moveTo>
                  <a:lnTo>
                    <a:pt x="80168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3779568" y="6910178"/>
            <a:ext cx="2933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spc="-7" i="1">
                <a:latin typeface="Times New Roman"/>
                <a:cs typeface="Times New Roman"/>
              </a:rPr>
              <a:t>U</a:t>
            </a:r>
            <a:r>
              <a:rPr dirty="0" baseline="-25462" sz="1800" spc="-89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63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008913" y="7257046"/>
            <a:ext cx="11315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091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NT</a:t>
            </a:r>
            <a:r>
              <a:rPr dirty="0" sz="1200" spc="-5" i="1">
                <a:latin typeface="Times New Roman"/>
                <a:cs typeface="Times New Roman"/>
              </a:rPr>
              <a:t>	</a:t>
            </a:r>
            <a:r>
              <a:rPr dirty="0" sz="1200" spc="-5" i="1">
                <a:latin typeface="Times New Roman"/>
                <a:cs typeface="Times New Roman"/>
              </a:rPr>
              <a:t>NT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493355" y="7046415"/>
            <a:ext cx="1198245" cy="2184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15"/>
              </a:spcBef>
              <a:tabLst>
                <a:tab pos="1083310" algn="l"/>
              </a:tabLst>
            </a:pPr>
            <a:r>
              <a:rPr dirty="0" baseline="13333" sz="1875" spc="-44" i="1">
                <a:latin typeface="Symbol"/>
                <a:cs typeface="Symbol"/>
              </a:rPr>
              <a:t></a:t>
            </a:r>
            <a:r>
              <a:rPr dirty="0" baseline="13333" sz="1875" spc="-254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xN</a:t>
            </a:r>
            <a:r>
              <a:rPr dirty="0" sz="1200" spc="325" i="1">
                <a:latin typeface="Times New Roman"/>
                <a:cs typeface="Times New Roman"/>
              </a:rPr>
              <a:t> </a:t>
            </a:r>
            <a:r>
              <a:rPr dirty="0" baseline="27777" sz="1800" spc="-7" i="1">
                <a:latin typeface="Times New Roman"/>
                <a:cs typeface="Times New Roman"/>
              </a:rPr>
              <a:t>U</a:t>
            </a:r>
            <a:r>
              <a:rPr dirty="0" baseline="27777" sz="1800" spc="-89" i="1">
                <a:latin typeface="Times New Roman"/>
                <a:cs typeface="Times New Roman"/>
              </a:rPr>
              <a:t> </a:t>
            </a:r>
            <a:r>
              <a:rPr dirty="0" baseline="53240" sz="1800">
                <a:latin typeface="Times New Roman"/>
                <a:cs typeface="Times New Roman"/>
              </a:rPr>
              <a:t>2	</a:t>
            </a:r>
            <a:r>
              <a:rPr dirty="0" sz="120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265005" y="7108308"/>
            <a:ext cx="849630" cy="29527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50800">
              <a:lnSpc>
                <a:spcPts val="1085"/>
              </a:lnSpc>
              <a:spcBef>
                <a:spcPts val="115"/>
              </a:spcBef>
              <a:tabLst>
                <a:tab pos="382905" algn="l"/>
              </a:tabLst>
            </a:pPr>
            <a:r>
              <a:rPr dirty="0" sz="1250" spc="-30" i="1">
                <a:latin typeface="Symbol"/>
                <a:cs typeface="Symbol"/>
              </a:rPr>
              <a:t></a:t>
            </a:r>
            <a:r>
              <a:rPr dirty="0" sz="1250" spc="-145">
                <a:latin typeface="Times New Roman"/>
                <a:cs typeface="Times New Roman"/>
              </a:rPr>
              <a:t> </a:t>
            </a:r>
            <a:r>
              <a:rPr dirty="0" baseline="25462" sz="1800">
                <a:latin typeface="Times New Roman"/>
                <a:cs typeface="Times New Roman"/>
              </a:rPr>
              <a:t>2	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50" spc="-30" i="1">
                <a:latin typeface="Symbol"/>
                <a:cs typeface="Symbol"/>
              </a:rPr>
              <a:t></a:t>
            </a:r>
            <a:r>
              <a:rPr dirty="0" sz="1250" spc="-145">
                <a:latin typeface="Times New Roman"/>
                <a:cs typeface="Times New Roman"/>
              </a:rPr>
              <a:t> </a:t>
            </a:r>
            <a:r>
              <a:rPr dirty="0" baseline="25462" sz="1800">
                <a:latin typeface="Times New Roman"/>
                <a:cs typeface="Times New Roman"/>
              </a:rPr>
              <a:t>2</a:t>
            </a:r>
            <a:endParaRPr baseline="25462" sz="1800">
              <a:latin typeface="Times New Roman"/>
              <a:cs typeface="Times New Roman"/>
            </a:endParaRPr>
          </a:p>
          <a:p>
            <a:pPr marL="149860">
              <a:lnSpc>
                <a:spcPts val="1025"/>
              </a:lnSpc>
              <a:tabLst>
                <a:tab pos="603885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kN	</a:t>
            </a:r>
            <a:r>
              <a:rPr dirty="0" baseline="2314" sz="1800" spc="-7" i="1">
                <a:latin typeface="Times New Roman"/>
                <a:cs typeface="Times New Roman"/>
              </a:rPr>
              <a:t>RN</a:t>
            </a:r>
            <a:endParaRPr baseline="2314" sz="18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085848" y="7218946"/>
            <a:ext cx="20916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37037" sz="1800" spc="67" i="1">
                <a:latin typeface="Times New Roman"/>
                <a:cs typeface="Times New Roman"/>
              </a:rPr>
              <a:t>X</a:t>
            </a:r>
            <a:r>
              <a:rPr dirty="0" baseline="23148" sz="1800" spc="67" i="1">
                <a:latin typeface="Times New Roman"/>
                <a:cs typeface="Times New Roman"/>
              </a:rPr>
              <a:t>T</a:t>
            </a:r>
            <a:r>
              <a:rPr dirty="0" baseline="23148" sz="1800" spc="434" i="1">
                <a:latin typeface="Times New Roman"/>
                <a:cs typeface="Times New Roman"/>
              </a:rPr>
              <a:t> </a:t>
            </a:r>
            <a:r>
              <a:rPr dirty="0" baseline="37037" sz="1800">
                <a:latin typeface="Symbol"/>
                <a:cs typeface="Symbol"/>
              </a:rPr>
              <a:t></a:t>
            </a:r>
            <a:r>
              <a:rPr dirty="0" baseline="37037" sz="18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100%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</a:t>
            </a:r>
            <a:r>
              <a:rPr dirty="0" sz="1200" spc="-75" i="1">
                <a:latin typeface="Times New Roman"/>
                <a:cs typeface="Times New Roman"/>
              </a:rPr>
              <a:t> </a:t>
            </a:r>
            <a:r>
              <a:rPr dirty="0" baseline="60185" sz="1800" spc="-7" i="1">
                <a:latin typeface="Times New Roman"/>
                <a:cs typeface="Times New Roman"/>
              </a:rPr>
              <a:t>NT</a:t>
            </a:r>
            <a:r>
              <a:rPr dirty="0" baseline="60185" sz="1800" spc="600" i="1">
                <a:latin typeface="Times New Roman"/>
                <a:cs typeface="Times New Roman"/>
              </a:rPr>
              <a:t> </a:t>
            </a:r>
            <a:r>
              <a:rPr dirty="0" baseline="37037" sz="1800">
                <a:latin typeface="Symbol"/>
                <a:cs typeface="Symbol"/>
              </a:rPr>
              <a:t></a:t>
            </a:r>
            <a:r>
              <a:rPr dirty="0" baseline="37037" sz="1800" spc="-3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100%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</a:t>
            </a:r>
            <a:r>
              <a:rPr dirty="0" sz="1200" spc="-75" i="1">
                <a:latin typeface="Times New Roman"/>
                <a:cs typeface="Times New Roman"/>
              </a:rPr>
              <a:t> </a:t>
            </a:r>
            <a:r>
              <a:rPr dirty="0" baseline="60185" sz="1800" spc="-7" i="1">
                <a:latin typeface="Times New Roman"/>
                <a:cs typeface="Times New Roman"/>
              </a:rPr>
              <a:t>NT</a:t>
            </a:r>
            <a:endParaRPr baseline="60185" sz="18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310632" y="7293355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5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8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37183" y="7477759"/>
            <a:ext cx="5010150" cy="2055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donde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marL="63500" marR="1012825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U</a:t>
            </a:r>
            <a:r>
              <a:rPr dirty="0" baseline="-10416" sz="1200">
                <a:latin typeface="Tahoma"/>
                <a:cs typeface="Tahoma"/>
              </a:rPr>
              <a:t>NT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línea)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</a:t>
            </a:r>
            <a:r>
              <a:rPr dirty="0" baseline="-10416" sz="1200">
                <a:latin typeface="Tahoma"/>
                <a:cs typeface="Tahoma"/>
              </a:rPr>
              <a:t>NT</a:t>
            </a:r>
            <a:r>
              <a:rPr dirty="0" baseline="-10416" sz="1200" spc="172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potencia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nominal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aparente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</a:t>
            </a:r>
            <a:endParaRPr sz="12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  <a:spcBef>
                <a:spcPts val="15"/>
              </a:spcBef>
            </a:pPr>
            <a:r>
              <a:rPr dirty="0" sz="1200" spc="-5">
                <a:latin typeface="Symbol"/>
                <a:cs typeface="Symbol"/>
              </a:rPr>
              <a:t></a:t>
            </a:r>
            <a:r>
              <a:rPr dirty="0" baseline="-10416" sz="1200" spc="-7">
                <a:latin typeface="Tahoma"/>
                <a:cs typeface="Tahoma"/>
              </a:rPr>
              <a:t>kN</a:t>
            </a:r>
            <a:r>
              <a:rPr dirty="0" sz="1200" spc="-5">
                <a:latin typeface="Tahoma"/>
                <a:cs typeface="Tahoma"/>
              </a:rPr>
              <a:t>=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 nominal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en </a:t>
            </a:r>
            <a:r>
              <a:rPr dirty="0" sz="1200">
                <a:latin typeface="Tahoma"/>
                <a:cs typeface="Tahoma"/>
              </a:rPr>
              <a:t>%</a:t>
            </a:r>
            <a:endParaRPr sz="12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  <a:spcBef>
                <a:spcPts val="35"/>
              </a:spcBef>
            </a:pPr>
            <a:r>
              <a:rPr dirty="0" sz="1200" spc="-5">
                <a:latin typeface="Symbol"/>
                <a:cs typeface="Symbol"/>
              </a:rPr>
              <a:t></a:t>
            </a:r>
            <a:r>
              <a:rPr dirty="0" baseline="-10416" sz="1200" spc="-7">
                <a:latin typeface="Tahoma"/>
                <a:cs typeface="Tahoma"/>
              </a:rPr>
              <a:t>RN</a:t>
            </a:r>
            <a:r>
              <a:rPr dirty="0" sz="1200" spc="-5">
                <a:latin typeface="Tahoma"/>
                <a:cs typeface="Tahoma"/>
              </a:rPr>
              <a:t>=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caída de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resistiva nominal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%</a:t>
            </a:r>
            <a:r>
              <a:rPr dirty="0" sz="1200" spc="-5">
                <a:latin typeface="Tahoma"/>
                <a:cs typeface="Tahoma"/>
              </a:rPr>
              <a:t> (pérdidas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Joule)</a:t>
            </a:r>
            <a:endParaRPr sz="1200">
              <a:latin typeface="Tahoma"/>
              <a:cs typeface="Tahoma"/>
            </a:endParaRPr>
          </a:p>
          <a:p>
            <a:pPr marL="63500" marR="55880">
              <a:lnSpc>
                <a:spcPct val="101699"/>
              </a:lnSpc>
            </a:pPr>
            <a:r>
              <a:rPr dirty="0" sz="1200" spc="-5">
                <a:latin typeface="Symbol"/>
                <a:cs typeface="Symbol"/>
              </a:rPr>
              <a:t></a:t>
            </a:r>
            <a:r>
              <a:rPr dirty="0" baseline="-10416" sz="1200" spc="-7">
                <a:latin typeface="Tahoma"/>
                <a:cs typeface="Tahoma"/>
              </a:rPr>
              <a:t>xN</a:t>
            </a:r>
            <a:r>
              <a:rPr dirty="0" sz="1200" spc="-5">
                <a:latin typeface="Tahoma"/>
                <a:cs typeface="Tahoma"/>
              </a:rPr>
              <a:t>=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caída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inductiva nominal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%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(reactancia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dispersión)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</a:t>
            </a:r>
            <a:r>
              <a:rPr dirty="0" baseline="-10416" sz="1200" spc="-7">
                <a:latin typeface="Tahoma"/>
                <a:cs typeface="Tahoma"/>
              </a:rPr>
              <a:t>CuN</a:t>
            </a:r>
            <a:r>
              <a:rPr dirty="0" baseline="-10416" sz="1200" spc="18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pérdidas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el Cu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endParaRPr sz="12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I</a:t>
            </a:r>
            <a:r>
              <a:rPr dirty="0" baseline="-10416" sz="1200" spc="-7">
                <a:latin typeface="Tahoma"/>
                <a:cs typeface="Tahoma"/>
              </a:rPr>
              <a:t>NT</a:t>
            </a:r>
            <a:r>
              <a:rPr dirty="0" sz="1200" spc="-5">
                <a:latin typeface="Tahoma"/>
                <a:cs typeface="Tahoma"/>
              </a:rPr>
              <a:t>=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 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  <a:tabLst>
                <a:tab pos="977265" algn="l"/>
              </a:tabLst>
            </a:pPr>
            <a:r>
              <a:rPr dirty="0" sz="1200" spc="-5" b="1">
                <a:latin typeface="Tahoma"/>
                <a:cs typeface="Tahoma"/>
              </a:rPr>
              <a:t>5.1.4.3	Transformadores de</a:t>
            </a:r>
            <a:r>
              <a:rPr dirty="0" sz="1200" b="1">
                <a:latin typeface="Tahoma"/>
                <a:cs typeface="Tahoma"/>
              </a:rPr>
              <a:t> 3 </a:t>
            </a:r>
            <a:r>
              <a:rPr dirty="0" sz="1200" spc="-5" b="1">
                <a:latin typeface="Tahoma"/>
                <a:cs typeface="Tahoma"/>
              </a:rPr>
              <a:t>arrollamientos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705103"/>
            <a:ext cx="5966460" cy="76200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Los transformadores </a:t>
            </a:r>
            <a:r>
              <a:rPr dirty="0" sz="1200">
                <a:latin typeface="Tahoma"/>
                <a:cs typeface="Tahoma"/>
              </a:rPr>
              <a:t>de 3 </a:t>
            </a:r>
            <a:r>
              <a:rPr dirty="0" sz="1200" spc="-5">
                <a:latin typeface="Tahoma"/>
                <a:cs typeface="Tahoma"/>
              </a:rPr>
              <a:t>arrollamientos se representan en los sistemas de secuencia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negativa por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circuito equivalente en el cual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tres impedancias presentes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(entre </a:t>
            </a:r>
            <a:r>
              <a:rPr dirty="0" sz="1200" spc="-10">
                <a:latin typeface="Tahoma"/>
                <a:cs typeface="Tahoma"/>
              </a:rPr>
              <a:t>cada par </a:t>
            </a:r>
            <a:r>
              <a:rPr dirty="0" sz="1200" spc="-5">
                <a:latin typeface="Tahoma"/>
                <a:cs typeface="Tahoma"/>
              </a:rPr>
              <a:t>de arrollamientos) se incorporan en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red estrella equivalente (fig.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5.5).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03722" y="1495177"/>
            <a:ext cx="2608700" cy="174933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3280664"/>
            <a:ext cx="5963920" cy="1127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68220" indent="-229235">
              <a:lnSpc>
                <a:spcPct val="100000"/>
              </a:lnSpc>
              <a:spcBef>
                <a:spcPts val="100"/>
              </a:spcBef>
              <a:buAutoNum type="alphaLcParenR"/>
              <a:tabLst>
                <a:tab pos="2268220" algn="l"/>
              </a:tabLst>
            </a:pP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  <a:p>
            <a:pPr marL="2433955" indent="-229235">
              <a:lnSpc>
                <a:spcPct val="100000"/>
              </a:lnSpc>
              <a:buFont typeface="Tahoma"/>
              <a:buAutoNum type="alphaLcParenR"/>
              <a:tabLst>
                <a:tab pos="2434590" algn="l"/>
              </a:tabLst>
            </a:pPr>
            <a:r>
              <a:rPr dirty="0" sz="1200" spc="-5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ircuito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endParaRPr sz="1200">
              <a:latin typeface="Tahoma"/>
              <a:cs typeface="Tahoma"/>
            </a:endParaRPr>
          </a:p>
          <a:p>
            <a:pPr marL="995044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5.5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Modelo de</a:t>
            </a:r>
            <a:r>
              <a:rPr dirty="0" sz="1200">
                <a:latin typeface="Tahoma"/>
                <a:cs typeface="Tahoma"/>
              </a:rPr>
              <a:t> los </a:t>
            </a:r>
            <a:r>
              <a:rPr dirty="0" sz="1200" spc="-5">
                <a:latin typeface="Tahoma"/>
                <a:cs typeface="Tahoma"/>
              </a:rPr>
              <a:t>transformadores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3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marL="12700" marR="5080">
              <a:lnSpc>
                <a:spcPct val="1008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calculan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potencias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asociadas,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referido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uno</a:t>
            </a:r>
            <a:r>
              <a:rPr dirty="0" sz="1200" spc="-5">
                <a:latin typeface="Tahoma"/>
                <a:cs typeface="Tahoma"/>
              </a:rPr>
              <a:t>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transformador.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07407" y="4717749"/>
            <a:ext cx="296545" cy="0"/>
          </a:xfrm>
          <a:custGeom>
            <a:avLst/>
            <a:gdLst/>
            <a:ahLst/>
            <a:cxnLst/>
            <a:rect l="l" t="t" r="r" b="b"/>
            <a:pathLst>
              <a:path w="296545" h="0">
                <a:moveTo>
                  <a:pt x="0" y="0"/>
                </a:moveTo>
                <a:lnTo>
                  <a:pt x="29606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58257" y="4717749"/>
            <a:ext cx="255904" cy="0"/>
          </a:xfrm>
          <a:custGeom>
            <a:avLst/>
            <a:gdLst/>
            <a:ahLst/>
            <a:cxnLst/>
            <a:rect l="l" t="t" r="r" b="b"/>
            <a:pathLst>
              <a:path w="255904" h="0">
                <a:moveTo>
                  <a:pt x="0" y="0"/>
                </a:moveTo>
                <a:lnTo>
                  <a:pt x="25558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66245" y="4717749"/>
            <a:ext cx="250825" cy="0"/>
          </a:xfrm>
          <a:custGeom>
            <a:avLst/>
            <a:gdLst/>
            <a:ahLst/>
            <a:cxnLst/>
            <a:rect l="l" t="t" r="r" b="b"/>
            <a:pathLst>
              <a:path w="250825" h="0">
                <a:moveTo>
                  <a:pt x="0" y="0"/>
                </a:moveTo>
                <a:lnTo>
                  <a:pt x="25082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231370" y="4717749"/>
            <a:ext cx="516255" cy="0"/>
          </a:xfrm>
          <a:custGeom>
            <a:avLst/>
            <a:gdLst/>
            <a:ahLst/>
            <a:cxnLst/>
            <a:rect l="l" t="t" r="r" b="b"/>
            <a:pathLst>
              <a:path w="516254" h="0">
                <a:moveTo>
                  <a:pt x="0" y="0"/>
                </a:moveTo>
                <a:lnTo>
                  <a:pt x="51593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741750" y="4591044"/>
            <a:ext cx="762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71875" y="4693550"/>
            <a:ext cx="3810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100%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10357" y="4384507"/>
            <a:ext cx="2933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spc="-7" i="1">
                <a:latin typeface="Times New Roman"/>
                <a:cs typeface="Times New Roman"/>
              </a:rPr>
              <a:t>U</a:t>
            </a:r>
            <a:r>
              <a:rPr dirty="0" baseline="-25462" sz="1800" spc="-89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11577" y="4591044"/>
            <a:ext cx="91122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12115" algn="l"/>
              </a:tabLst>
            </a:pP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baseline="-37037" sz="1800" i="1">
                <a:latin typeface="Times New Roman"/>
                <a:cs typeface="Times New Roman"/>
              </a:rPr>
              <a:t>S	</a:t>
            </a:r>
            <a:r>
              <a:rPr dirty="0" sz="1200" spc="-5">
                <a:latin typeface="Times New Roman"/>
                <a:cs typeface="Times New Roman"/>
              </a:rPr>
              <a:t>)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-175">
                <a:latin typeface="Times New Roman"/>
                <a:cs typeface="Times New Roman"/>
              </a:rPr>
              <a:t> </a:t>
            </a:r>
            <a:r>
              <a:rPr dirty="0" baseline="-37037" sz="1800" spc="22">
                <a:latin typeface="Times New Roman"/>
                <a:cs typeface="Times New Roman"/>
              </a:rPr>
              <a:t>2</a:t>
            </a:r>
            <a:r>
              <a:rPr dirty="0" baseline="-37037" sz="1800">
                <a:latin typeface="Symbol"/>
                <a:cs typeface="Symbol"/>
              </a:rPr>
              <a:t></a:t>
            </a:r>
            <a:r>
              <a:rPr dirty="0" baseline="-37037" sz="1800">
                <a:latin typeface="Times New Roman"/>
                <a:cs typeface="Times New Roman"/>
              </a:rPr>
              <a:t> </a:t>
            </a:r>
            <a:r>
              <a:rPr dirty="0" baseline="-37037" sz="1800" spc="120">
                <a:latin typeface="Times New Roman"/>
                <a:cs typeface="Times New Roman"/>
              </a:rPr>
              <a:t> </a:t>
            </a:r>
            <a:r>
              <a:rPr dirty="0" baseline="23148" sz="1800" i="1">
                <a:latin typeface="Times New Roman"/>
                <a:cs typeface="Times New Roman"/>
              </a:rPr>
              <a:t>N</a:t>
            </a:r>
            <a:endParaRPr baseline="23148"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19757" y="4731685"/>
            <a:ext cx="97028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9420" algn="l"/>
                <a:tab pos="85471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ps</a:t>
            </a:r>
            <a:r>
              <a:rPr dirty="0" sz="1200" spc="-5" i="1">
                <a:latin typeface="Times New Roman"/>
                <a:cs typeface="Times New Roman"/>
              </a:rPr>
              <a:t>	tp	</a:t>
            </a:r>
            <a:r>
              <a:rPr dirty="0" sz="1200" spc="-5" i="1">
                <a:latin typeface="Times New Roman"/>
                <a:cs typeface="Times New Roman"/>
              </a:rPr>
              <a:t>st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22044" y="4591044"/>
            <a:ext cx="108267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81661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baseline="-13888" sz="1800" i="1">
                <a:latin typeface="Times New Roman"/>
                <a:cs typeface="Times New Roman"/>
              </a:rPr>
              <a:t>p</a:t>
            </a:r>
            <a:r>
              <a:rPr dirty="0" baseline="-13888" sz="1800" spc="27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baseline="-37037" sz="1800" i="1">
                <a:latin typeface="Times New Roman"/>
                <a:cs typeface="Times New Roman"/>
              </a:rPr>
              <a:t>S	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baseline="-37037" sz="1800" i="1">
                <a:latin typeface="Times New Roman"/>
                <a:cs typeface="Times New Roman"/>
              </a:rPr>
              <a:t>S</a:t>
            </a:r>
            <a:endParaRPr baseline="-37037"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40844" y="4518436"/>
            <a:ext cx="280670" cy="2184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baseline="13333" sz="1875" spc="-44" i="1">
                <a:latin typeface="Symbol"/>
                <a:cs typeface="Symbol"/>
              </a:rPr>
              <a:t></a:t>
            </a:r>
            <a:r>
              <a:rPr dirty="0" baseline="13333" sz="1875" spc="-307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69319" y="4487471"/>
            <a:ext cx="766445" cy="2184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14"/>
              </a:spcBef>
              <a:tabLst>
                <a:tab pos="501015" algn="l"/>
              </a:tabLst>
            </a:pPr>
            <a:r>
              <a:rPr dirty="0" baseline="13333" sz="1875" spc="-44" i="1">
                <a:latin typeface="Symbol"/>
                <a:cs typeface="Symbol"/>
              </a:rPr>
              <a:t></a:t>
            </a:r>
            <a:r>
              <a:rPr dirty="0" baseline="13333" sz="1875" spc="-112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ps	</a:t>
            </a:r>
            <a:r>
              <a:rPr dirty="0" baseline="13333" sz="1875" spc="7" i="1">
                <a:latin typeface="Symbol"/>
                <a:cs typeface="Symbol"/>
              </a:rPr>
              <a:t></a:t>
            </a:r>
            <a:r>
              <a:rPr dirty="0" sz="1200" spc="5" i="1">
                <a:latin typeface="Times New Roman"/>
                <a:cs typeface="Times New Roman"/>
              </a:rPr>
              <a:t>tp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992167" y="5277222"/>
            <a:ext cx="296545" cy="0"/>
          </a:xfrm>
          <a:custGeom>
            <a:avLst/>
            <a:gdLst/>
            <a:ahLst/>
            <a:cxnLst/>
            <a:rect l="l" t="t" r="r" b="b"/>
            <a:pathLst>
              <a:path w="296545" h="0">
                <a:moveTo>
                  <a:pt x="0" y="0"/>
                </a:moveTo>
                <a:lnTo>
                  <a:pt x="29606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443017" y="5277222"/>
            <a:ext cx="250825" cy="0"/>
          </a:xfrm>
          <a:custGeom>
            <a:avLst/>
            <a:gdLst/>
            <a:ahLst/>
            <a:cxnLst/>
            <a:rect l="l" t="t" r="r" b="b"/>
            <a:pathLst>
              <a:path w="250825" h="0">
                <a:moveTo>
                  <a:pt x="0" y="0"/>
                </a:moveTo>
                <a:lnTo>
                  <a:pt x="25082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846242" y="5277222"/>
            <a:ext cx="255904" cy="0"/>
          </a:xfrm>
          <a:custGeom>
            <a:avLst/>
            <a:gdLst/>
            <a:ahLst/>
            <a:cxnLst/>
            <a:rect l="l" t="t" r="r" b="b"/>
            <a:pathLst>
              <a:path w="255904" h="0">
                <a:moveTo>
                  <a:pt x="0" y="0"/>
                </a:moveTo>
                <a:lnTo>
                  <a:pt x="25558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216130" y="5277222"/>
            <a:ext cx="516255" cy="0"/>
          </a:xfrm>
          <a:custGeom>
            <a:avLst/>
            <a:gdLst/>
            <a:ahLst/>
            <a:cxnLst/>
            <a:rect l="l" t="t" r="r" b="b"/>
            <a:pathLst>
              <a:path w="516254" h="0">
                <a:moveTo>
                  <a:pt x="0" y="0"/>
                </a:moveTo>
                <a:lnTo>
                  <a:pt x="51593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4726510" y="5150479"/>
            <a:ext cx="762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56636" y="5252985"/>
            <a:ext cx="3810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100%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295269" y="4943942"/>
            <a:ext cx="2933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spc="-7" i="1">
                <a:latin typeface="Times New Roman"/>
                <a:cs typeface="Times New Roman"/>
              </a:rPr>
              <a:t>U</a:t>
            </a:r>
            <a:r>
              <a:rPr dirty="0" baseline="-25462" sz="1800" spc="-9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73376" y="5150479"/>
            <a:ext cx="13474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455930" algn="l"/>
                <a:tab pos="835025" algn="l"/>
              </a:tabLst>
            </a:pP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baseline="-37037" sz="1800" i="1">
                <a:latin typeface="Times New Roman"/>
                <a:cs typeface="Times New Roman"/>
              </a:rPr>
              <a:t>S	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baseline="-37037" sz="1800" i="1">
                <a:latin typeface="Times New Roman"/>
                <a:cs typeface="Times New Roman"/>
              </a:rPr>
              <a:t>S	</a:t>
            </a:r>
            <a:r>
              <a:rPr dirty="0" sz="1200" spc="-5">
                <a:latin typeface="Times New Roman"/>
                <a:cs typeface="Times New Roman"/>
              </a:rPr>
              <a:t>)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-175">
                <a:latin typeface="Times New Roman"/>
                <a:cs typeface="Times New Roman"/>
              </a:rPr>
              <a:t> </a:t>
            </a:r>
            <a:r>
              <a:rPr dirty="0" baseline="-37037" sz="1800" spc="22">
                <a:latin typeface="Times New Roman"/>
                <a:cs typeface="Times New Roman"/>
              </a:rPr>
              <a:t>2</a:t>
            </a:r>
            <a:r>
              <a:rPr dirty="0" baseline="-37037" sz="1800">
                <a:latin typeface="Symbol"/>
                <a:cs typeface="Symbol"/>
              </a:rPr>
              <a:t></a:t>
            </a:r>
            <a:r>
              <a:rPr dirty="0" baseline="-37037" sz="1800">
                <a:latin typeface="Times New Roman"/>
                <a:cs typeface="Times New Roman"/>
              </a:rPr>
              <a:t> </a:t>
            </a:r>
            <a:r>
              <a:rPr dirty="0" baseline="-37037" sz="1800" spc="120">
                <a:latin typeface="Times New Roman"/>
                <a:cs typeface="Times New Roman"/>
              </a:rPr>
              <a:t> </a:t>
            </a:r>
            <a:r>
              <a:rPr dirty="0" baseline="23148" sz="1800" i="1">
                <a:latin typeface="Times New Roman"/>
                <a:cs typeface="Times New Roman"/>
              </a:rPr>
              <a:t>N</a:t>
            </a:r>
            <a:endParaRPr baseline="23148"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04669" y="5291120"/>
            <a:ext cx="9753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6405" algn="l"/>
                <a:tab pos="842644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ps</a:t>
            </a:r>
            <a:r>
              <a:rPr dirty="0" sz="1200" spc="-5" i="1">
                <a:latin typeface="Times New Roman"/>
                <a:cs typeface="Times New Roman"/>
              </a:rPr>
              <a:t>	</a:t>
            </a:r>
            <a:r>
              <a:rPr dirty="0" sz="1200" spc="-5" i="1">
                <a:latin typeface="Times New Roman"/>
                <a:cs typeface="Times New Roman"/>
              </a:rPr>
              <a:t>st</a:t>
            </a:r>
            <a:r>
              <a:rPr dirty="0" sz="1200" spc="-5" i="1">
                <a:latin typeface="Times New Roman"/>
                <a:cs typeface="Times New Roman"/>
              </a:rPr>
              <a:t>	tp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53032" y="5150479"/>
            <a:ext cx="5727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120" i="1">
                <a:latin typeface="Times New Roman"/>
                <a:cs typeface="Times New Roman"/>
              </a:rPr>
              <a:t>Z</a:t>
            </a:r>
            <a:r>
              <a:rPr dirty="0" baseline="-13888" sz="1800" spc="-7" i="1">
                <a:latin typeface="Times New Roman"/>
                <a:cs typeface="Times New Roman"/>
              </a:rPr>
              <a:t>s</a:t>
            </a:r>
            <a:r>
              <a:rPr dirty="0" baseline="-13888" sz="1800" i="1">
                <a:latin typeface="Times New Roman"/>
                <a:cs typeface="Times New Roman"/>
              </a:rPr>
              <a:t> </a:t>
            </a:r>
            <a:r>
              <a:rPr dirty="0" baseline="-13888" sz="1800" spc="-17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baseline="-37037" sz="1800" i="1">
                <a:latin typeface="Times New Roman"/>
                <a:cs typeface="Times New Roman"/>
              </a:rPr>
              <a:t>S</a:t>
            </a:r>
            <a:endParaRPr baseline="-37037" sz="1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20841" y="5046906"/>
            <a:ext cx="290830" cy="2184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baseline="13333" sz="1875" spc="7" i="1">
                <a:latin typeface="Symbol"/>
                <a:cs typeface="Symbol"/>
              </a:rPr>
              <a:t></a:t>
            </a:r>
            <a:r>
              <a:rPr dirty="0" sz="1200" spc="5" i="1">
                <a:latin typeface="Times New Roman"/>
                <a:cs typeface="Times New Roman"/>
              </a:rPr>
              <a:t>tp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417642" y="5077871"/>
            <a:ext cx="280670" cy="2184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baseline="13333" sz="1875" spc="-44" i="1">
                <a:latin typeface="Symbol"/>
                <a:cs typeface="Symbol"/>
              </a:rPr>
              <a:t></a:t>
            </a:r>
            <a:r>
              <a:rPr dirty="0" baseline="13333" sz="1875" spc="-307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966792" y="5046906"/>
            <a:ext cx="330200" cy="2184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baseline="13333" sz="1875" spc="-44" i="1">
                <a:latin typeface="Symbol"/>
                <a:cs typeface="Symbol"/>
              </a:rPr>
              <a:t></a:t>
            </a:r>
            <a:r>
              <a:rPr dirty="0" baseline="13333" sz="1875" spc="-112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729231" y="5835459"/>
            <a:ext cx="284480" cy="0"/>
          </a:xfrm>
          <a:custGeom>
            <a:avLst/>
            <a:gdLst/>
            <a:ahLst/>
            <a:cxnLst/>
            <a:rect l="l" t="t" r="r" b="b"/>
            <a:pathLst>
              <a:path w="284480" h="0">
                <a:moveTo>
                  <a:pt x="0" y="0"/>
                </a:moveTo>
                <a:lnTo>
                  <a:pt x="28412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168125" y="5835459"/>
            <a:ext cx="250825" cy="0"/>
          </a:xfrm>
          <a:custGeom>
            <a:avLst/>
            <a:gdLst/>
            <a:ahLst/>
            <a:cxnLst/>
            <a:rect l="l" t="t" r="r" b="b"/>
            <a:pathLst>
              <a:path w="250825" h="0">
                <a:moveTo>
                  <a:pt x="0" y="0"/>
                </a:moveTo>
                <a:lnTo>
                  <a:pt x="2507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571306" y="5835459"/>
            <a:ext cx="296545" cy="0"/>
          </a:xfrm>
          <a:custGeom>
            <a:avLst/>
            <a:gdLst/>
            <a:ahLst/>
            <a:cxnLst/>
            <a:rect l="l" t="t" r="r" b="b"/>
            <a:pathLst>
              <a:path w="296545" h="0">
                <a:moveTo>
                  <a:pt x="0" y="0"/>
                </a:moveTo>
                <a:lnTo>
                  <a:pt x="29603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981627" y="5835459"/>
            <a:ext cx="516255" cy="0"/>
          </a:xfrm>
          <a:custGeom>
            <a:avLst/>
            <a:gdLst/>
            <a:ahLst/>
            <a:cxnLst/>
            <a:rect l="l" t="t" r="r" b="b"/>
            <a:pathLst>
              <a:path w="516254" h="0">
                <a:moveTo>
                  <a:pt x="0" y="0"/>
                </a:moveTo>
                <a:lnTo>
                  <a:pt x="51587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4491950" y="5708459"/>
            <a:ext cx="762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64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122115" y="5810872"/>
            <a:ext cx="381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100%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060540" y="5502084"/>
            <a:ext cx="2933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spc="-7" i="1">
                <a:latin typeface="Times New Roman"/>
                <a:cs typeface="Times New Roman"/>
              </a:rPr>
              <a:t>U</a:t>
            </a:r>
            <a:r>
              <a:rPr dirty="0" baseline="-25462" sz="1800" spc="-89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83495" y="5848972"/>
            <a:ext cx="1612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ps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41424" y="5848972"/>
            <a:ext cx="5499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434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pt</a:t>
            </a:r>
            <a:r>
              <a:rPr dirty="0" sz="1200" spc="-5" i="1">
                <a:latin typeface="Times New Roman"/>
                <a:cs typeface="Times New Roman"/>
              </a:rPr>
              <a:t>	</a:t>
            </a:r>
            <a:r>
              <a:rPr dirty="0" sz="1200" spc="-5" i="1">
                <a:latin typeface="Times New Roman"/>
                <a:cs typeface="Times New Roman"/>
              </a:rPr>
              <a:t>st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296192" y="5708459"/>
            <a:ext cx="20897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752475" algn="l"/>
                <a:tab pos="1158240" algn="l"/>
                <a:tab pos="1577975" algn="l"/>
              </a:tabLst>
            </a:pPr>
            <a:r>
              <a:rPr dirty="0" sz="1200" spc="65" i="1">
                <a:latin typeface="Times New Roman"/>
                <a:cs typeface="Times New Roman"/>
              </a:rPr>
              <a:t>Z</a:t>
            </a:r>
            <a:r>
              <a:rPr dirty="0" baseline="-13888" sz="1800" i="1">
                <a:latin typeface="Times New Roman"/>
                <a:cs typeface="Times New Roman"/>
              </a:rPr>
              <a:t>t</a:t>
            </a:r>
            <a:r>
              <a:rPr dirty="0" baseline="-13888" sz="1800" i="1">
                <a:latin typeface="Times New Roman"/>
                <a:cs typeface="Times New Roman"/>
              </a:rPr>
              <a:t> </a:t>
            </a:r>
            <a:r>
              <a:rPr dirty="0" baseline="-13888" sz="1800" spc="-11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baseline="-37037" sz="1800" spc="-7" i="1">
                <a:latin typeface="Times New Roman"/>
                <a:cs typeface="Times New Roman"/>
              </a:rPr>
              <a:t>S</a:t>
            </a:r>
            <a:r>
              <a:rPr dirty="0" baseline="-37037" sz="1800" i="1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baseline="-37037" sz="1800" spc="-7" i="1">
                <a:latin typeface="Times New Roman"/>
                <a:cs typeface="Times New Roman"/>
              </a:rPr>
              <a:t>S</a:t>
            </a:r>
            <a:r>
              <a:rPr dirty="0" baseline="-37037" sz="1800" i="1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baseline="-37037" sz="1800" spc="-7" i="1">
                <a:latin typeface="Times New Roman"/>
                <a:cs typeface="Times New Roman"/>
              </a:rPr>
              <a:t>S</a:t>
            </a:r>
            <a:r>
              <a:rPr dirty="0" baseline="-37037" sz="1800" i="1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)</a:t>
            </a:r>
            <a:r>
              <a:rPr dirty="0" sz="1200" spc="-5">
                <a:latin typeface="Times New Roman"/>
                <a:cs typeface="Times New Roman"/>
              </a:rPr>
              <a:t>(</a:t>
            </a:r>
            <a:r>
              <a:rPr dirty="0" sz="1200" spc="-175">
                <a:latin typeface="Times New Roman"/>
                <a:cs typeface="Times New Roman"/>
              </a:rPr>
              <a:t> </a:t>
            </a:r>
            <a:r>
              <a:rPr dirty="0" baseline="-37037" sz="1800" spc="15">
                <a:latin typeface="Times New Roman"/>
                <a:cs typeface="Times New Roman"/>
              </a:rPr>
              <a:t>2</a:t>
            </a:r>
            <a:r>
              <a:rPr dirty="0" baseline="-37037" sz="1800" spc="-7">
                <a:latin typeface="Symbol"/>
                <a:cs typeface="Symbol"/>
              </a:rPr>
              <a:t></a:t>
            </a:r>
            <a:r>
              <a:rPr dirty="0" baseline="-37037" sz="1800">
                <a:latin typeface="Times New Roman"/>
                <a:cs typeface="Times New Roman"/>
              </a:rPr>
              <a:t> </a:t>
            </a:r>
            <a:r>
              <a:rPr dirty="0" baseline="-37037" sz="1800" spc="120">
                <a:latin typeface="Times New Roman"/>
                <a:cs typeface="Times New Roman"/>
              </a:rPr>
              <a:t> </a:t>
            </a:r>
            <a:r>
              <a:rPr dirty="0" baseline="23148" sz="1800" spc="-7" i="1">
                <a:latin typeface="Times New Roman"/>
                <a:cs typeface="Times New Roman"/>
              </a:rPr>
              <a:t>N</a:t>
            </a:r>
            <a:endParaRPr baseline="23148" sz="18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545903" y="5604967"/>
            <a:ext cx="330200" cy="2184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dirty="0" baseline="13333" sz="1875" spc="-44" i="1">
                <a:latin typeface="Symbol"/>
                <a:cs typeface="Symbol"/>
              </a:rPr>
              <a:t></a:t>
            </a:r>
            <a:r>
              <a:rPr dirty="0" baseline="13333" sz="1875" spc="-112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142747" y="5635904"/>
            <a:ext cx="280035" cy="2184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dirty="0" baseline="13333" sz="1875" spc="-44" i="1">
                <a:latin typeface="Symbol"/>
                <a:cs typeface="Symbol"/>
              </a:rPr>
              <a:t></a:t>
            </a:r>
            <a:r>
              <a:rPr dirty="0" baseline="13333" sz="1875" spc="-307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703832" y="5604967"/>
            <a:ext cx="313055" cy="2184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dirty="0" baseline="13333" sz="1875" spc="-44" i="1">
                <a:latin typeface="Symbol"/>
                <a:cs typeface="Symbol"/>
              </a:rPr>
              <a:t></a:t>
            </a:r>
            <a:r>
              <a:rPr dirty="0" baseline="13333" sz="1875" spc="-112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711700" y="5909563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5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9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43127" y="6093967"/>
            <a:ext cx="6080760" cy="3733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donde: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marL="76200" marR="594360">
              <a:lnSpc>
                <a:spcPct val="100000"/>
              </a:lnSpc>
            </a:pPr>
            <a:r>
              <a:rPr dirty="0" sz="1200" spc="-5">
                <a:latin typeface="Symbol"/>
                <a:cs typeface="Symbol"/>
              </a:rPr>
              <a:t></a:t>
            </a:r>
            <a:r>
              <a:rPr dirty="0" baseline="-12345" sz="1350" spc="-7">
                <a:latin typeface="Tahoma"/>
                <a:cs typeface="Tahoma"/>
              </a:rPr>
              <a:t>p</a:t>
            </a:r>
            <a:r>
              <a:rPr dirty="0" baseline="-10416" sz="1200" spc="-7">
                <a:latin typeface="Tahoma"/>
                <a:cs typeface="Tahoma"/>
              </a:rPr>
              <a:t>s</a:t>
            </a:r>
            <a:r>
              <a:rPr dirty="0" sz="1200" spc="-5">
                <a:latin typeface="Tahoma"/>
                <a:cs typeface="Tahoma"/>
              </a:rPr>
              <a:t>, </a:t>
            </a:r>
            <a:r>
              <a:rPr dirty="0" sz="1200" spc="-5">
                <a:latin typeface="Symbol"/>
                <a:cs typeface="Symbol"/>
              </a:rPr>
              <a:t></a:t>
            </a:r>
            <a:r>
              <a:rPr dirty="0" baseline="-12345" sz="1350" spc="-7">
                <a:latin typeface="Tahoma"/>
                <a:cs typeface="Tahoma"/>
              </a:rPr>
              <a:t>st</a:t>
            </a:r>
            <a:r>
              <a:rPr dirty="0" sz="1400" spc="-5">
                <a:latin typeface="Tahoma"/>
                <a:cs typeface="Tahoma"/>
              </a:rPr>
              <a:t>, </a:t>
            </a:r>
            <a:r>
              <a:rPr dirty="0" sz="1200" spc="-10">
                <a:latin typeface="Symbol"/>
                <a:cs typeface="Symbol"/>
              </a:rPr>
              <a:t></a:t>
            </a:r>
            <a:r>
              <a:rPr dirty="0" baseline="-12345" sz="1350" spc="-15">
                <a:latin typeface="Tahoma"/>
                <a:cs typeface="Tahoma"/>
              </a:rPr>
              <a:t>tp</a:t>
            </a:r>
            <a:r>
              <a:rPr dirty="0" baseline="-12345" sz="1350" spc="-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son tensiones de cortocircuito en </a:t>
            </a:r>
            <a:r>
              <a:rPr dirty="0" sz="1200">
                <a:latin typeface="Tahoma"/>
                <a:cs typeface="Tahoma"/>
              </a:rPr>
              <a:t>% </a:t>
            </a:r>
            <a:r>
              <a:rPr dirty="0" sz="1200" spc="-5">
                <a:latin typeface="Tahoma"/>
                <a:cs typeface="Tahoma"/>
              </a:rPr>
              <a:t>entre pares de arrollamientos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baseline="-10416" sz="1200">
                <a:latin typeface="Tahoma"/>
                <a:cs typeface="Tahoma"/>
              </a:rPr>
              <a:t>N</a:t>
            </a:r>
            <a:r>
              <a:rPr dirty="0" baseline="-10416" sz="1200" spc="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tensión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referencia (una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tensiones </a:t>
            </a:r>
            <a:r>
              <a:rPr dirty="0" sz="1200" spc="-5">
                <a:latin typeface="Tahoma"/>
                <a:cs typeface="Tahoma"/>
              </a:rPr>
              <a:t>nominales)</a:t>
            </a:r>
            <a:endParaRPr sz="1200">
              <a:latin typeface="Tahoma"/>
              <a:cs typeface="Tahoma"/>
            </a:endParaRPr>
          </a:p>
          <a:p>
            <a:pPr marL="76200">
              <a:lnSpc>
                <a:spcPct val="100000"/>
              </a:lnSpc>
              <a:spcBef>
                <a:spcPts val="20"/>
              </a:spcBef>
            </a:pPr>
            <a:r>
              <a:rPr dirty="0" sz="1200" spc="-5">
                <a:latin typeface="Tahoma"/>
                <a:cs typeface="Tahoma"/>
              </a:rPr>
              <a:t>S</a:t>
            </a:r>
            <a:r>
              <a:rPr dirty="0" baseline="-10416" sz="1200" spc="-7">
                <a:latin typeface="Tahoma"/>
                <a:cs typeface="Tahoma"/>
              </a:rPr>
              <a:t>ps</a:t>
            </a:r>
            <a:r>
              <a:rPr dirty="0" sz="1200" spc="-5">
                <a:latin typeface="Tahoma"/>
                <a:cs typeface="Tahoma"/>
              </a:rPr>
              <a:t>, S</a:t>
            </a:r>
            <a:r>
              <a:rPr dirty="0" baseline="-10416" sz="1200" spc="-7">
                <a:latin typeface="Tahoma"/>
                <a:cs typeface="Tahoma"/>
              </a:rPr>
              <a:t>st</a:t>
            </a:r>
            <a:r>
              <a:rPr dirty="0" sz="1200" spc="-5">
                <a:latin typeface="Tahoma"/>
                <a:cs typeface="Tahoma"/>
              </a:rPr>
              <a:t>, S</a:t>
            </a:r>
            <a:r>
              <a:rPr dirty="0" baseline="-10416" sz="1200" spc="-7">
                <a:latin typeface="Tahoma"/>
                <a:cs typeface="Tahoma"/>
              </a:rPr>
              <a:t>tp</a:t>
            </a:r>
            <a:r>
              <a:rPr dirty="0" baseline="-10416" sz="1200" spc="1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potencias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aparentes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marL="76200">
              <a:lnSpc>
                <a:spcPct val="100000"/>
              </a:lnSpc>
              <a:tabLst>
                <a:tab pos="989965" algn="l"/>
              </a:tabLst>
            </a:pPr>
            <a:r>
              <a:rPr dirty="0" sz="1200" spc="-5" b="1">
                <a:latin typeface="Tahoma"/>
                <a:cs typeface="Tahoma"/>
              </a:rPr>
              <a:t>5.1.4.4	Impedancia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 secuencia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cero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76200" marR="55880">
              <a:lnSpc>
                <a:spcPct val="100600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secuencia cero de </a:t>
            </a:r>
            <a:r>
              <a:rPr dirty="0" sz="1200">
                <a:latin typeface="Tahoma"/>
                <a:cs typeface="Tahoma"/>
              </a:rPr>
              <a:t>u </a:t>
            </a:r>
            <a:r>
              <a:rPr dirty="0" sz="1200" spc="-5">
                <a:latin typeface="Tahoma"/>
                <a:cs typeface="Tahoma"/>
              </a:rPr>
              <a:t>transformador trifásico depende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disposición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los arrollamientos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naturaleza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núcleo (3 piernas, </a:t>
            </a:r>
            <a:r>
              <a:rPr dirty="0" sz="1200">
                <a:latin typeface="Tahoma"/>
                <a:cs typeface="Tahoma"/>
              </a:rPr>
              <a:t>5 </a:t>
            </a:r>
            <a:r>
              <a:rPr dirty="0" sz="1200" spc="-5">
                <a:latin typeface="Tahoma"/>
                <a:cs typeface="Tahoma"/>
              </a:rPr>
              <a:t>piernas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núcleo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monofásico).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solamente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significante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uno </a:t>
            </a:r>
            <a:r>
              <a:rPr dirty="0" sz="1200" spc="-5">
                <a:latin typeface="Tahoma"/>
                <a:cs typeface="Tahoma"/>
              </a:rPr>
              <a:t>de los arrollamientos está conectado en triángulo</a:t>
            </a:r>
            <a:r>
              <a:rPr dirty="0" sz="1200">
                <a:latin typeface="Tahoma"/>
                <a:cs typeface="Tahoma"/>
              </a:rPr>
              <a:t> y </a:t>
            </a:r>
            <a:r>
              <a:rPr dirty="0" sz="1200" spc="-5">
                <a:latin typeface="Tahoma"/>
                <a:cs typeface="Tahoma"/>
              </a:rPr>
              <a:t>si los centros de estrella están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conectados</a:t>
            </a:r>
            <a:r>
              <a:rPr dirty="0" sz="1200">
                <a:latin typeface="Tahoma"/>
                <a:cs typeface="Tahoma"/>
              </a:rPr>
              <a:t> a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ya </a:t>
            </a:r>
            <a:r>
              <a:rPr dirty="0" sz="1200" spc="-5">
                <a:latin typeface="Tahoma"/>
                <a:cs typeface="Tahoma"/>
              </a:rPr>
              <a:t>sea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directa</a:t>
            </a:r>
            <a:r>
              <a:rPr dirty="0" sz="1200">
                <a:latin typeface="Tahoma"/>
                <a:cs typeface="Tahoma"/>
              </a:rPr>
              <a:t> o </a:t>
            </a:r>
            <a:r>
              <a:rPr dirty="0" sz="1200" spc="-5">
                <a:latin typeface="Tahoma"/>
                <a:cs typeface="Tahoma"/>
              </a:rPr>
              <a:t>rígida,</a:t>
            </a:r>
            <a:r>
              <a:rPr dirty="0" sz="1200">
                <a:latin typeface="Tahoma"/>
                <a:cs typeface="Tahoma"/>
              </a:rPr>
              <a:t> o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través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resistivas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inductivas.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excepción es el autotransformador </a:t>
            </a:r>
            <a:r>
              <a:rPr dirty="0" sz="1200">
                <a:latin typeface="Tahoma"/>
                <a:cs typeface="Tahoma"/>
              </a:rPr>
              <a:t>cuya </a:t>
            </a:r>
            <a:r>
              <a:rPr dirty="0" sz="1200" spc="-5">
                <a:latin typeface="Tahoma"/>
                <a:cs typeface="Tahoma"/>
              </a:rPr>
              <a:t>impedancia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cero puede tener un efecto en el sistema aún cuando su centro de estrella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esté conectado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tierra. Las impedancias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puesta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aparecen en el circuito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 de secuencia cero multiplicado por tres, es decir </a:t>
            </a:r>
            <a:r>
              <a:rPr dirty="0" sz="1200">
                <a:latin typeface="Tahoma"/>
                <a:cs typeface="Tahoma"/>
              </a:rPr>
              <a:t>3 Z</a:t>
            </a:r>
            <a:r>
              <a:rPr dirty="0" baseline="-10416" sz="1200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. La </a:t>
            </a:r>
            <a:r>
              <a:rPr dirty="0" sz="1200" spc="-5">
                <a:latin typeface="Tahoma"/>
                <a:cs typeface="Tahoma"/>
              </a:rPr>
              <a:t>fig. 5.6 muestra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 ejemplo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circuito de medición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secuencia cero de un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 Y-Y con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arrollamiento terciario en D. Esto incluye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medición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abierto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Z</a:t>
            </a:r>
            <a:r>
              <a:rPr dirty="0" baseline="-10416" sz="1200">
                <a:latin typeface="Tahoma"/>
                <a:cs typeface="Tahoma"/>
              </a:rPr>
              <a:t>0L</a:t>
            </a:r>
            <a:r>
              <a:rPr dirty="0" baseline="-10416" sz="1200" spc="52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2583" y="705103"/>
            <a:ext cx="6015990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38100" marR="3048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Z</a:t>
            </a:r>
            <a:r>
              <a:rPr dirty="0" baseline="-10416" sz="1200">
                <a:latin typeface="Tahoma"/>
                <a:cs typeface="Tahoma"/>
              </a:rPr>
              <a:t>0k</a:t>
            </a:r>
            <a:r>
              <a:rPr dirty="0" baseline="-10416" sz="1200" spc="127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lado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(medición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a)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lado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(medición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b).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6969" y="1298735"/>
            <a:ext cx="2453051" cy="11047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159755" y="2332735"/>
            <a:ext cx="1625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ahoma"/>
                <a:cs typeface="Tahoma"/>
              </a:rPr>
              <a:t>a)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5331" y="2562170"/>
            <a:ext cx="2211234" cy="109358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7874" y="2806738"/>
            <a:ext cx="2283282" cy="87473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24483" y="3573271"/>
            <a:ext cx="6092825" cy="4254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43530">
              <a:lnSpc>
                <a:spcPct val="100000"/>
              </a:lnSpc>
              <a:spcBef>
                <a:spcPts val="100"/>
              </a:spcBef>
              <a:tabLst>
                <a:tab pos="5557520" algn="l"/>
              </a:tabLst>
            </a:pPr>
            <a:r>
              <a:rPr dirty="0" sz="1200" spc="-5">
                <a:latin typeface="Tahoma"/>
                <a:cs typeface="Tahoma"/>
              </a:rPr>
              <a:t>b)	</a:t>
            </a:r>
            <a:r>
              <a:rPr dirty="0" sz="1200" spc="-10">
                <a:latin typeface="Tahoma"/>
                <a:cs typeface="Tahoma"/>
              </a:rPr>
              <a:t>c)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304800" indent="-228600">
              <a:lnSpc>
                <a:spcPct val="100000"/>
              </a:lnSpc>
              <a:buAutoNum type="alphaLcParenR"/>
              <a:tabLst>
                <a:tab pos="304800" algn="l"/>
              </a:tabLst>
            </a:pPr>
            <a:r>
              <a:rPr dirty="0" sz="1200" spc="-5">
                <a:latin typeface="Tahoma"/>
                <a:cs typeface="Tahoma"/>
              </a:rPr>
              <a:t>Medición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lado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primario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</a:t>
            </a:r>
            <a:endParaRPr sz="1200">
              <a:latin typeface="Tahoma"/>
              <a:cs typeface="Tahoma"/>
            </a:endParaRPr>
          </a:p>
          <a:p>
            <a:pPr marL="76200" marR="68580" indent="284480">
              <a:lnSpc>
                <a:spcPct val="1008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abierto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Z</a:t>
            </a:r>
            <a:r>
              <a:rPr dirty="0" baseline="-10416" sz="1200">
                <a:latin typeface="Tahoma"/>
                <a:cs typeface="Tahoma"/>
              </a:rPr>
              <a:t>0pL</a:t>
            </a:r>
            <a:r>
              <a:rPr dirty="0" baseline="-10416" sz="1200" spc="142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(arrollamiento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secundario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abierto)</a:t>
            </a:r>
            <a:endParaRPr sz="1200">
              <a:latin typeface="Tahoma"/>
              <a:cs typeface="Tahoma"/>
            </a:endParaRPr>
          </a:p>
          <a:p>
            <a:pPr marL="304800" marR="68580" indent="42545">
              <a:lnSpc>
                <a:spcPts val="1450"/>
              </a:lnSpc>
              <a:spcBef>
                <a:spcPts val="40"/>
              </a:spcBef>
            </a:pP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Z</a:t>
            </a:r>
            <a:r>
              <a:rPr dirty="0" baseline="-10416" sz="1200">
                <a:latin typeface="Tahoma"/>
                <a:cs typeface="Tahoma"/>
              </a:rPr>
              <a:t>0pk</a:t>
            </a:r>
            <a:r>
              <a:rPr dirty="0" baseline="-10416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(arrollamiento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secundario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cortocircuito)</a:t>
            </a:r>
            <a:endParaRPr sz="1200">
              <a:latin typeface="Tahoma"/>
              <a:cs typeface="Tahoma"/>
            </a:endParaRPr>
          </a:p>
          <a:p>
            <a:pPr marL="304800" indent="-228600">
              <a:lnSpc>
                <a:spcPts val="1405"/>
              </a:lnSpc>
              <a:buAutoNum type="alphaLcParenR" startAt="2"/>
              <a:tabLst>
                <a:tab pos="304800" algn="l"/>
              </a:tabLst>
            </a:pPr>
            <a:r>
              <a:rPr dirty="0" sz="1200" spc="-5">
                <a:latin typeface="Tahoma"/>
                <a:cs typeface="Tahoma"/>
              </a:rPr>
              <a:t>Medición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lado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secundario s</a:t>
            </a:r>
            <a:endParaRPr sz="1200">
              <a:latin typeface="Tahoma"/>
              <a:cs typeface="Tahoma"/>
            </a:endParaRPr>
          </a:p>
          <a:p>
            <a:pPr marL="76200" marR="71755" indent="284480">
              <a:lnSpc>
                <a:spcPts val="1450"/>
              </a:lnSpc>
              <a:spcBef>
                <a:spcPts val="40"/>
              </a:spcBef>
            </a:pP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abierto</a:t>
            </a:r>
            <a:r>
              <a:rPr dirty="0" sz="1200">
                <a:latin typeface="Tahoma"/>
                <a:cs typeface="Tahoma"/>
              </a:rPr>
              <a:t> Z</a:t>
            </a:r>
            <a:r>
              <a:rPr dirty="0" baseline="-10416" sz="1200">
                <a:latin typeface="Tahoma"/>
                <a:cs typeface="Tahoma"/>
              </a:rPr>
              <a:t>0sL</a:t>
            </a:r>
            <a:r>
              <a:rPr dirty="0" baseline="-10416" sz="1200" spc="7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(arrollamiento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primario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abierto)</a:t>
            </a:r>
            <a:endParaRPr sz="1200">
              <a:latin typeface="Tahoma"/>
              <a:cs typeface="Tahoma"/>
            </a:endParaRPr>
          </a:p>
          <a:p>
            <a:pPr marL="347345" marR="68580">
              <a:lnSpc>
                <a:spcPts val="1450"/>
              </a:lnSpc>
            </a:pP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Z</a:t>
            </a:r>
            <a:r>
              <a:rPr dirty="0" baseline="-10416" sz="1200">
                <a:latin typeface="Tahoma"/>
                <a:cs typeface="Tahoma"/>
              </a:rPr>
              <a:t>0sk</a:t>
            </a:r>
            <a:r>
              <a:rPr dirty="0" baseline="-10416" sz="1200" spc="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(arrollamiento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primario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cortocircuito)</a:t>
            </a:r>
            <a:endParaRPr sz="1200">
              <a:latin typeface="Tahoma"/>
              <a:cs typeface="Tahoma"/>
            </a:endParaRPr>
          </a:p>
          <a:p>
            <a:pPr marL="349885" indent="-274320">
              <a:lnSpc>
                <a:spcPts val="1390"/>
              </a:lnSpc>
              <a:buAutoNum type="alphaLcParenR" startAt="3"/>
              <a:tabLst>
                <a:tab pos="349885" algn="l"/>
                <a:tab pos="350520" algn="l"/>
              </a:tabLst>
            </a:pP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(E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conexión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del</a:t>
            </a:r>
            <a:endParaRPr sz="1200">
              <a:latin typeface="Tahoma"/>
              <a:cs typeface="Tahoma"/>
            </a:endParaRPr>
          </a:p>
          <a:p>
            <a:pPr marL="350520">
              <a:lnSpc>
                <a:spcPct val="100000"/>
              </a:lnSpc>
              <a:spcBef>
                <a:spcPts val="15"/>
              </a:spcBef>
            </a:pPr>
            <a:r>
              <a:rPr dirty="0" sz="1200" spc="-5">
                <a:latin typeface="Tahoma"/>
                <a:cs typeface="Tahoma"/>
              </a:rPr>
              <a:t>neutro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tierra)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marL="2268855" marR="118745" indent="-214439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Fig. 5.6 </a:t>
            </a:r>
            <a:r>
              <a:rPr dirty="0" sz="1200">
                <a:latin typeface="Tahoma"/>
                <a:cs typeface="Tahoma"/>
              </a:rPr>
              <a:t>– </a:t>
            </a:r>
            <a:r>
              <a:rPr dirty="0" sz="1200" spc="-5">
                <a:latin typeface="Tahoma"/>
                <a:cs typeface="Tahoma"/>
              </a:rPr>
              <a:t>Medición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secuencia cero </a:t>
            </a:r>
            <a:r>
              <a:rPr dirty="0" sz="1200">
                <a:latin typeface="Tahoma"/>
                <a:cs typeface="Tahoma"/>
              </a:rPr>
              <a:t>Z</a:t>
            </a:r>
            <a:r>
              <a:rPr dirty="0" baseline="-10416" sz="1200">
                <a:latin typeface="Tahoma"/>
                <a:cs typeface="Tahoma"/>
              </a:rPr>
              <a:t>0</a:t>
            </a:r>
            <a:r>
              <a:rPr dirty="0" baseline="-10416" sz="1200" spc="7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transformador de tres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arrollamientos YNyn(d)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76200" marR="69215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Las impedancias de secuencia cero requeridas para el diagrama unifilar equivalente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cero (fig. 5.6c) puede ser derivado de las impedancias medidas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circuito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abierto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en cortocircuito de acuerdo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interrelación dada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continuación. Para este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propósito todos los valores deben ser referidos </a:t>
            </a:r>
            <a:r>
              <a:rPr dirty="0" sz="1200">
                <a:latin typeface="Tahoma"/>
                <a:cs typeface="Tahoma"/>
              </a:rPr>
              <a:t>a un </a:t>
            </a:r>
            <a:r>
              <a:rPr dirty="0" sz="1200" spc="-5">
                <a:latin typeface="Tahoma"/>
                <a:cs typeface="Tahoma"/>
              </a:rPr>
              <a:t>nivel de tensión( en el ejemplo al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lado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primario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designado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 p).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34457" y="8142730"/>
            <a:ext cx="1416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Times New Roman"/>
                <a:cs typeface="Times New Roman"/>
              </a:rPr>
              <a:t>0</a:t>
            </a:r>
            <a:r>
              <a:rPr dirty="0" sz="1200" i="1"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29151" y="8066530"/>
            <a:ext cx="12668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85" i="1">
                <a:latin typeface="Times New Roman"/>
                <a:cs typeface="Times New Roman"/>
              </a:rPr>
              <a:t>Z</a:t>
            </a:r>
            <a:r>
              <a:rPr dirty="0" baseline="-13888" sz="1800">
                <a:latin typeface="Times New Roman"/>
                <a:cs typeface="Times New Roman"/>
              </a:rPr>
              <a:t>0</a:t>
            </a:r>
            <a:r>
              <a:rPr dirty="0" baseline="-13888" sz="1800" spc="-202">
                <a:latin typeface="Times New Roman"/>
                <a:cs typeface="Times New Roman"/>
              </a:rPr>
              <a:t> </a:t>
            </a:r>
            <a:r>
              <a:rPr dirty="0" baseline="-13888" sz="1800" spc="-7" i="1">
                <a:latin typeface="Times New Roman"/>
                <a:cs typeface="Times New Roman"/>
              </a:rPr>
              <a:t>pL</a:t>
            </a:r>
            <a:r>
              <a:rPr dirty="0" baseline="-13888" sz="1800" i="1">
                <a:latin typeface="Times New Roman"/>
                <a:cs typeface="Times New Roman"/>
              </a:rPr>
              <a:t> </a:t>
            </a:r>
            <a:r>
              <a:rPr dirty="0" baseline="-13888" sz="1800" spc="-18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85" i="1">
                <a:latin typeface="Times New Roman"/>
                <a:cs typeface="Times New Roman"/>
              </a:rPr>
              <a:t>Z</a:t>
            </a:r>
            <a:r>
              <a:rPr dirty="0" baseline="-13888" sz="1800">
                <a:latin typeface="Times New Roman"/>
                <a:cs typeface="Times New Roman"/>
              </a:rPr>
              <a:t>0</a:t>
            </a:r>
            <a:r>
              <a:rPr dirty="0" baseline="-13888" sz="1800" spc="-202">
                <a:latin typeface="Times New Roman"/>
                <a:cs typeface="Times New Roman"/>
              </a:rPr>
              <a:t> </a:t>
            </a:r>
            <a:r>
              <a:rPr dirty="0" baseline="-13888" sz="1800" i="1">
                <a:latin typeface="Times New Roman"/>
                <a:cs typeface="Times New Roman"/>
              </a:rPr>
              <a:t>p</a:t>
            </a:r>
            <a:r>
              <a:rPr dirty="0" baseline="-13888" sz="1800" spc="16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baseline="30092" sz="1800" i="1">
                <a:latin typeface="Times New Roman"/>
                <a:cs typeface="Times New Roman"/>
              </a:rPr>
              <a:t>p</a:t>
            </a:r>
            <a:endParaRPr baseline="30092"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0871" y="8066496"/>
            <a:ext cx="996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85" i="1">
                <a:latin typeface="Times New Roman"/>
                <a:cs typeface="Times New Roman"/>
              </a:rPr>
              <a:t>Z</a:t>
            </a:r>
            <a:r>
              <a:rPr dirty="0" baseline="-13888" sz="1800" spc="44">
                <a:latin typeface="Times New Roman"/>
                <a:cs typeface="Times New Roman"/>
              </a:rPr>
              <a:t>0</a:t>
            </a:r>
            <a:r>
              <a:rPr dirty="0" baseline="-13888" sz="1800" spc="-7" i="1">
                <a:latin typeface="Times New Roman"/>
                <a:cs typeface="Times New Roman"/>
              </a:rPr>
              <a:t>sL</a:t>
            </a:r>
            <a:r>
              <a:rPr dirty="0" baseline="-13888" sz="1800" spc="-18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</a:t>
            </a:r>
            <a:r>
              <a:rPr dirty="0" sz="1200" spc="-12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</a:t>
            </a:r>
            <a:r>
              <a:rPr dirty="0" sz="1200" spc="-9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s</a:t>
            </a:r>
            <a:r>
              <a:rPr dirty="0" sz="1200" spc="80">
                <a:latin typeface="Times New Roman"/>
                <a:cs typeface="Times New Roman"/>
              </a:rPr>
              <a:t>)</a:t>
            </a:r>
            <a:r>
              <a:rPr dirty="0" baseline="25462" sz="1800" spc="-7">
                <a:latin typeface="Times New Roman"/>
                <a:cs typeface="Times New Roman"/>
              </a:rPr>
              <a:t>2</a:t>
            </a:r>
            <a:endParaRPr baseline="25462"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60552" y="8142743"/>
            <a:ext cx="2514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latin typeface="Times New Roman"/>
                <a:cs typeface="Times New Roman"/>
              </a:rPr>
              <a:t>0</a:t>
            </a:r>
            <a:r>
              <a:rPr dirty="0" sz="1200" spc="-5" i="1">
                <a:latin typeface="Times New Roman"/>
                <a:cs typeface="Times New Roman"/>
              </a:rPr>
              <a:t>sL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38795" y="7985571"/>
            <a:ext cx="2838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30092" sz="1800" spc="-7" i="1">
                <a:latin typeface="Times New Roman"/>
                <a:cs typeface="Times New Roman"/>
              </a:rPr>
              <a:t>Z</a:t>
            </a:r>
            <a:r>
              <a:rPr dirty="0" baseline="-30092" sz="1800" spc="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51186" y="8485630"/>
            <a:ext cx="5289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9415" algn="l"/>
              </a:tabLst>
            </a:pPr>
            <a:r>
              <a:rPr dirty="0" sz="1200" spc="35">
                <a:latin typeface="Times New Roman"/>
                <a:cs typeface="Times New Roman"/>
              </a:rPr>
              <a:t>0</a:t>
            </a:r>
            <a:r>
              <a:rPr dirty="0" sz="1200" i="1">
                <a:latin typeface="Times New Roman"/>
                <a:cs typeface="Times New Roman"/>
              </a:rPr>
              <a:t>s</a:t>
            </a:r>
            <a:r>
              <a:rPr dirty="0" sz="1200" i="1">
                <a:latin typeface="Times New Roman"/>
                <a:cs typeface="Times New Roman"/>
              </a:rPr>
              <a:t>	</a:t>
            </a:r>
            <a:r>
              <a:rPr dirty="0" sz="1200" spc="-20">
                <a:latin typeface="Times New Roman"/>
                <a:cs typeface="Times New Roman"/>
              </a:rPr>
              <a:t>0</a:t>
            </a:r>
            <a:r>
              <a:rPr dirty="0" sz="1200" i="1"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00639" y="8409392"/>
            <a:ext cx="17849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85" i="1">
                <a:latin typeface="Times New Roman"/>
                <a:cs typeface="Times New Roman"/>
              </a:rPr>
              <a:t>Z</a:t>
            </a:r>
            <a:r>
              <a:rPr dirty="0" baseline="-13888" sz="1800">
                <a:latin typeface="Times New Roman"/>
                <a:cs typeface="Times New Roman"/>
              </a:rPr>
              <a:t>0</a:t>
            </a:r>
            <a:r>
              <a:rPr dirty="0" baseline="-13888" sz="1800" spc="-195">
                <a:latin typeface="Times New Roman"/>
                <a:cs typeface="Times New Roman"/>
              </a:rPr>
              <a:t> </a:t>
            </a:r>
            <a:r>
              <a:rPr dirty="0" baseline="-13888" sz="1800" i="1">
                <a:latin typeface="Times New Roman"/>
                <a:cs typeface="Times New Roman"/>
              </a:rPr>
              <a:t>pk</a:t>
            </a:r>
            <a:r>
              <a:rPr dirty="0" baseline="-13888" sz="1800" i="1">
                <a:latin typeface="Times New Roman"/>
                <a:cs typeface="Times New Roman"/>
              </a:rPr>
              <a:t> </a:t>
            </a:r>
            <a:r>
              <a:rPr dirty="0" baseline="-13888" sz="1800" spc="-6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90" i="1">
                <a:latin typeface="Times New Roman"/>
                <a:cs typeface="Times New Roman"/>
              </a:rPr>
              <a:t>Z</a:t>
            </a:r>
            <a:r>
              <a:rPr dirty="0" baseline="-13888" sz="1800">
                <a:latin typeface="Times New Roman"/>
                <a:cs typeface="Times New Roman"/>
              </a:rPr>
              <a:t>0</a:t>
            </a:r>
            <a:r>
              <a:rPr dirty="0" baseline="-13888" sz="1800" spc="-202">
                <a:latin typeface="Times New Roman"/>
                <a:cs typeface="Times New Roman"/>
              </a:rPr>
              <a:t> </a:t>
            </a:r>
            <a:r>
              <a:rPr dirty="0" baseline="-13888" sz="1800" i="1">
                <a:latin typeface="Times New Roman"/>
                <a:cs typeface="Times New Roman"/>
              </a:rPr>
              <a:t>p</a:t>
            </a:r>
            <a:r>
              <a:rPr dirty="0" baseline="-13888" sz="1800" spc="16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5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baseline="30092" sz="1800" i="1">
                <a:latin typeface="Times New Roman"/>
                <a:cs typeface="Times New Roman"/>
              </a:rPr>
              <a:t>p</a:t>
            </a:r>
            <a:r>
              <a:rPr dirty="0" baseline="30092" sz="1800" i="1">
                <a:latin typeface="Times New Roman"/>
                <a:cs typeface="Times New Roman"/>
              </a:rPr>
              <a:t> </a:t>
            </a:r>
            <a:r>
              <a:rPr dirty="0" baseline="30092" sz="1800" spc="67" i="1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|</a:t>
            </a:r>
            <a:r>
              <a:rPr dirty="0" sz="1200" spc="-5">
                <a:latin typeface="Times New Roman"/>
                <a:cs typeface="Times New Roman"/>
              </a:rPr>
              <a:t>|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baseline="30092" sz="1800" i="1">
                <a:latin typeface="Times New Roman"/>
                <a:cs typeface="Times New Roman"/>
              </a:rPr>
              <a:t>p</a:t>
            </a:r>
            <a:r>
              <a:rPr dirty="0" baseline="30092" sz="1800" spc="-44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83615" y="8409392"/>
            <a:ext cx="13785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365">
                <a:latin typeface="Symbol"/>
                <a:cs typeface="Symbol"/>
              </a:rPr>
              <a:t>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 spc="-80">
                <a:latin typeface="Times New Roman"/>
                <a:cs typeface="Times New Roman"/>
              </a:rPr>
              <a:t> </a:t>
            </a:r>
            <a:r>
              <a:rPr dirty="0" sz="1200" spc="370" i="1">
                <a:latin typeface="Times New Roman"/>
                <a:cs typeface="Times New Roman"/>
              </a:rPr>
              <a:t>Z</a:t>
            </a:r>
            <a:r>
              <a:rPr dirty="0" sz="1200" spc="-160" i="1">
                <a:latin typeface="Times New Roman"/>
                <a:cs typeface="Times New Roman"/>
              </a:rPr>
              <a:t> </a:t>
            </a:r>
            <a:r>
              <a:rPr dirty="0" baseline="-13888" sz="1800" spc="577">
                <a:latin typeface="Times New Roman"/>
                <a:cs typeface="Times New Roman"/>
              </a:rPr>
              <a:t>0</a:t>
            </a:r>
            <a:r>
              <a:rPr dirty="0" baseline="-13888" sz="1800" spc="382" i="1">
                <a:latin typeface="Times New Roman"/>
                <a:cs typeface="Times New Roman"/>
              </a:rPr>
              <a:t>s</a:t>
            </a:r>
            <a:r>
              <a:rPr dirty="0" baseline="-13888" sz="1800" spc="-7" i="1">
                <a:latin typeface="Times New Roman"/>
                <a:cs typeface="Times New Roman"/>
              </a:rPr>
              <a:t> </a:t>
            </a:r>
            <a:r>
              <a:rPr dirty="0" sz="1200" spc="220">
                <a:latin typeface="Times New Roman"/>
                <a:cs typeface="Times New Roman"/>
              </a:rPr>
              <a:t>(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330" i="1">
                <a:latin typeface="Times New Roman"/>
                <a:cs typeface="Times New Roman"/>
              </a:rPr>
              <a:t>p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spc="185">
                <a:latin typeface="Times New Roman"/>
                <a:cs typeface="Times New Roman"/>
              </a:rPr>
              <a:t>/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315" i="1">
                <a:latin typeface="Times New Roman"/>
                <a:cs typeface="Times New Roman"/>
              </a:rPr>
              <a:t>s</a:t>
            </a:r>
            <a:r>
              <a:rPr dirty="0" sz="1200" spc="220">
                <a:latin typeface="Times New Roman"/>
                <a:cs typeface="Times New Roman"/>
              </a:rPr>
              <a:t>)</a:t>
            </a:r>
            <a:r>
              <a:rPr dirty="0" sz="1200" spc="-165">
                <a:latin typeface="Times New Roman"/>
                <a:cs typeface="Times New Roman"/>
              </a:rPr>
              <a:t> </a:t>
            </a:r>
            <a:r>
              <a:rPr dirty="0" baseline="25462" sz="1800" spc="494">
                <a:latin typeface="Times New Roman"/>
                <a:cs typeface="Times New Roman"/>
              </a:rPr>
              <a:t>2</a:t>
            </a:r>
            <a:endParaRPr baseline="25462"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94055" y="8485641"/>
            <a:ext cx="2438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85">
                <a:latin typeface="Times New Roman"/>
                <a:cs typeface="Times New Roman"/>
              </a:rPr>
              <a:t>0</a:t>
            </a:r>
            <a:r>
              <a:rPr dirty="0" sz="1200" spc="254" i="1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18619" y="8328468"/>
            <a:ext cx="3987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30092" sz="1800" spc="555" i="1">
                <a:latin typeface="Times New Roman"/>
                <a:cs typeface="Times New Roman"/>
              </a:rPr>
              <a:t>Z</a:t>
            </a:r>
            <a:r>
              <a:rPr dirty="0" baseline="-30092" sz="1800" spc="300" i="1">
                <a:latin typeface="Times New Roman"/>
                <a:cs typeface="Times New Roman"/>
              </a:rPr>
              <a:t> </a:t>
            </a:r>
            <a:r>
              <a:rPr dirty="0" sz="1200" spc="330" i="1">
                <a:latin typeface="Times New Roman"/>
                <a:cs typeface="Times New Roman"/>
              </a:rPr>
              <a:t>p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28960" y="8671368"/>
            <a:ext cx="2838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30092" sz="1800" spc="-7" i="1">
                <a:latin typeface="Times New Roman"/>
                <a:cs typeface="Times New Roman"/>
              </a:rPr>
              <a:t>Z</a:t>
            </a:r>
            <a:r>
              <a:rPr dirty="0" baseline="-30092" sz="1800" spc="7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50791" y="8830930"/>
            <a:ext cx="10509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8159" algn="l"/>
                <a:tab pos="921385" algn="l"/>
              </a:tabLst>
            </a:pPr>
            <a:r>
              <a:rPr dirty="0" sz="1200" spc="35">
                <a:latin typeface="Times New Roman"/>
                <a:cs typeface="Times New Roman"/>
              </a:rPr>
              <a:t>0</a:t>
            </a:r>
            <a:r>
              <a:rPr dirty="0" sz="1200" spc="-5" i="1">
                <a:latin typeface="Times New Roman"/>
                <a:cs typeface="Times New Roman"/>
              </a:rPr>
              <a:t>sL</a:t>
            </a:r>
            <a:r>
              <a:rPr dirty="0" sz="1200" i="1">
                <a:latin typeface="Times New Roman"/>
                <a:cs typeface="Times New Roman"/>
              </a:rPr>
              <a:t>	</a:t>
            </a:r>
            <a:r>
              <a:rPr dirty="0" sz="1200" spc="-5" i="1">
                <a:latin typeface="Times New Roman"/>
                <a:cs typeface="Times New Roman"/>
              </a:rPr>
              <a:t>bs</a:t>
            </a:r>
            <a:r>
              <a:rPr dirty="0" sz="1200" i="1">
                <a:latin typeface="Times New Roman"/>
                <a:cs typeface="Times New Roman"/>
              </a:rPr>
              <a:t>	</a:t>
            </a:r>
            <a:r>
              <a:rPr dirty="0" sz="1200" spc="-20">
                <a:latin typeface="Times New Roman"/>
                <a:cs typeface="Times New Roman"/>
              </a:rPr>
              <a:t>0</a:t>
            </a:r>
            <a:r>
              <a:rPr dirty="0" sz="1200" i="1"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10684" y="8752331"/>
            <a:ext cx="8108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baseline="30092" sz="1800" i="1">
                <a:latin typeface="Times New Roman"/>
                <a:cs typeface="Times New Roman"/>
              </a:rPr>
              <a:t>p</a:t>
            </a:r>
            <a:r>
              <a:rPr dirty="0" baseline="30092" sz="1800" spc="39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baseline="30092" sz="1800" i="1">
                <a:latin typeface="Times New Roman"/>
                <a:cs typeface="Times New Roman"/>
              </a:rPr>
              <a:t>p</a:t>
            </a:r>
            <a:endParaRPr baseline="30092"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28901" y="8828543"/>
            <a:ext cx="1416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latin typeface="Times New Roman"/>
                <a:cs typeface="Times New Roman"/>
              </a:rPr>
              <a:t>0</a:t>
            </a:r>
            <a:r>
              <a:rPr dirty="0" sz="1200" i="1"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07038" y="8752331"/>
            <a:ext cx="11741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baseline="30092" sz="1800" i="1">
                <a:latin typeface="Times New Roman"/>
                <a:cs typeface="Times New Roman"/>
              </a:rPr>
              <a:t>p </a:t>
            </a:r>
            <a:r>
              <a:rPr dirty="0" baseline="30092" sz="1800" spc="-44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85" i="1">
                <a:latin typeface="Times New Roman"/>
                <a:cs typeface="Times New Roman"/>
              </a:rPr>
              <a:t>Z</a:t>
            </a:r>
            <a:r>
              <a:rPr dirty="0" baseline="-13888" sz="1800" spc="-30">
                <a:latin typeface="Times New Roman"/>
                <a:cs typeface="Times New Roman"/>
              </a:rPr>
              <a:t>0</a:t>
            </a:r>
            <a:r>
              <a:rPr dirty="0" baseline="-13888" sz="1800" i="1">
                <a:latin typeface="Times New Roman"/>
                <a:cs typeface="Times New Roman"/>
              </a:rPr>
              <a:t>t</a:t>
            </a:r>
            <a:r>
              <a:rPr dirty="0" baseline="-13888" sz="1800" spc="-112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-1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</a:t>
            </a:r>
            <a:r>
              <a:rPr dirty="0" sz="1200" spc="-9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s</a:t>
            </a:r>
            <a:r>
              <a:rPr dirty="0" sz="1200" spc="85">
                <a:latin typeface="Times New Roman"/>
                <a:cs typeface="Times New Roman"/>
              </a:rPr>
              <a:t>)</a:t>
            </a:r>
            <a:r>
              <a:rPr dirty="0" baseline="25462" sz="1800">
                <a:latin typeface="Times New Roman"/>
                <a:cs typeface="Times New Roman"/>
              </a:rPr>
              <a:t>2</a:t>
            </a:r>
            <a:endParaRPr baseline="25462"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2583" y="9017000"/>
            <a:ext cx="1290955" cy="5067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cual,</a:t>
            </a:r>
            <a:endParaRPr sz="1200">
              <a:latin typeface="Tahoma"/>
              <a:cs typeface="Tahoma"/>
            </a:endParaRPr>
          </a:p>
          <a:p>
            <a:pPr marL="64135">
              <a:lnSpc>
                <a:spcPct val="100000"/>
              </a:lnSpc>
              <a:spcBef>
                <a:spcPts val="905"/>
              </a:spcBef>
            </a:pPr>
            <a:r>
              <a:rPr dirty="0" sz="1200" spc="85" i="1">
                <a:latin typeface="Times New Roman"/>
                <a:cs typeface="Times New Roman"/>
              </a:rPr>
              <a:t>Z</a:t>
            </a:r>
            <a:r>
              <a:rPr dirty="0" baseline="-13888" sz="1800">
                <a:latin typeface="Times New Roman"/>
                <a:cs typeface="Times New Roman"/>
              </a:rPr>
              <a:t>0</a:t>
            </a:r>
            <a:r>
              <a:rPr dirty="0" baseline="-13888" sz="1800" spc="-195">
                <a:latin typeface="Times New Roman"/>
                <a:cs typeface="Times New Roman"/>
              </a:rPr>
              <a:t> </a:t>
            </a:r>
            <a:r>
              <a:rPr dirty="0" baseline="-13888" sz="1800" i="1">
                <a:latin typeface="Times New Roman"/>
                <a:cs typeface="Times New Roman"/>
              </a:rPr>
              <a:t>p </a:t>
            </a:r>
            <a:r>
              <a:rPr dirty="0" baseline="-13888" sz="1800" spc="-17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85" i="1">
                <a:latin typeface="Times New Roman"/>
                <a:cs typeface="Times New Roman"/>
              </a:rPr>
              <a:t>Z</a:t>
            </a:r>
            <a:r>
              <a:rPr dirty="0" baseline="-13888" sz="1800">
                <a:latin typeface="Times New Roman"/>
                <a:cs typeface="Times New Roman"/>
              </a:rPr>
              <a:t>0</a:t>
            </a:r>
            <a:r>
              <a:rPr dirty="0" baseline="-13888" sz="1800" spc="-202">
                <a:latin typeface="Times New Roman"/>
                <a:cs typeface="Times New Roman"/>
              </a:rPr>
              <a:t> </a:t>
            </a:r>
            <a:r>
              <a:rPr dirty="0" baseline="-13888" sz="1800" spc="-7" i="1">
                <a:latin typeface="Times New Roman"/>
                <a:cs typeface="Times New Roman"/>
              </a:rPr>
              <a:t>pL</a:t>
            </a:r>
            <a:r>
              <a:rPr dirty="0" baseline="-13888" sz="1800" spc="15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baseline="30092" sz="1800" i="1">
                <a:latin typeface="Times New Roman"/>
                <a:cs typeface="Times New Roman"/>
              </a:rPr>
              <a:t>p</a:t>
            </a:r>
            <a:endParaRPr baseline="30092"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66006" y="9391141"/>
            <a:ext cx="2762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0</a:t>
            </a:r>
            <a:r>
              <a:rPr dirty="0" sz="1200" spc="-10" i="1">
                <a:latin typeface="Times New Roman"/>
                <a:cs typeface="Times New Roman"/>
              </a:rPr>
              <a:t>t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baseline="-13888" sz="1800">
                <a:latin typeface="Tahoma"/>
                <a:cs typeface="Tahoma"/>
              </a:rPr>
              <a:t>,</a:t>
            </a:r>
            <a:endParaRPr baseline="-13888" sz="18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91892" y="9316529"/>
            <a:ext cx="131572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ts val="1019"/>
              </a:lnSpc>
              <a:spcBef>
                <a:spcPts val="100"/>
              </a:spcBef>
              <a:tabLst>
                <a:tab pos="860425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baseline="30092" sz="1800" i="1">
                <a:latin typeface="Times New Roman"/>
                <a:cs typeface="Times New Roman"/>
              </a:rPr>
              <a:t>p</a:t>
            </a:r>
            <a:r>
              <a:rPr dirty="0" baseline="30092" sz="1800" spc="6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baseline="30092" sz="1800" i="1">
                <a:latin typeface="Times New Roman"/>
                <a:cs typeface="Times New Roman"/>
              </a:rPr>
              <a:t>p	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baseline="30092" sz="1800" i="1">
                <a:latin typeface="Times New Roman"/>
                <a:cs typeface="Times New Roman"/>
              </a:rPr>
              <a:t>p</a:t>
            </a:r>
            <a:endParaRPr baseline="30092" sz="1800">
              <a:latin typeface="Times New Roman"/>
              <a:cs typeface="Times New Roman"/>
            </a:endParaRPr>
          </a:p>
          <a:p>
            <a:pPr marL="159385">
              <a:lnSpc>
                <a:spcPts val="1019"/>
              </a:lnSpc>
              <a:tabLst>
                <a:tab pos="584835" algn="l"/>
                <a:tab pos="1073785" algn="l"/>
              </a:tabLst>
            </a:pPr>
            <a:r>
              <a:rPr dirty="0" sz="1200" spc="35">
                <a:latin typeface="Times New Roman"/>
                <a:cs typeface="Times New Roman"/>
              </a:rPr>
              <a:t>0</a:t>
            </a:r>
            <a:r>
              <a:rPr dirty="0" sz="1200" spc="-5" i="1">
                <a:latin typeface="Times New Roman"/>
                <a:cs typeface="Times New Roman"/>
              </a:rPr>
              <a:t>s</a:t>
            </a:r>
            <a:r>
              <a:rPr dirty="0" sz="1200" i="1">
                <a:latin typeface="Times New Roman"/>
                <a:cs typeface="Times New Roman"/>
              </a:rPr>
              <a:t>	</a:t>
            </a:r>
            <a:r>
              <a:rPr dirty="0" sz="1200" spc="35">
                <a:latin typeface="Times New Roman"/>
                <a:cs typeface="Times New Roman"/>
              </a:rPr>
              <a:t>0</a:t>
            </a:r>
            <a:r>
              <a:rPr dirty="0" sz="1200" spc="-5" i="1">
                <a:latin typeface="Times New Roman"/>
                <a:cs typeface="Times New Roman"/>
              </a:rPr>
              <a:t>sL</a:t>
            </a:r>
            <a:r>
              <a:rPr dirty="0" sz="1200" i="1">
                <a:latin typeface="Times New Roman"/>
                <a:cs typeface="Times New Roman"/>
              </a:rPr>
              <a:t>	</a:t>
            </a:r>
            <a:r>
              <a:rPr dirty="0" sz="1200" spc="-20">
                <a:latin typeface="Times New Roman"/>
                <a:cs typeface="Times New Roman"/>
              </a:rPr>
              <a:t>0</a:t>
            </a:r>
            <a:r>
              <a:rPr dirty="0" sz="1200" i="1">
                <a:latin typeface="Times New Roman"/>
                <a:cs typeface="Times New Roman"/>
              </a:rPr>
              <a:t>t</a:t>
            </a:r>
            <a:r>
              <a:rPr dirty="0" sz="1200" spc="-75" i="1">
                <a:latin typeface="Times New Roman"/>
                <a:cs typeface="Times New Roman"/>
              </a:rPr>
              <a:t> </a:t>
            </a:r>
            <a:r>
              <a:rPr dirty="0" baseline="-13888" sz="1800">
                <a:latin typeface="Tahoma"/>
                <a:cs typeface="Tahoma"/>
              </a:rPr>
              <a:t>,</a:t>
            </a:r>
            <a:endParaRPr baseline="-13888" sz="180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988761" y="9244097"/>
            <a:ext cx="1455420" cy="314960"/>
            <a:chOff x="4988761" y="9244097"/>
            <a:chExt cx="1455420" cy="314960"/>
          </a:xfrm>
        </p:grpSpPr>
        <p:sp>
          <p:nvSpPr>
            <p:cNvPr id="27" name="object 27"/>
            <p:cNvSpPr/>
            <p:nvPr/>
          </p:nvSpPr>
          <p:spPr>
            <a:xfrm>
              <a:off x="4988959" y="9434796"/>
              <a:ext cx="22860" cy="11430"/>
            </a:xfrm>
            <a:custGeom>
              <a:avLst/>
              <a:gdLst/>
              <a:ahLst/>
              <a:cxnLst/>
              <a:rect l="l" t="t" r="r" b="b"/>
              <a:pathLst>
                <a:path w="22860" h="11429">
                  <a:moveTo>
                    <a:pt x="0" y="11112"/>
                  </a:moveTo>
                  <a:lnTo>
                    <a:pt x="2261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011570" y="9435193"/>
              <a:ext cx="34290" cy="123189"/>
            </a:xfrm>
            <a:custGeom>
              <a:avLst/>
              <a:gdLst/>
              <a:ahLst/>
              <a:cxnLst/>
              <a:rect l="l" t="t" r="r" b="b"/>
              <a:pathLst>
                <a:path w="34289" h="123190">
                  <a:moveTo>
                    <a:pt x="0" y="0"/>
                  </a:moveTo>
                  <a:lnTo>
                    <a:pt x="34114" y="1230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5045684" y="9244296"/>
              <a:ext cx="34925" cy="314325"/>
            </a:xfrm>
            <a:custGeom>
              <a:avLst/>
              <a:gdLst/>
              <a:ahLst/>
              <a:cxnLst/>
              <a:rect l="l" t="t" r="r" b="b"/>
              <a:pathLst>
                <a:path w="34925" h="314325">
                  <a:moveTo>
                    <a:pt x="0" y="313928"/>
                  </a:moveTo>
                  <a:lnTo>
                    <a:pt x="345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080195" y="9244296"/>
              <a:ext cx="1363980" cy="0"/>
            </a:xfrm>
            <a:custGeom>
              <a:avLst/>
              <a:gdLst/>
              <a:ahLst/>
              <a:cxnLst/>
              <a:rect l="l" t="t" r="r" b="b"/>
              <a:pathLst>
                <a:path w="1363979" h="0">
                  <a:moveTo>
                    <a:pt x="0" y="0"/>
                  </a:moveTo>
                  <a:lnTo>
                    <a:pt x="136339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4533636" y="9302202"/>
            <a:ext cx="192214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ts val="1019"/>
              </a:lnSpc>
              <a:spcBef>
                <a:spcPts val="100"/>
              </a:spcBef>
              <a:tabLst>
                <a:tab pos="554355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baseline="30092" sz="1800" spc="-7" i="1">
                <a:latin typeface="Times New Roman"/>
                <a:cs typeface="Times New Roman"/>
              </a:rPr>
              <a:t>p</a:t>
            </a:r>
            <a:r>
              <a:rPr dirty="0" baseline="30092" sz="1800" i="1">
                <a:latin typeface="Times New Roman"/>
                <a:cs typeface="Times New Roman"/>
              </a:rPr>
              <a:t> </a:t>
            </a:r>
            <a:r>
              <a:rPr dirty="0" baseline="30092" sz="1800" spc="-5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45">
                <a:latin typeface="Times New Roman"/>
                <a:cs typeface="Times New Roman"/>
              </a:rPr>
              <a:t>(</a:t>
            </a:r>
            <a:r>
              <a:rPr dirty="0" sz="1200" spc="80" i="1">
                <a:latin typeface="Times New Roman"/>
                <a:cs typeface="Times New Roman"/>
              </a:rPr>
              <a:t>Z</a:t>
            </a:r>
            <a:r>
              <a:rPr dirty="0" baseline="-13888" sz="1800" spc="-7">
                <a:latin typeface="Times New Roman"/>
                <a:cs typeface="Times New Roman"/>
              </a:rPr>
              <a:t>0</a:t>
            </a:r>
            <a:r>
              <a:rPr dirty="0" baseline="-13888" sz="1800" spc="-195">
                <a:latin typeface="Times New Roman"/>
                <a:cs typeface="Times New Roman"/>
              </a:rPr>
              <a:t> </a:t>
            </a:r>
            <a:r>
              <a:rPr dirty="0" baseline="-13888" sz="1800" spc="-7" i="1">
                <a:latin typeface="Times New Roman"/>
                <a:cs typeface="Times New Roman"/>
              </a:rPr>
              <a:t>pL</a:t>
            </a:r>
            <a:r>
              <a:rPr dirty="0" baseline="-13888" sz="1800" spc="14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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85" i="1">
                <a:latin typeface="Times New Roman"/>
                <a:cs typeface="Times New Roman"/>
              </a:rPr>
              <a:t>Z</a:t>
            </a:r>
            <a:r>
              <a:rPr dirty="0" baseline="-13888" sz="1800" spc="-7">
                <a:latin typeface="Times New Roman"/>
                <a:cs typeface="Times New Roman"/>
              </a:rPr>
              <a:t>0</a:t>
            </a:r>
            <a:r>
              <a:rPr dirty="0" baseline="-13888" sz="1800" spc="-202">
                <a:latin typeface="Times New Roman"/>
                <a:cs typeface="Times New Roman"/>
              </a:rPr>
              <a:t> </a:t>
            </a:r>
            <a:r>
              <a:rPr dirty="0" baseline="-13888" sz="1800" spc="-7" i="1">
                <a:latin typeface="Times New Roman"/>
                <a:cs typeface="Times New Roman"/>
              </a:rPr>
              <a:t>pk</a:t>
            </a:r>
            <a:r>
              <a:rPr dirty="0" baseline="-13888" sz="1800" spc="-75" i="1">
                <a:latin typeface="Times New Roman"/>
                <a:cs typeface="Times New Roman"/>
              </a:rPr>
              <a:t> </a:t>
            </a:r>
            <a:r>
              <a:rPr dirty="0" sz="1200" spc="45">
                <a:latin typeface="Times New Roman"/>
                <a:cs typeface="Times New Roman"/>
              </a:rPr>
              <a:t>)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baseline="30092" sz="1800" spc="-7" i="1">
                <a:latin typeface="Times New Roman"/>
                <a:cs typeface="Times New Roman"/>
              </a:rPr>
              <a:t>p</a:t>
            </a:r>
            <a:endParaRPr baseline="30092" sz="1800">
              <a:latin typeface="Times New Roman"/>
              <a:cs typeface="Times New Roman"/>
            </a:endParaRPr>
          </a:p>
          <a:p>
            <a:pPr marL="146685">
              <a:lnSpc>
                <a:spcPts val="1019"/>
              </a:lnSpc>
              <a:tabLst>
                <a:tab pos="1657985" algn="l"/>
              </a:tabLst>
            </a:pPr>
            <a:r>
              <a:rPr dirty="0" sz="1200" spc="-15">
                <a:latin typeface="Times New Roman"/>
                <a:cs typeface="Times New Roman"/>
              </a:rPr>
              <a:t>0</a:t>
            </a:r>
            <a:r>
              <a:rPr dirty="0" sz="1200" spc="-15" i="1">
                <a:latin typeface="Times New Roman"/>
                <a:cs typeface="Times New Roman"/>
              </a:rPr>
              <a:t>t	</a:t>
            </a:r>
            <a:r>
              <a:rPr dirty="0" sz="1200" spc="10">
                <a:latin typeface="Times New Roman"/>
                <a:cs typeface="Times New Roman"/>
              </a:rPr>
              <a:t>0</a:t>
            </a:r>
            <a:r>
              <a:rPr dirty="0" sz="1200" spc="10" i="1">
                <a:latin typeface="Times New Roman"/>
                <a:cs typeface="Times New Roman"/>
              </a:rPr>
              <a:t>sL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65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345183" y="9612883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(5.10)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66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06627" y="889507"/>
            <a:ext cx="5965825" cy="57721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diagramas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unifilares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transformadores de </a:t>
            </a:r>
            <a:r>
              <a:rPr dirty="0" sz="1200">
                <a:latin typeface="Tahoma"/>
                <a:cs typeface="Tahoma"/>
              </a:rPr>
              <a:t>2 y 3 </a:t>
            </a:r>
            <a:r>
              <a:rPr dirty="0" sz="1200" spc="-5">
                <a:latin typeface="Tahoma"/>
                <a:cs typeface="Tahoma"/>
              </a:rPr>
              <a:t>arrollamientos </a:t>
            </a:r>
            <a:r>
              <a:rPr dirty="0" sz="1200" spc="-1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muestran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5.7. Para las conexiones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más comúnmente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encontradas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61389" y="819937"/>
            <a:ext cx="5520055" cy="8056880"/>
            <a:chOff x="961389" y="819937"/>
            <a:chExt cx="5520055" cy="80568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8673" y="819937"/>
              <a:ext cx="4931604" cy="476957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1389" y="5586728"/>
              <a:ext cx="5519606" cy="328975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87983" y="9047479"/>
            <a:ext cx="5965825" cy="760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 5.7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–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sec.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 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distintos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grupos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conexión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ctr" marL="12700" marR="5080" indent="-317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transformadores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conexión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YD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neutro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tierra,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flujo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debido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es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balanceado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amperes-vuelta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67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68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17727" y="705103"/>
            <a:ext cx="6144260" cy="922591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01600" marR="94615">
              <a:lnSpc>
                <a:spcPct val="101699"/>
              </a:lnSpc>
              <a:spcBef>
                <a:spcPts val="75"/>
              </a:spcBef>
            </a:pPr>
            <a:r>
              <a:rPr dirty="0" sz="1200" spc="-5">
                <a:latin typeface="Tahoma"/>
                <a:cs typeface="Tahoma"/>
              </a:rPr>
              <a:t>arrollamiento D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 flujo de dispersión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las piernas.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secuencia </a:t>
            </a:r>
            <a:r>
              <a:rPr dirty="0" sz="1200" spc="-10">
                <a:latin typeface="Tahoma"/>
                <a:cs typeface="Tahoma"/>
              </a:rPr>
              <a:t>cero </a:t>
            </a:r>
            <a:r>
              <a:rPr dirty="0" sz="1200" spc="-5">
                <a:latin typeface="Tahoma"/>
                <a:cs typeface="Tahoma"/>
              </a:rPr>
              <a:t> 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alguna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manera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menor que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impedancia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(Z</a:t>
            </a:r>
            <a:r>
              <a:rPr dirty="0" baseline="-10416" sz="1200">
                <a:latin typeface="Tahoma"/>
                <a:cs typeface="Tahoma"/>
              </a:rPr>
              <a:t>0</a:t>
            </a:r>
            <a:r>
              <a:rPr dirty="0" baseline="-10416" sz="1200" spc="232">
                <a:latin typeface="Tahoma"/>
                <a:cs typeface="Tahoma"/>
              </a:rPr>
              <a:t> </a:t>
            </a:r>
            <a:r>
              <a:rPr dirty="0" sz="1200">
                <a:latin typeface="Symbol"/>
                <a:cs typeface="Symbol"/>
              </a:rPr>
              <a:t>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0.8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Z</a:t>
            </a:r>
            <a:r>
              <a:rPr dirty="0" baseline="-10416" sz="120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101600" marR="9398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En el caso de transformadores YY con el primario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tierra, debido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ausencia de </a:t>
            </a:r>
            <a:r>
              <a:rPr dirty="0" sz="1200" spc="-10">
                <a:latin typeface="Tahoma"/>
                <a:cs typeface="Tahoma"/>
              </a:rPr>
              <a:t>los </a:t>
            </a:r>
            <a:r>
              <a:rPr dirty="0" sz="1200" spc="-5">
                <a:latin typeface="Tahoma"/>
                <a:cs typeface="Tahoma"/>
              </a:rPr>
              <a:t> amperes-vuelta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balanceo,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flujo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solo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retornar,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núcleo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piernas,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través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aire,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tanque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partes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metálicas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adyacentes. En</a:t>
            </a:r>
            <a:r>
              <a:rPr dirty="0" sz="1200">
                <a:latin typeface="Tahoma"/>
                <a:cs typeface="Tahoma"/>
              </a:rPr>
              <a:t> un </a:t>
            </a:r>
            <a:r>
              <a:rPr dirty="0" sz="1200" spc="-5">
                <a:latin typeface="Tahoma"/>
                <a:cs typeface="Tahoma"/>
              </a:rPr>
              <a:t>núcleo de</a:t>
            </a:r>
            <a:r>
              <a:rPr dirty="0" sz="1200">
                <a:latin typeface="Tahoma"/>
                <a:cs typeface="Tahoma"/>
              </a:rPr>
              <a:t> 5 </a:t>
            </a:r>
            <a:r>
              <a:rPr dirty="0" sz="1200" spc="-5">
                <a:latin typeface="Tahoma"/>
                <a:cs typeface="Tahoma"/>
              </a:rPr>
              <a:t>piernas</a:t>
            </a:r>
            <a:r>
              <a:rPr dirty="0" sz="1200" spc="3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flujo de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cero retorna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través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restantes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piernas.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transformadores</a:t>
            </a:r>
            <a:r>
              <a:rPr dirty="0" sz="1200" spc="3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monofásicos</a:t>
            </a:r>
            <a:r>
              <a:rPr dirty="0" sz="1200" spc="3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desfasadores,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sección completa del núcleo está disponible para el flujo de secuencia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cero, de </a:t>
            </a:r>
            <a:r>
              <a:rPr dirty="0" sz="1200" spc="-10">
                <a:latin typeface="Tahoma"/>
                <a:cs typeface="Tahoma"/>
              </a:rPr>
              <a:t>tal </a:t>
            </a:r>
            <a:r>
              <a:rPr dirty="0" sz="1200" spc="-5">
                <a:latin typeface="Tahoma"/>
                <a:cs typeface="Tahoma"/>
              </a:rPr>
              <a:t>forma 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secuencia cero (debido </a:t>
            </a:r>
            <a:r>
              <a:rPr dirty="0" sz="1200">
                <a:latin typeface="Tahoma"/>
                <a:cs typeface="Tahoma"/>
              </a:rPr>
              <a:t>a que no </a:t>
            </a:r>
            <a:r>
              <a:rPr dirty="0" sz="1200" spc="-5">
                <a:latin typeface="Tahoma"/>
                <a:cs typeface="Tahoma"/>
              </a:rPr>
              <a:t>hay amperes-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vuelta de compensación) corresponde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impedancia de secuencia cero de circuito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abierto (Z</a:t>
            </a:r>
            <a:r>
              <a:rPr dirty="0" baseline="-10416" sz="1200" spc="-7">
                <a:latin typeface="Tahoma"/>
                <a:cs typeface="Tahoma"/>
              </a:rPr>
              <a:t>0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Z</a:t>
            </a:r>
            <a:r>
              <a:rPr dirty="0" baseline="-10416" sz="1200" spc="-7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). En transformadores de cinco piernas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secuencia </a:t>
            </a:r>
            <a:r>
              <a:rPr dirty="0" sz="1200" spc="-10">
                <a:latin typeface="Tahoma"/>
                <a:cs typeface="Tahoma"/>
              </a:rPr>
              <a:t>cero </a:t>
            </a:r>
            <a:r>
              <a:rPr dirty="0" sz="1200" spc="-5">
                <a:latin typeface="Tahoma"/>
                <a:cs typeface="Tahoma"/>
              </a:rPr>
              <a:t> es menor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circuito abierto debido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reducida sección transversal </a:t>
            </a:r>
            <a:r>
              <a:rPr dirty="0" sz="1200" spc="-1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 yugo (Z</a:t>
            </a:r>
            <a:r>
              <a:rPr dirty="0" baseline="-10416" sz="1200" spc="-7">
                <a:latin typeface="Tahoma"/>
                <a:cs typeface="Tahoma"/>
              </a:rPr>
              <a:t>0 </a:t>
            </a:r>
            <a:r>
              <a:rPr dirty="0" sz="1200">
                <a:latin typeface="Tahoma"/>
                <a:cs typeface="Tahoma"/>
              </a:rPr>
              <a:t>&lt; </a:t>
            </a:r>
            <a:r>
              <a:rPr dirty="0" sz="1200" spc="-5">
                <a:latin typeface="Tahoma"/>
                <a:cs typeface="Tahoma"/>
              </a:rPr>
              <a:t>Z</a:t>
            </a:r>
            <a:r>
              <a:rPr dirty="0" baseline="-10416" sz="1200" spc="-7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). Con un núcleo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tres piernas sin embargo, debido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ausencia de un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camino de </a:t>
            </a:r>
            <a:r>
              <a:rPr dirty="0" sz="1200">
                <a:latin typeface="Tahoma"/>
                <a:cs typeface="Tahoma"/>
              </a:rPr>
              <a:t>retorno </a:t>
            </a:r>
            <a:r>
              <a:rPr dirty="0" sz="1200" spc="-5">
                <a:latin typeface="Tahoma"/>
                <a:cs typeface="Tahoma"/>
              </a:rPr>
              <a:t>por hierro, </a:t>
            </a:r>
            <a:r>
              <a:rPr dirty="0" sz="1200">
                <a:latin typeface="Tahoma"/>
                <a:cs typeface="Tahoma"/>
              </a:rPr>
              <a:t>Z</a:t>
            </a:r>
            <a:r>
              <a:rPr dirty="0" baseline="-10416" sz="1200">
                <a:latin typeface="Tahoma"/>
                <a:cs typeface="Tahoma"/>
              </a:rPr>
              <a:t>0</a:t>
            </a:r>
            <a:r>
              <a:rPr dirty="0" baseline="-10416" sz="1200" spc="7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 significativamente menor 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abierto (Z</a:t>
            </a:r>
            <a:r>
              <a:rPr dirty="0" baseline="-10416" sz="1200" spc="-7">
                <a:latin typeface="Tahoma"/>
                <a:cs typeface="Tahoma"/>
              </a:rPr>
              <a:t>0</a:t>
            </a:r>
            <a:r>
              <a:rPr dirty="0" baseline="-10416" sz="1200" spc="1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&lt;&lt; </a:t>
            </a:r>
            <a:r>
              <a:rPr dirty="0" sz="1200" spc="-5">
                <a:latin typeface="Tahoma"/>
                <a:cs typeface="Tahoma"/>
              </a:rPr>
              <a:t>Z</a:t>
            </a:r>
            <a:r>
              <a:rPr dirty="0" baseline="-10416" sz="1200" spc="-7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).y puede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determinada solamente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medición.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101600" marR="96520">
              <a:lnSpc>
                <a:spcPct val="1008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centro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secundario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neutro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conectado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están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también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reduce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cero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resultante.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101600" marR="93345">
              <a:lnSpc>
                <a:spcPct val="100699"/>
              </a:lnSpc>
            </a:pP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transformadores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YZ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centro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se comportan, en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1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respecta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impedancia de secuencia cero, como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transformadores YY. </a:t>
            </a:r>
            <a:r>
              <a:rPr dirty="0" sz="1200" spc="-10">
                <a:latin typeface="Tahoma"/>
                <a:cs typeface="Tahoma"/>
              </a:rPr>
              <a:t>Por </a:t>
            </a:r>
            <a:r>
              <a:rPr dirty="0" sz="1200" spc="-5">
                <a:latin typeface="Tahoma"/>
                <a:cs typeface="Tahoma"/>
              </a:rPr>
              <a:t>otro lado, si el arrollamiento Z se pone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tierra, el flujo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 secuencia cero </a:t>
            </a:r>
            <a:r>
              <a:rPr dirty="0" sz="1200" spc="-10">
                <a:latin typeface="Tahoma"/>
                <a:cs typeface="Tahoma"/>
              </a:rPr>
              <a:t>es </a:t>
            </a:r>
            <a:r>
              <a:rPr dirty="0" sz="1200" spc="-5">
                <a:latin typeface="Tahoma"/>
                <a:cs typeface="Tahoma"/>
              </a:rPr>
              <a:t>compensado por los amperes-vuelta opuestos de los arrollamientos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parciales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misma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columna.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reduce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0.10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0.15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Z</a:t>
            </a:r>
            <a:r>
              <a:rPr dirty="0" baseline="-10416" sz="1200" spc="-7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01600" marR="94615">
              <a:lnSpc>
                <a:spcPct val="100699"/>
              </a:lnSpc>
            </a:pPr>
            <a:r>
              <a:rPr dirty="0" sz="1200" spc="-5">
                <a:latin typeface="Tahoma"/>
                <a:cs typeface="Tahoma"/>
              </a:rPr>
              <a:t>En transformadores </a:t>
            </a:r>
            <a:r>
              <a:rPr dirty="0" sz="1200">
                <a:latin typeface="Tahoma"/>
                <a:cs typeface="Tahoma"/>
              </a:rPr>
              <a:t>de 3 </a:t>
            </a:r>
            <a:r>
              <a:rPr dirty="0" sz="1200" spc="-5">
                <a:latin typeface="Tahoma"/>
                <a:cs typeface="Tahoma"/>
              </a:rPr>
              <a:t>arrollamientos con conexión YYD con neutro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del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primario, las relaciones aplicadas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impedancia de secuencia cero son las mismas </a:t>
            </a:r>
            <a:r>
              <a:rPr dirty="0" sz="1200" spc="-1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 para el transformador de </a:t>
            </a:r>
            <a:r>
              <a:rPr dirty="0" sz="1200">
                <a:latin typeface="Tahoma"/>
                <a:cs typeface="Tahoma"/>
              </a:rPr>
              <a:t>2 </a:t>
            </a:r>
            <a:r>
              <a:rPr dirty="0" sz="1200" spc="-5">
                <a:latin typeface="Tahoma"/>
                <a:cs typeface="Tahoma"/>
              </a:rPr>
              <a:t>arrollamientos conectados YD. Nuevamente, si en centro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secundario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tierra,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reduce,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asumiendo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neutro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conectado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lado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secundario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también puesto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00965" marR="93345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cerrado</a:t>
            </a:r>
            <a:r>
              <a:rPr dirty="0" sz="1200">
                <a:latin typeface="Tahoma"/>
                <a:cs typeface="Tahoma"/>
              </a:rPr>
              <a:t> también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autotransformadores YY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 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centros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estrella aislados. El circuito de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cierra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través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serie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autotransformador.</a:t>
            </a:r>
            <a:r>
              <a:rPr dirty="0" sz="1200">
                <a:latin typeface="Tahoma"/>
                <a:cs typeface="Tahoma"/>
              </a:rPr>
              <a:t> Un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 terciario adicional con conexión D reduciría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de secuencia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cero. Si el centro de estrella del autotransformador es puesto </a:t>
            </a:r>
            <a:r>
              <a:rPr dirty="0" sz="1200">
                <a:latin typeface="Tahoma"/>
                <a:cs typeface="Tahoma"/>
              </a:rPr>
              <a:t>a tierra </a:t>
            </a:r>
            <a:r>
              <a:rPr dirty="0" sz="1200" spc="-5">
                <a:latin typeface="Tahoma"/>
                <a:cs typeface="Tahoma"/>
              </a:rPr>
              <a:t>pero el neutro del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secundario</a:t>
            </a:r>
            <a:r>
              <a:rPr dirty="0" sz="1200">
                <a:latin typeface="Tahoma"/>
                <a:cs typeface="Tahoma"/>
              </a:rPr>
              <a:t> no,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producen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mismas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cero como en el caso de transformadores YY (con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sin terciario D). Si, sin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embargo,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neutro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secundario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puesto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tierra,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distribución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 de secuencia cero depende de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presencia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ausencia 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arrollamiento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terciario en D: Si el neutro del circuito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lado primario </a:t>
            </a:r>
            <a:r>
              <a:rPr dirty="0" sz="1200">
                <a:latin typeface="Tahoma"/>
                <a:cs typeface="Tahoma"/>
              </a:rPr>
              <a:t>está </a:t>
            </a:r>
            <a:r>
              <a:rPr dirty="0" sz="1200" spc="-5">
                <a:latin typeface="Tahoma"/>
                <a:cs typeface="Tahoma"/>
              </a:rPr>
              <a:t>también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tierra, 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alcanzan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lado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secundario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son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trasformadas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lado primario por el autotransformador: esto significa que las corrientes de secuencia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fluyen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arrollamientos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serie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dividen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paralelo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secundario.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arrollamiento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terciario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reduciría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resultante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secuencia cero. En las siguientes </a:t>
            </a:r>
            <a:r>
              <a:rPr dirty="0" sz="1200" spc="-10">
                <a:latin typeface="Tahoma"/>
                <a:cs typeface="Tahoma"/>
              </a:rPr>
              <a:t>tablas se </a:t>
            </a:r>
            <a:r>
              <a:rPr dirty="0" sz="1200" spc="-5">
                <a:latin typeface="Tahoma"/>
                <a:cs typeface="Tahoma"/>
              </a:rPr>
              <a:t>dan valores característicos para diferente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tipos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transformadores.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3260" y="1625600"/>
            <a:ext cx="383095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Tabla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 –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características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transformadores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4381" y="1836891"/>
            <a:ext cx="4296970" cy="281605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53717" y="4701425"/>
            <a:ext cx="4411227" cy="250109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69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2777" y="752951"/>
            <a:ext cx="4398164" cy="30634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55827" y="4368799"/>
            <a:ext cx="6067425" cy="1130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5.1.5</a:t>
            </a:r>
            <a:r>
              <a:rPr dirty="0" sz="1200" spc="2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Bobinas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limitadoras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corrientes</a:t>
            </a:r>
            <a:r>
              <a:rPr dirty="0" sz="1200" b="1">
                <a:latin typeface="Tahoma"/>
                <a:cs typeface="Tahoma"/>
              </a:rPr>
              <a:t> de </a:t>
            </a:r>
            <a:r>
              <a:rPr dirty="0" sz="1200" spc="-5" b="1">
                <a:latin typeface="Tahoma"/>
                <a:cs typeface="Tahoma"/>
              </a:rPr>
              <a:t>cortocircuito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63500" marR="5588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positiva,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bobinas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limitadoras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5.8)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 iguales,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corresponden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 longitudinal </a:t>
            </a:r>
            <a:r>
              <a:rPr dirty="0" sz="1200">
                <a:latin typeface="Tahoma"/>
                <a:cs typeface="Tahoma"/>
              </a:rPr>
              <a:t>(Z</a:t>
            </a:r>
            <a:r>
              <a:rPr dirty="0" baseline="-10416" sz="1200">
                <a:latin typeface="Tahoma"/>
                <a:cs typeface="Tahoma"/>
              </a:rPr>
              <a:t>1</a:t>
            </a:r>
            <a:r>
              <a:rPr dirty="0" baseline="-10416" sz="1200" spc="18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 Z</a:t>
            </a:r>
            <a:r>
              <a:rPr dirty="0" baseline="-10416" sz="1200">
                <a:latin typeface="Tahoma"/>
                <a:cs typeface="Tahoma"/>
              </a:rPr>
              <a:t>2</a:t>
            </a:r>
            <a:r>
              <a:rPr dirty="0" baseline="-10416" sz="1200" spc="18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=Z</a:t>
            </a:r>
            <a:r>
              <a:rPr dirty="0" baseline="-10416" sz="1200">
                <a:latin typeface="Tahoma"/>
                <a:cs typeface="Tahoma"/>
              </a:rPr>
              <a:t>0</a:t>
            </a:r>
            <a:r>
              <a:rPr dirty="0" baseline="-10416" sz="1200" spc="18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  </a:t>
            </a:r>
            <a:r>
              <a:rPr dirty="0" sz="1200" spc="-5">
                <a:latin typeface="Tahoma"/>
                <a:cs typeface="Tahoma"/>
              </a:rPr>
              <a:t>Z</a:t>
            </a:r>
            <a:r>
              <a:rPr dirty="0" baseline="-10416" sz="1200" spc="-7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Si (R</a:t>
            </a:r>
            <a:r>
              <a:rPr dirty="0" baseline="-10416" sz="1200" spc="-7">
                <a:latin typeface="Tahoma"/>
                <a:cs typeface="Tahoma"/>
              </a:rPr>
              <a:t>D</a:t>
            </a:r>
            <a:r>
              <a:rPr dirty="0" baseline="-10416" sz="1200" spc="195">
                <a:latin typeface="Tahoma"/>
                <a:cs typeface="Tahoma"/>
              </a:rPr>
              <a:t> </a:t>
            </a:r>
            <a:r>
              <a:rPr dirty="0" sz="1200">
                <a:latin typeface="Symbol"/>
                <a:cs typeface="Symbol"/>
              </a:rPr>
              <a:t>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0.038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X</a:t>
            </a:r>
            <a:r>
              <a:rPr dirty="0" baseline="-10416" sz="1200" spc="-7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),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baseline="-10416" sz="1200" spc="-7">
                <a:latin typeface="Tahoma"/>
                <a:cs typeface="Tahoma"/>
              </a:rPr>
              <a:t>D</a:t>
            </a:r>
            <a:r>
              <a:rPr dirty="0" baseline="-10416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.puede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despreciada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X</a:t>
            </a:r>
            <a:r>
              <a:rPr dirty="0" baseline="-10416" sz="1200" spc="-7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.; por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tanto: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38223" y="5805790"/>
            <a:ext cx="984250" cy="180975"/>
            <a:chOff x="2738223" y="5805790"/>
            <a:chExt cx="984250" cy="180975"/>
          </a:xfrm>
        </p:grpSpPr>
        <p:sp>
          <p:nvSpPr>
            <p:cNvPr id="5" name="object 5"/>
            <p:cNvSpPr/>
            <p:nvPr/>
          </p:nvSpPr>
          <p:spPr>
            <a:xfrm>
              <a:off x="2738223" y="5805990"/>
              <a:ext cx="360680" cy="0"/>
            </a:xfrm>
            <a:custGeom>
              <a:avLst/>
              <a:gdLst/>
              <a:ahLst/>
              <a:cxnLst/>
              <a:rect l="l" t="t" r="r" b="b"/>
              <a:pathLst>
                <a:path w="360680" h="0">
                  <a:moveTo>
                    <a:pt x="0" y="0"/>
                  </a:moveTo>
                  <a:lnTo>
                    <a:pt x="36036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139861" y="5924820"/>
              <a:ext cx="22860" cy="11430"/>
            </a:xfrm>
            <a:custGeom>
              <a:avLst/>
              <a:gdLst/>
              <a:ahLst/>
              <a:cxnLst/>
              <a:rect l="l" t="t" r="r" b="b"/>
              <a:pathLst>
                <a:path w="22860" h="11429">
                  <a:moveTo>
                    <a:pt x="0" y="11090"/>
                  </a:moveTo>
                  <a:lnTo>
                    <a:pt x="2262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162483" y="5925215"/>
              <a:ext cx="34290" cy="61594"/>
            </a:xfrm>
            <a:custGeom>
              <a:avLst/>
              <a:gdLst/>
              <a:ahLst/>
              <a:cxnLst/>
              <a:rect l="l" t="t" r="r" b="b"/>
              <a:pathLst>
                <a:path w="34289" h="61595">
                  <a:moveTo>
                    <a:pt x="0" y="0"/>
                  </a:moveTo>
                  <a:lnTo>
                    <a:pt x="34131" y="609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196614" y="5829755"/>
              <a:ext cx="34925" cy="156845"/>
            </a:xfrm>
            <a:custGeom>
              <a:avLst/>
              <a:gdLst/>
              <a:ahLst/>
              <a:cxnLst/>
              <a:rect l="l" t="t" r="r" b="b"/>
              <a:pathLst>
                <a:path w="34925" h="156845">
                  <a:moveTo>
                    <a:pt x="0" y="156459"/>
                  </a:moveTo>
                  <a:lnTo>
                    <a:pt x="3452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231142" y="582975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75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127161" y="5805988"/>
              <a:ext cx="594995" cy="0"/>
            </a:xfrm>
            <a:custGeom>
              <a:avLst/>
              <a:gdLst/>
              <a:ahLst/>
              <a:cxnLst/>
              <a:rect l="l" t="t" r="r" b="b"/>
              <a:pathLst>
                <a:path w="594995" h="0">
                  <a:moveTo>
                    <a:pt x="0" y="0"/>
                  </a:moveTo>
                  <a:lnTo>
                    <a:pt x="59491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3893527" y="5805789"/>
            <a:ext cx="761365" cy="635"/>
            <a:chOff x="3893527" y="5805789"/>
            <a:chExt cx="761365" cy="635"/>
          </a:xfrm>
        </p:grpSpPr>
        <p:sp>
          <p:nvSpPr>
            <p:cNvPr id="12" name="object 12"/>
            <p:cNvSpPr/>
            <p:nvPr/>
          </p:nvSpPr>
          <p:spPr>
            <a:xfrm>
              <a:off x="3893527" y="5805988"/>
              <a:ext cx="360680" cy="0"/>
            </a:xfrm>
            <a:custGeom>
              <a:avLst/>
              <a:gdLst/>
              <a:ahLst/>
              <a:cxnLst/>
              <a:rect l="l" t="t" r="r" b="b"/>
              <a:pathLst>
                <a:path w="360679" h="0">
                  <a:moveTo>
                    <a:pt x="0" y="0"/>
                  </a:moveTo>
                  <a:lnTo>
                    <a:pt x="36036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282465" y="5805987"/>
              <a:ext cx="372110" cy="0"/>
            </a:xfrm>
            <a:custGeom>
              <a:avLst/>
              <a:gdLst/>
              <a:ahLst/>
              <a:cxnLst/>
              <a:rect l="l" t="t" r="r" b="b"/>
              <a:pathLst>
                <a:path w="372110" h="0">
                  <a:moveTo>
                    <a:pt x="0" y="0"/>
                  </a:moveTo>
                  <a:lnTo>
                    <a:pt x="37187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2700593" y="5606064"/>
            <a:ext cx="1846580" cy="2184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10"/>
              </a:spcBef>
              <a:tabLst>
                <a:tab pos="534035" algn="l"/>
                <a:tab pos="1205865" algn="l"/>
              </a:tabLst>
            </a:pPr>
            <a:r>
              <a:rPr dirty="0" baseline="13333" sz="1875" spc="-44" i="1">
                <a:latin typeface="Symbol"/>
                <a:cs typeface="Symbol"/>
              </a:rPr>
              <a:t></a:t>
            </a:r>
            <a:r>
              <a:rPr dirty="0" baseline="13333" sz="1875" spc="-254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ND	</a:t>
            </a:r>
            <a:r>
              <a:rPr dirty="0" baseline="13888" sz="1800" i="1">
                <a:latin typeface="Times New Roman"/>
                <a:cs typeface="Times New Roman"/>
              </a:rPr>
              <a:t>U</a:t>
            </a:r>
            <a:r>
              <a:rPr dirty="0" baseline="13888" sz="1800" spc="-1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ND	</a:t>
            </a:r>
            <a:r>
              <a:rPr dirty="0" baseline="13333" sz="1875" spc="-44" i="1">
                <a:latin typeface="Symbol"/>
                <a:cs typeface="Symbol"/>
              </a:rPr>
              <a:t></a:t>
            </a:r>
            <a:r>
              <a:rPr dirty="0" baseline="13333" sz="1875" spc="-254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ND</a:t>
            </a:r>
            <a:r>
              <a:rPr dirty="0" sz="1200" spc="120" i="1">
                <a:latin typeface="Times New Roman"/>
                <a:cs typeface="Times New Roman"/>
              </a:rPr>
              <a:t> </a:t>
            </a:r>
            <a:r>
              <a:rPr dirty="0" baseline="27777" sz="1800" i="1">
                <a:latin typeface="Times New Roman"/>
                <a:cs typeface="Times New Roman"/>
              </a:rPr>
              <a:t>U</a:t>
            </a:r>
            <a:r>
              <a:rPr dirty="0" baseline="27777" sz="1800" spc="-97" i="1">
                <a:latin typeface="Times New Roman"/>
                <a:cs typeface="Times New Roman"/>
              </a:rPr>
              <a:t> </a:t>
            </a:r>
            <a:r>
              <a:rPr dirty="0" baseline="50925" sz="1800">
                <a:latin typeface="Times New Roman"/>
                <a:cs typeface="Times New Roman"/>
              </a:rPr>
              <a:t>2</a:t>
            </a:r>
            <a:endParaRPr baseline="50925"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29918" y="5780748"/>
            <a:ext cx="934719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37037" sz="1800">
                <a:latin typeface="Symbol"/>
                <a:cs typeface="Symbol"/>
              </a:rPr>
              <a:t></a:t>
            </a:r>
            <a:r>
              <a:rPr dirty="0" baseline="37037" sz="1800" spc="-5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100%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30" i="1">
                <a:latin typeface="Times New Roman"/>
                <a:cs typeface="Times New Roman"/>
              </a:rPr>
              <a:t>Q</a:t>
            </a:r>
            <a:r>
              <a:rPr dirty="0" baseline="60185" sz="1800" spc="44" i="1">
                <a:latin typeface="Times New Roman"/>
                <a:cs typeface="Times New Roman"/>
              </a:rPr>
              <a:t>ND</a:t>
            </a:r>
            <a:endParaRPr baseline="60185"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85464" y="5818778"/>
            <a:ext cx="147574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1224280" algn="l"/>
              </a:tabLst>
            </a:pPr>
            <a:r>
              <a:rPr dirty="0" baseline="4629" sz="1800" spc="75">
                <a:latin typeface="Times New Roman"/>
                <a:cs typeface="Times New Roman"/>
              </a:rPr>
              <a:t>3</a:t>
            </a:r>
            <a:r>
              <a:rPr dirty="0" baseline="4629" sz="1800" spc="75">
                <a:latin typeface="Symbol"/>
                <a:cs typeface="Symbol"/>
              </a:rPr>
              <a:t></a:t>
            </a:r>
            <a:r>
              <a:rPr dirty="0" baseline="4629" sz="1800" spc="75" i="1">
                <a:latin typeface="Times New Roman"/>
                <a:cs typeface="Times New Roman"/>
              </a:rPr>
              <a:t>I</a:t>
            </a:r>
            <a:r>
              <a:rPr dirty="0" baseline="4629" sz="1800" spc="-195" i="1">
                <a:latin typeface="Times New Roman"/>
                <a:cs typeface="Times New Roman"/>
              </a:rPr>
              <a:t> </a:t>
            </a:r>
            <a:r>
              <a:rPr dirty="0" baseline="-9259" sz="1800" i="1">
                <a:latin typeface="Times New Roman"/>
                <a:cs typeface="Times New Roman"/>
              </a:rPr>
              <a:t>ND	</a:t>
            </a:r>
            <a:r>
              <a:rPr dirty="0" sz="1200" i="1">
                <a:latin typeface="Times New Roman"/>
                <a:cs typeface="Times New Roman"/>
              </a:rPr>
              <a:t>ND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71583" y="5678521"/>
            <a:ext cx="125666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200" spc="140" i="1">
                <a:latin typeface="Times New Roman"/>
                <a:cs typeface="Times New Roman"/>
              </a:rPr>
              <a:t>Z</a:t>
            </a:r>
            <a:r>
              <a:rPr dirty="0" baseline="-13888" sz="1800" spc="-7" i="1">
                <a:latin typeface="Times New Roman"/>
                <a:cs typeface="Times New Roman"/>
              </a:rPr>
              <a:t>D </a:t>
            </a:r>
            <a:r>
              <a:rPr dirty="0" baseline="-13888" sz="1800" spc="-17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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90" i="1">
                <a:latin typeface="Times New Roman"/>
                <a:cs typeface="Times New Roman"/>
              </a:rPr>
              <a:t> </a:t>
            </a:r>
            <a:r>
              <a:rPr dirty="0" baseline="-13888" sz="1800" i="1">
                <a:latin typeface="Times New Roman"/>
                <a:cs typeface="Times New Roman"/>
              </a:rPr>
              <a:t>D </a:t>
            </a:r>
            <a:r>
              <a:rPr dirty="0" baseline="-13888" sz="1800" spc="-17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baseline="-37037" sz="1800">
                <a:latin typeface="Times New Roman"/>
                <a:cs typeface="Times New Roman"/>
              </a:rPr>
              <a:t>100%</a:t>
            </a:r>
            <a:endParaRPr baseline="-37037"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69840" y="5882131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(5.11)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8527" y="6250939"/>
            <a:ext cx="3404870" cy="1130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donde: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marL="50800" marR="43180">
              <a:lnSpc>
                <a:spcPct val="101699"/>
              </a:lnSpc>
            </a:pPr>
            <a:r>
              <a:rPr dirty="0" sz="1200" spc="-10">
                <a:latin typeface="Symbol"/>
                <a:cs typeface="Symbol"/>
              </a:rPr>
              <a:t></a:t>
            </a:r>
            <a:r>
              <a:rPr dirty="0" baseline="-10416" sz="1200" spc="-15">
                <a:latin typeface="Tahoma"/>
                <a:cs typeface="Tahoma"/>
              </a:rPr>
              <a:t>ND</a:t>
            </a:r>
            <a:r>
              <a:rPr dirty="0" sz="1200" spc="-10">
                <a:latin typeface="Tahoma"/>
                <a:cs typeface="Tahoma"/>
              </a:rPr>
              <a:t>=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caída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(%)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baseline="-10416" sz="1200">
                <a:latin typeface="Tahoma"/>
                <a:cs typeface="Tahoma"/>
              </a:rPr>
              <a:t>ND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tensión nominal</a:t>
            </a: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I</a:t>
            </a:r>
            <a:r>
              <a:rPr dirty="0" baseline="-10416" sz="1200" spc="-7">
                <a:latin typeface="Tahoma"/>
                <a:cs typeface="Tahoma"/>
              </a:rPr>
              <a:t>ND</a:t>
            </a:r>
            <a:r>
              <a:rPr dirty="0" sz="1200" spc="-5">
                <a:latin typeface="Tahoma"/>
                <a:cs typeface="Tahoma"/>
              </a:rPr>
              <a:t>=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10"/>
              </a:spcBef>
            </a:pPr>
            <a:r>
              <a:rPr dirty="0" sz="1200">
                <a:latin typeface="Tahoma"/>
                <a:cs typeface="Tahoma"/>
              </a:rPr>
              <a:t>Q</a:t>
            </a:r>
            <a:r>
              <a:rPr dirty="0" baseline="-10416" sz="1200">
                <a:latin typeface="Tahoma"/>
                <a:cs typeface="Tahoma"/>
              </a:rPr>
              <a:t>ND</a:t>
            </a:r>
            <a:r>
              <a:rPr dirty="0" baseline="-10416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potencia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reactiva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1892" y="7522373"/>
            <a:ext cx="2833599" cy="1396191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706627" y="9020047"/>
            <a:ext cx="4798060" cy="944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68220" indent="-228600">
              <a:lnSpc>
                <a:spcPct val="100000"/>
              </a:lnSpc>
              <a:spcBef>
                <a:spcPts val="100"/>
              </a:spcBef>
              <a:buAutoNum type="alphaLcParenR"/>
              <a:tabLst>
                <a:tab pos="2268220" algn="l"/>
              </a:tabLst>
            </a:pP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  <a:p>
            <a:pPr marL="2433955" indent="-229235">
              <a:lnSpc>
                <a:spcPct val="100000"/>
              </a:lnSpc>
              <a:spcBef>
                <a:spcPts val="10"/>
              </a:spcBef>
              <a:buFont typeface="Tahoma"/>
              <a:buAutoNum type="alphaLcParenR"/>
              <a:tabLst>
                <a:tab pos="2434590" algn="l"/>
              </a:tabLst>
            </a:pPr>
            <a:r>
              <a:rPr dirty="0" sz="1200" spc="-5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ircuito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endParaRPr sz="1200">
              <a:latin typeface="Tahoma"/>
              <a:cs typeface="Tahoma"/>
            </a:endParaRPr>
          </a:p>
          <a:p>
            <a:pPr marL="1178560">
              <a:lnSpc>
                <a:spcPct val="100000"/>
              </a:lnSpc>
              <a:spcBef>
                <a:spcPts val="15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5.8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–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Modelo de</a:t>
            </a:r>
            <a:r>
              <a:rPr dirty="0" sz="1200" spc="5">
                <a:latin typeface="Tahoma"/>
                <a:cs typeface="Tahoma"/>
              </a:rPr>
              <a:t> la </a:t>
            </a:r>
            <a:r>
              <a:rPr dirty="0" sz="1200" spc="-5">
                <a:latin typeface="Tahoma"/>
                <a:cs typeface="Tahoma"/>
              </a:rPr>
              <a:t>bobina limitadora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5.1.6</a:t>
            </a:r>
            <a:r>
              <a:rPr dirty="0" sz="1200" spc="18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Capacitores</a:t>
            </a:r>
            <a:r>
              <a:rPr dirty="0" sz="1200" spc="-2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serie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70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80573" y="2221991"/>
            <a:ext cx="396240" cy="0"/>
          </a:xfrm>
          <a:custGeom>
            <a:avLst/>
            <a:gdLst/>
            <a:ahLst/>
            <a:cxnLst/>
            <a:rect l="l" t="t" r="r" b="b"/>
            <a:pathLst>
              <a:path w="396239" h="0">
                <a:moveTo>
                  <a:pt x="0" y="0"/>
                </a:moveTo>
                <a:lnTo>
                  <a:pt x="39568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724639" y="2341847"/>
            <a:ext cx="229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NC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48068" y="2265660"/>
            <a:ext cx="3098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Times New Roman"/>
                <a:cs typeface="Times New Roman"/>
              </a:rPr>
              <a:t>3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85" i="1">
                <a:latin typeface="Times New Roman"/>
                <a:cs typeface="Times New Roman"/>
              </a:rPr>
              <a:t> </a:t>
            </a:r>
            <a:r>
              <a:rPr dirty="0" baseline="25462" sz="1800">
                <a:latin typeface="Times New Roman"/>
                <a:cs typeface="Times New Roman"/>
              </a:rPr>
              <a:t>2</a:t>
            </a:r>
            <a:endParaRPr baseline="25462"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7183" y="889507"/>
            <a:ext cx="6068060" cy="14141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63500" marR="5588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positiva,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capacitores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serie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(fig.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5.9)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iguales,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corresponden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su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longitudinal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(Z</a:t>
            </a:r>
            <a:r>
              <a:rPr dirty="0" baseline="-10416" sz="1200">
                <a:latin typeface="Tahoma"/>
                <a:cs typeface="Tahoma"/>
              </a:rPr>
              <a:t>1</a:t>
            </a:r>
            <a:r>
              <a:rPr dirty="0" baseline="-10416" sz="1200" spc="18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 Z</a:t>
            </a:r>
            <a:r>
              <a:rPr dirty="0" baseline="-10416" sz="1200">
                <a:latin typeface="Tahoma"/>
                <a:cs typeface="Tahoma"/>
              </a:rPr>
              <a:t>2</a:t>
            </a:r>
            <a:r>
              <a:rPr dirty="0" baseline="-10416" sz="1200" spc="18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=Z</a:t>
            </a:r>
            <a:r>
              <a:rPr dirty="0" baseline="-10416" sz="1200">
                <a:latin typeface="Tahoma"/>
                <a:cs typeface="Tahoma"/>
              </a:rPr>
              <a:t>0</a:t>
            </a:r>
            <a:r>
              <a:rPr dirty="0" baseline="-10416" sz="1200" spc="1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Z</a:t>
            </a:r>
            <a:r>
              <a:rPr dirty="0" baseline="-10416" sz="1200" spc="-7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marL="63500" marR="5588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Dado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pérdidas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están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región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0.2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0.45%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reactiva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capacitor,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baseline="-10416" sz="1200" spc="-7">
                <a:latin typeface="Tahoma"/>
                <a:cs typeface="Tahoma"/>
              </a:rPr>
              <a:t>C</a:t>
            </a:r>
            <a:r>
              <a:rPr dirty="0" baseline="-10416" sz="1200" spc="172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.puede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 despreciada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X</a:t>
            </a:r>
            <a:r>
              <a:rPr dirty="0" baseline="-10416" sz="1200">
                <a:latin typeface="Tahoma"/>
                <a:cs typeface="Tahoma"/>
              </a:rPr>
              <a:t>C</a:t>
            </a:r>
            <a:r>
              <a:rPr dirty="0" baseline="-10416" sz="1200" spc="-7">
                <a:latin typeface="Tahoma"/>
                <a:cs typeface="Tahoma"/>
              </a:rPr>
              <a:t> </a:t>
            </a:r>
            <a:r>
              <a:rPr dirty="0" baseline="-10416" sz="1200">
                <a:latin typeface="Tahoma"/>
                <a:cs typeface="Tahoma"/>
              </a:rPr>
              <a:t>;</a:t>
            </a:r>
            <a:r>
              <a:rPr dirty="0" baseline="-10416" sz="1200" spc="7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50">
              <a:latin typeface="Tahoma"/>
              <a:cs typeface="Tahoma"/>
            </a:endParaRPr>
          </a:p>
          <a:p>
            <a:pPr marL="1938020">
              <a:lnSpc>
                <a:spcPct val="100000"/>
              </a:lnSpc>
            </a:pPr>
            <a:r>
              <a:rPr dirty="0" sz="1200" spc="30" i="1">
                <a:latin typeface="Times New Roman"/>
                <a:cs typeface="Times New Roman"/>
              </a:rPr>
              <a:t>Z</a:t>
            </a:r>
            <a:r>
              <a:rPr dirty="0" baseline="-13888" sz="1800" spc="44" i="1">
                <a:latin typeface="Times New Roman"/>
                <a:cs typeface="Times New Roman"/>
              </a:rPr>
              <a:t>C</a:t>
            </a:r>
            <a:r>
              <a:rPr dirty="0" baseline="-13888" sz="1800" spc="3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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65" i="1">
                <a:latin typeface="Times New Roman"/>
                <a:cs typeface="Times New Roman"/>
              </a:rPr>
              <a:t>X</a:t>
            </a:r>
            <a:r>
              <a:rPr dirty="0" baseline="-13888" sz="1800" spc="97" i="1">
                <a:latin typeface="Times New Roman"/>
                <a:cs typeface="Times New Roman"/>
              </a:rPr>
              <a:t>C</a:t>
            </a:r>
            <a:r>
              <a:rPr dirty="0" baseline="-13888" sz="1800" spc="32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baseline="37037" sz="1800" spc="22" i="1">
                <a:latin typeface="Times New Roman"/>
                <a:cs typeface="Times New Roman"/>
              </a:rPr>
              <a:t>Q</a:t>
            </a:r>
            <a:r>
              <a:rPr dirty="0" baseline="23148" sz="1800" spc="22" i="1">
                <a:latin typeface="Times New Roman"/>
                <a:cs typeface="Times New Roman"/>
              </a:rPr>
              <a:t>NC</a:t>
            </a:r>
            <a:endParaRPr baseline="23148"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65396" y="2373883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(5.12)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9883" y="2558288"/>
            <a:ext cx="2950210" cy="760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donde: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I</a:t>
            </a:r>
            <a:r>
              <a:rPr dirty="0" baseline="-10416" sz="1200" spc="-7">
                <a:latin typeface="Tahoma"/>
                <a:cs typeface="Tahoma"/>
              </a:rPr>
              <a:t>NC</a:t>
            </a:r>
            <a:r>
              <a:rPr dirty="0" sz="1200" spc="-5">
                <a:latin typeface="Tahoma"/>
                <a:cs typeface="Tahoma"/>
              </a:rPr>
              <a:t>=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15"/>
              </a:spcBef>
            </a:pPr>
            <a:r>
              <a:rPr dirty="0" sz="1200">
                <a:latin typeface="Tahoma"/>
                <a:cs typeface="Tahoma"/>
              </a:rPr>
              <a:t>Q</a:t>
            </a:r>
            <a:r>
              <a:rPr dirty="0" baseline="-10416" sz="1200">
                <a:latin typeface="Tahoma"/>
                <a:cs typeface="Tahoma"/>
              </a:rPr>
              <a:t>NC</a:t>
            </a:r>
            <a:r>
              <a:rPr dirty="0" baseline="-10416" sz="1200" spc="172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reactiva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 (trifásica)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70827" y="3638809"/>
            <a:ext cx="2493272" cy="148597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87983" y="5278627"/>
            <a:ext cx="5966460" cy="4439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68220" indent="-228600">
              <a:lnSpc>
                <a:spcPct val="100000"/>
              </a:lnSpc>
              <a:spcBef>
                <a:spcPts val="100"/>
              </a:spcBef>
              <a:buAutoNum type="alphaLcParenR"/>
              <a:tabLst>
                <a:tab pos="2268220" algn="l"/>
              </a:tabLst>
            </a:pP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  <a:p>
            <a:pPr marL="2433955" indent="-229235">
              <a:lnSpc>
                <a:spcPct val="100000"/>
              </a:lnSpc>
              <a:spcBef>
                <a:spcPts val="10"/>
              </a:spcBef>
              <a:buAutoNum type="alphaLcParenR"/>
              <a:tabLst>
                <a:tab pos="2434590" algn="l"/>
              </a:tabLst>
            </a:pP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endParaRPr sz="1200">
              <a:latin typeface="Tahoma"/>
              <a:cs typeface="Tahoma"/>
            </a:endParaRPr>
          </a:p>
          <a:p>
            <a:pPr marL="1765300">
              <a:lnSpc>
                <a:spcPct val="100000"/>
              </a:lnSpc>
              <a:spcBef>
                <a:spcPts val="15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5.9</a:t>
            </a:r>
            <a:r>
              <a:rPr dirty="0" sz="1200">
                <a:latin typeface="Tahoma"/>
                <a:cs typeface="Tahoma"/>
              </a:rPr>
              <a:t> – </a:t>
            </a:r>
            <a:r>
              <a:rPr dirty="0" sz="1200" spc="-5">
                <a:latin typeface="Tahoma"/>
                <a:cs typeface="Tahoma"/>
              </a:rPr>
              <a:t>Modelo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capacitor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serie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400"/>
              </a:lnSpc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propósitos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cálculo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capacitores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serie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despreciados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están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provistos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dispositivos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conectados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paralelo,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puentéan al capacitor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ante</a:t>
            </a:r>
            <a:r>
              <a:rPr dirty="0" sz="1200">
                <a:latin typeface="Tahoma"/>
                <a:cs typeface="Tahoma"/>
              </a:rPr>
              <a:t> un</a:t>
            </a:r>
            <a:r>
              <a:rPr dirty="0" sz="1200" spc="-5">
                <a:latin typeface="Tahoma"/>
                <a:cs typeface="Tahoma"/>
              </a:rPr>
              <a:t> cortocircuito.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lvl="2" marL="469900" indent="-457200">
              <a:lnSpc>
                <a:spcPct val="100000"/>
              </a:lnSpc>
              <a:buAutoNum type="arabicPeriod" startAt="7"/>
              <a:tabLst>
                <a:tab pos="469900" algn="l"/>
              </a:tabLst>
            </a:pPr>
            <a:r>
              <a:rPr dirty="0" sz="1200" spc="-5" b="1">
                <a:latin typeface="Tahoma"/>
                <a:cs typeface="Tahoma"/>
              </a:rPr>
              <a:t>Barras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en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instalaciones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maniobra</a:t>
            </a:r>
            <a:endParaRPr sz="1200">
              <a:latin typeface="Tahoma"/>
              <a:cs typeface="Tahoma"/>
            </a:endParaRPr>
          </a:p>
          <a:p>
            <a:pPr lvl="2">
              <a:lnSpc>
                <a:spcPct val="100000"/>
              </a:lnSpc>
              <a:spcBef>
                <a:spcPts val="55"/>
              </a:spcBef>
              <a:buFont typeface="Tahoma"/>
              <a:buAutoNum type="arabicPeriod" startAt="7"/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El diseño de barras es </a:t>
            </a:r>
            <a:r>
              <a:rPr dirty="0" sz="1200">
                <a:latin typeface="Tahoma"/>
                <a:cs typeface="Tahoma"/>
              </a:rPr>
              <a:t>muy </a:t>
            </a:r>
            <a:r>
              <a:rPr dirty="0" sz="1200" spc="-5">
                <a:latin typeface="Tahoma"/>
                <a:cs typeface="Tahoma"/>
              </a:rPr>
              <a:t>variable, de acuerdo al diseño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valores nominales de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 instalación.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conductores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cobre,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aluminio</a:t>
            </a:r>
            <a:r>
              <a:rPr dirty="0" sz="1200">
                <a:latin typeface="Tahoma"/>
                <a:cs typeface="Tahoma"/>
              </a:rPr>
              <a:t> 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ACSR</a:t>
            </a:r>
            <a:r>
              <a:rPr dirty="0" sz="1200">
                <a:latin typeface="Tahoma"/>
                <a:cs typeface="Tahoma"/>
              </a:rPr>
              <a:t> (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núcleo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aluminio, reforzada con acero) en secciones enrrolladas, tubos,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cables en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amplia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variedad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diseños.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12700" marR="5080">
              <a:lnSpc>
                <a:spcPct val="1006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Dado que las barra son relativamente cortas, su impedancia es generalmente chica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(particularmente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niveles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debajo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kV)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básicamente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mismo 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aéreas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5.10).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lvl="2" marL="469900" indent="-457200">
              <a:lnSpc>
                <a:spcPct val="100000"/>
              </a:lnSpc>
              <a:buAutoNum type="arabicPeriod" startAt="8"/>
              <a:tabLst>
                <a:tab pos="469900" algn="l"/>
              </a:tabLst>
            </a:pPr>
            <a:r>
              <a:rPr dirty="0" sz="1200" spc="-5" b="1">
                <a:latin typeface="Tahoma"/>
                <a:cs typeface="Tahoma"/>
              </a:rPr>
              <a:t>Cables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algn="just" marL="12700" marR="6985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sección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material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conductor,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diseño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construcción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cable,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etc..En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cero,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hay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7983" y="9693581"/>
            <a:ext cx="4448175" cy="209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adicionales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alrededores, por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ejemplo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cables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paralelo.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71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889507"/>
            <a:ext cx="5966460" cy="315277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635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No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posible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dar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fórmula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cálculo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resistencia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suficiente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precisión.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suministrados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>
                <a:latin typeface="Tahoma"/>
                <a:cs typeface="Tahoma"/>
              </a:rPr>
              <a:t> los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fabricantes</a:t>
            </a:r>
            <a:r>
              <a:rPr dirty="0" sz="1200">
                <a:latin typeface="Tahoma"/>
                <a:cs typeface="Tahoma"/>
              </a:rPr>
              <a:t> 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medidos,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especialmente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cero.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699"/>
              </a:lnSpc>
            </a:pP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consecuencia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menor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separación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conductores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comparación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líneas aéreas,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reactancia serie en los cables es significativamente menor, pero 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capacidades sensiblemente mayores; los valores de los sistemas de secuencia positiva,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cero son iguales para el caso de cables con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solo núcleo. El circuito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</a:t>
            </a:r>
            <a:r>
              <a:rPr dirty="0" sz="1200" spc="2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25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corresponden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aquellos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 líneas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aéreas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5.10).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5.1.9</a:t>
            </a:r>
            <a:r>
              <a:rPr dirty="0" sz="1200" spc="17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Líneas</a:t>
            </a:r>
            <a:r>
              <a:rPr dirty="0" sz="1200" spc="-2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aéreas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635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5.10 muestra el circuito unifilar equivalente de </a:t>
            </a:r>
            <a:r>
              <a:rPr dirty="0" sz="1200">
                <a:latin typeface="Tahoma"/>
                <a:cs typeface="Tahoma"/>
              </a:rPr>
              <a:t>una línea </a:t>
            </a:r>
            <a:r>
              <a:rPr dirty="0" sz="1200" spc="-5">
                <a:latin typeface="Tahoma"/>
                <a:cs typeface="Tahoma"/>
              </a:rPr>
              <a:t>aérea (modelo </a:t>
            </a:r>
            <a:r>
              <a:rPr dirty="0" sz="1200">
                <a:latin typeface="Tahoma"/>
                <a:cs typeface="Tahoma"/>
              </a:rPr>
              <a:t>pi). </a:t>
            </a:r>
            <a:r>
              <a:rPr dirty="0" sz="1200" spc="-5">
                <a:latin typeface="Tahoma"/>
                <a:cs typeface="Tahoma"/>
              </a:rPr>
              <a:t>Los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parámetros son determinados por el material del conductor </a:t>
            </a:r>
            <a:r>
              <a:rPr dirty="0" sz="1200">
                <a:latin typeface="Tahoma"/>
                <a:cs typeface="Tahoma"/>
              </a:rPr>
              <a:t>y las </a:t>
            </a:r>
            <a:r>
              <a:rPr dirty="0" sz="1200" spc="-5">
                <a:latin typeface="Tahoma"/>
                <a:cs typeface="Tahoma"/>
              </a:rPr>
              <a:t>disposición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suspensión. 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 </a:t>
            </a:r>
            <a:r>
              <a:rPr dirty="0" sz="1200">
                <a:latin typeface="Tahoma"/>
                <a:cs typeface="Tahoma"/>
              </a:rPr>
              <a:t>Z’, </a:t>
            </a:r>
            <a:r>
              <a:rPr dirty="0" sz="1200" spc="-5">
                <a:latin typeface="Tahoma"/>
                <a:cs typeface="Tahoma"/>
              </a:rPr>
              <a:t>R’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X’ (relativa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 conductor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 sistema)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expresados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Symbol"/>
                <a:cs typeface="Symbol"/>
              </a:rPr>
              <a:t></a:t>
            </a:r>
            <a:r>
              <a:rPr dirty="0" sz="1200" spc="-5">
                <a:latin typeface="Tahoma"/>
                <a:cs typeface="Tahoma"/>
              </a:rPr>
              <a:t>/kM.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6590" y="4264014"/>
            <a:ext cx="2893609" cy="356102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68527" y="8030971"/>
            <a:ext cx="6042660" cy="1864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06320" indent="-228600">
              <a:lnSpc>
                <a:spcPct val="100000"/>
              </a:lnSpc>
              <a:spcBef>
                <a:spcPts val="100"/>
              </a:spcBef>
              <a:buAutoNum type="alphaLcParenR"/>
              <a:tabLst>
                <a:tab pos="2306320" algn="l"/>
              </a:tabLst>
            </a:pP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  <a:p>
            <a:pPr marL="2388235" indent="-229235">
              <a:lnSpc>
                <a:spcPct val="100000"/>
              </a:lnSpc>
              <a:spcBef>
                <a:spcPts val="10"/>
              </a:spcBef>
              <a:buAutoNum type="alphaLcParenR"/>
              <a:tabLst>
                <a:tab pos="2388870" algn="l"/>
              </a:tabLst>
            </a:pP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pi</a:t>
            </a:r>
            <a:endParaRPr sz="1200">
              <a:latin typeface="Tahoma"/>
              <a:cs typeface="Tahoma"/>
            </a:endParaRPr>
          </a:p>
          <a:p>
            <a:pPr marL="411480" indent="-229235">
              <a:lnSpc>
                <a:spcPct val="100000"/>
              </a:lnSpc>
              <a:spcBef>
                <a:spcPts val="10"/>
              </a:spcBef>
              <a:buAutoNum type="alphaLcParenR"/>
              <a:tabLst>
                <a:tab pos="412115" algn="l"/>
              </a:tabLst>
            </a:pP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simplificado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</a:t>
            </a:r>
            <a:endParaRPr sz="1200">
              <a:latin typeface="Tahoma"/>
              <a:cs typeface="Tahoma"/>
            </a:endParaRPr>
          </a:p>
          <a:p>
            <a:pPr marL="1405255" marR="795020" indent="-605155">
              <a:lnSpc>
                <a:spcPct val="100000"/>
              </a:lnSpc>
              <a:spcBef>
                <a:spcPts val="15"/>
              </a:spcBef>
              <a:buAutoNum type="alphaLcParenR"/>
              <a:tabLst>
                <a:tab pos="1029335" algn="l"/>
              </a:tabLst>
            </a:pP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simplificado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</a:t>
            </a:r>
            <a:r>
              <a:rPr dirty="0" sz="1200" spc="-5">
                <a:latin typeface="Tahoma"/>
                <a:cs typeface="Tahoma"/>
              </a:rPr>
              <a:t>ig.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5.10 – </a:t>
            </a:r>
            <a:r>
              <a:rPr dirty="0" sz="1200" spc="-5">
                <a:latin typeface="Tahoma"/>
                <a:cs typeface="Tahoma"/>
              </a:rPr>
              <a:t>Modelo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línea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aérea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50800" marR="43180">
              <a:lnSpc>
                <a:spcPct val="100600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inductancia X</a:t>
            </a:r>
            <a:r>
              <a:rPr dirty="0" baseline="-10416" sz="1200" spc="-7">
                <a:latin typeface="Tahoma"/>
                <a:cs typeface="Tahoma"/>
              </a:rPr>
              <a:t>L</a:t>
            </a:r>
            <a:r>
              <a:rPr dirty="0" baseline="-10416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un </a:t>
            </a:r>
            <a:r>
              <a:rPr dirty="0" sz="1200" spc="-5">
                <a:latin typeface="Tahoma"/>
                <a:cs typeface="Tahoma"/>
              </a:rPr>
              <a:t>circuito </a:t>
            </a:r>
            <a:r>
              <a:rPr dirty="0" sz="1200" spc="-10">
                <a:latin typeface="Tahoma"/>
                <a:cs typeface="Tahoma"/>
              </a:rPr>
              <a:t>se</a:t>
            </a:r>
            <a:r>
              <a:rPr dirty="0" sz="1200" spc="-5">
                <a:latin typeface="Tahoma"/>
                <a:cs typeface="Tahoma"/>
              </a:rPr>
              <a:t> adopta normalmente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valor promedio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dependiendo del radio del conductor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separación. Tiene en cuenta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inductancia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propia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inductancia mutua de los conductores 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sistema. En el cálculo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tener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cuenta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sistema,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shunt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72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4483" y="705103"/>
            <a:ext cx="6093460" cy="269557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76200" marR="6858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debido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dispersión,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corona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capacidades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están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disgregadas.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allí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unifilar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simplificado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mostrado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5.10.c.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kM</a:t>
            </a:r>
            <a:r>
              <a:rPr dirty="0" sz="1200" spc="-5">
                <a:latin typeface="Tahoma"/>
                <a:cs typeface="Tahoma"/>
              </a:rPr>
              <a:t> es: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Tahoma"/>
              <a:cs typeface="Tahoma"/>
            </a:endParaRPr>
          </a:p>
          <a:p>
            <a:pPr marL="1929764">
              <a:lnSpc>
                <a:spcPts val="869"/>
              </a:lnSpc>
              <a:spcBef>
                <a:spcPts val="5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05" i="1">
                <a:latin typeface="Times New Roman"/>
                <a:cs typeface="Times New Roman"/>
              </a:rPr>
              <a:t> </a:t>
            </a:r>
            <a:r>
              <a:rPr dirty="0" baseline="25462" sz="1800" spc="-7">
                <a:latin typeface="Times New Roman"/>
                <a:cs typeface="Times New Roman"/>
              </a:rPr>
              <a:t>'</a:t>
            </a:r>
            <a:r>
              <a:rPr dirty="0" baseline="25462" sz="1800">
                <a:latin typeface="Times New Roman"/>
                <a:cs typeface="Times New Roman"/>
              </a:rPr>
              <a:t> </a:t>
            </a:r>
            <a:r>
              <a:rPr dirty="0" baseline="25462" sz="1800" spc="-12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05" i="1">
                <a:latin typeface="Times New Roman"/>
                <a:cs typeface="Times New Roman"/>
              </a:rPr>
              <a:t> </a:t>
            </a:r>
            <a:r>
              <a:rPr dirty="0" baseline="25462" sz="1800" spc="-7">
                <a:latin typeface="Times New Roman"/>
                <a:cs typeface="Times New Roman"/>
              </a:rPr>
              <a:t>'</a:t>
            </a:r>
            <a:r>
              <a:rPr dirty="0" baseline="25462" sz="1800">
                <a:latin typeface="Times New Roman"/>
                <a:cs typeface="Times New Roman"/>
              </a:rPr>
              <a:t> </a:t>
            </a:r>
            <a:r>
              <a:rPr dirty="0" baseline="25462" sz="1800" spc="21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05" i="1">
                <a:latin typeface="Times New Roman"/>
                <a:cs typeface="Times New Roman"/>
              </a:rPr>
              <a:t> </a:t>
            </a:r>
            <a:r>
              <a:rPr dirty="0" baseline="25462" sz="1800" spc="-7">
                <a:latin typeface="Times New Roman"/>
                <a:cs typeface="Times New Roman"/>
              </a:rPr>
              <a:t>'</a:t>
            </a:r>
            <a:r>
              <a:rPr dirty="0" baseline="25462" sz="1800">
                <a:latin typeface="Times New Roman"/>
                <a:cs typeface="Times New Roman"/>
              </a:rPr>
              <a:t>  </a:t>
            </a:r>
            <a:r>
              <a:rPr dirty="0" baseline="25462" sz="1800" spc="-3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90" i="1">
                <a:latin typeface="Times New Roman"/>
                <a:cs typeface="Times New Roman"/>
              </a:rPr>
              <a:t>R</a:t>
            </a:r>
            <a:r>
              <a:rPr dirty="0" baseline="25462" sz="1800" spc="-7">
                <a:latin typeface="Times New Roman"/>
                <a:cs typeface="Times New Roman"/>
              </a:rPr>
              <a:t>'</a:t>
            </a:r>
            <a:r>
              <a:rPr dirty="0" baseline="25462" sz="1800">
                <a:latin typeface="Times New Roman"/>
                <a:cs typeface="Times New Roman"/>
              </a:rPr>
              <a:t>  </a:t>
            </a:r>
            <a:r>
              <a:rPr dirty="0" baseline="25462" sz="1800" spc="-14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14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jX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baseline="25462" sz="1800" spc="-7">
                <a:latin typeface="Times New Roman"/>
                <a:cs typeface="Times New Roman"/>
              </a:rPr>
              <a:t>'</a:t>
            </a:r>
            <a:endParaRPr baseline="25462" sz="1800">
              <a:latin typeface="Times New Roman"/>
              <a:cs typeface="Times New Roman"/>
            </a:endParaRPr>
          </a:p>
          <a:p>
            <a:pPr marL="2011680">
              <a:lnSpc>
                <a:spcPts val="869"/>
              </a:lnSpc>
              <a:tabLst>
                <a:tab pos="2358390" algn="l"/>
                <a:tab pos="2721610" algn="l"/>
                <a:tab pos="3093720" algn="l"/>
                <a:tab pos="3538220" algn="l"/>
              </a:tabLst>
            </a:pPr>
            <a:r>
              <a:rPr dirty="0" sz="1200">
                <a:latin typeface="Times New Roman"/>
                <a:cs typeface="Times New Roman"/>
              </a:rPr>
              <a:t>1	2	</a:t>
            </a:r>
            <a:r>
              <a:rPr dirty="0" sz="1200" spc="-5" i="1">
                <a:latin typeface="Times New Roman"/>
                <a:cs typeface="Times New Roman"/>
              </a:rPr>
              <a:t>L	L	L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just" marL="76200" marR="6858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El equivalente de secuencia cero </a:t>
            </a:r>
            <a:r>
              <a:rPr dirty="0" sz="1200">
                <a:latin typeface="Tahoma"/>
                <a:cs typeface="Tahoma"/>
              </a:rPr>
              <a:t>Z</a:t>
            </a:r>
            <a:r>
              <a:rPr dirty="0" baseline="-10416" sz="1200">
                <a:latin typeface="Tahoma"/>
                <a:cs typeface="Tahoma"/>
              </a:rPr>
              <a:t>0 </a:t>
            </a:r>
            <a:r>
              <a:rPr dirty="0" sz="1200" spc="-5">
                <a:latin typeface="Tahoma"/>
                <a:cs typeface="Tahoma"/>
              </a:rPr>
              <a:t>es similar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excepción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capacidad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</a:t>
            </a:r>
            <a:r>
              <a:rPr dirty="0" sz="1200">
                <a:latin typeface="Tahoma"/>
                <a:cs typeface="Tahoma"/>
              </a:rPr>
              <a:t>C</a:t>
            </a:r>
            <a:r>
              <a:rPr dirty="0" baseline="-10416" sz="1200">
                <a:latin typeface="Tahoma"/>
                <a:cs typeface="Tahoma"/>
              </a:rPr>
              <a:t>0E </a:t>
            </a:r>
            <a:r>
              <a:rPr dirty="0" baseline="-10416" sz="1200" spc="7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5.10.d).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75565" marR="69215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En el caso de líneas dobles se introduce el acoplamiento mutuo en los tres equivalentes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adición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propia.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5.11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 simplificado de </a:t>
            </a:r>
            <a:r>
              <a:rPr dirty="0" sz="1200">
                <a:latin typeface="Tahoma"/>
                <a:cs typeface="Tahoma"/>
              </a:rPr>
              <a:t>una línea doble </a:t>
            </a:r>
            <a:r>
              <a:rPr dirty="0" sz="1200" spc="-5">
                <a:latin typeface="Tahoma"/>
                <a:cs typeface="Tahoma"/>
              </a:rPr>
              <a:t>(sistemas I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II) para los sistemas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</a:t>
            </a:r>
            <a:r>
              <a:rPr dirty="0" sz="1200">
                <a:latin typeface="Tahoma"/>
                <a:cs typeface="Tahoma"/>
              </a:rPr>
              <a:t>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mutua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generalmente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pequeño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(&lt; </a:t>
            </a:r>
            <a:r>
              <a:rPr dirty="0" sz="1200">
                <a:latin typeface="Tahoma"/>
                <a:cs typeface="Tahoma"/>
              </a:rPr>
              <a:t>5%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los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positiva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negativa).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8214" y="3645894"/>
            <a:ext cx="2713224" cy="21428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7983" y="5912611"/>
            <a:ext cx="5963285" cy="1496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68220" indent="-228600">
              <a:lnSpc>
                <a:spcPct val="100000"/>
              </a:lnSpc>
              <a:spcBef>
                <a:spcPts val="100"/>
              </a:spcBef>
              <a:buAutoNum type="alphaLcParenR"/>
              <a:tabLst>
                <a:tab pos="2268220" algn="l"/>
              </a:tabLst>
            </a:pP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  <a:p>
            <a:pPr marL="2433955" indent="-229235">
              <a:lnSpc>
                <a:spcPct val="100000"/>
              </a:lnSpc>
              <a:spcBef>
                <a:spcPts val="10"/>
              </a:spcBef>
              <a:buAutoNum type="alphaLcParenR"/>
              <a:tabLst>
                <a:tab pos="2434590" algn="l"/>
              </a:tabLst>
            </a:pP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endParaRPr sz="1200">
              <a:latin typeface="Tahoma"/>
              <a:cs typeface="Tahoma"/>
            </a:endParaRPr>
          </a:p>
          <a:p>
            <a:pPr marL="2362200" marR="76200" indent="-228028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Fig. </a:t>
            </a:r>
            <a:r>
              <a:rPr dirty="0" sz="1200">
                <a:latin typeface="Tahoma"/>
                <a:cs typeface="Tahoma"/>
              </a:rPr>
              <a:t>5.11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–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simplificado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los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positiva</a:t>
            </a:r>
            <a:r>
              <a:rPr dirty="0" sz="1200">
                <a:latin typeface="Tahoma"/>
                <a:cs typeface="Tahoma"/>
              </a:rPr>
              <a:t> y </a:t>
            </a:r>
            <a:r>
              <a:rPr dirty="0" sz="1200" spc="-5">
                <a:latin typeface="Tahoma"/>
                <a:cs typeface="Tahoma"/>
              </a:rPr>
              <a:t>negativa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línea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doble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algn="just" marL="12700" marR="5080">
              <a:lnSpc>
                <a:spcPct val="100400"/>
              </a:lnSpc>
            </a:pPr>
            <a:r>
              <a:rPr dirty="0" sz="1200" spc="-5">
                <a:latin typeface="Tahoma"/>
                <a:cs typeface="Tahoma"/>
              </a:rPr>
              <a:t>En el sistema de secuencia cero por el contrario,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mutua tiene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gran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</a:t>
            </a:r>
            <a:r>
              <a:rPr dirty="0" sz="1200">
                <a:latin typeface="Tahoma"/>
                <a:cs typeface="Tahoma"/>
              </a:rPr>
              <a:t> y </a:t>
            </a:r>
            <a:r>
              <a:rPr dirty="0" sz="1200" spc="-5">
                <a:latin typeface="Tahoma"/>
                <a:cs typeface="Tahoma"/>
              </a:rPr>
              <a:t>tiene que ser tenido en cuenta.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5.12 muestra el circuito equivalente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una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línea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doble.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00226" y="7472295"/>
            <a:ext cx="4110327" cy="221765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914904" y="9719564"/>
            <a:ext cx="1910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a)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73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5827" y="705103"/>
            <a:ext cx="6030595" cy="33356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5615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b)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endParaRPr sz="1200">
              <a:latin typeface="Tahoma"/>
              <a:cs typeface="Tahoma"/>
            </a:endParaRPr>
          </a:p>
          <a:p>
            <a:pPr marL="427355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Fig. </a:t>
            </a:r>
            <a:r>
              <a:rPr dirty="0" sz="1200">
                <a:latin typeface="Tahoma"/>
                <a:cs typeface="Tahoma"/>
              </a:rPr>
              <a:t>5.12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–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completo de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cero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 doble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diagrama,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63500" marR="1278255">
              <a:lnSpc>
                <a:spcPct val="100400"/>
              </a:lnSpc>
            </a:pPr>
            <a:r>
              <a:rPr dirty="0" sz="1200">
                <a:latin typeface="Tahoma"/>
                <a:cs typeface="Tahoma"/>
              </a:rPr>
              <a:t>Z</a:t>
            </a:r>
            <a:r>
              <a:rPr dirty="0" baseline="-10416" sz="1200">
                <a:latin typeface="Tahoma"/>
                <a:cs typeface="Tahoma"/>
              </a:rPr>
              <a:t>0I</a:t>
            </a:r>
            <a:r>
              <a:rPr dirty="0" baseline="-10416" sz="1200" spc="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Z</a:t>
            </a:r>
            <a:r>
              <a:rPr dirty="0" baseline="-10416" sz="1200">
                <a:latin typeface="Tahoma"/>
                <a:cs typeface="Tahoma"/>
              </a:rPr>
              <a:t>0II</a:t>
            </a:r>
            <a:r>
              <a:rPr dirty="0" baseline="-10416" sz="1200" spc="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impedancia de secuencia cero con el otro circuito abierto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</a:t>
            </a:r>
            <a:r>
              <a:rPr dirty="0" baseline="-10416" sz="1200" spc="-7">
                <a:latin typeface="Tahoma"/>
                <a:cs typeface="Tahoma"/>
              </a:rPr>
              <a:t>0I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C</a:t>
            </a:r>
            <a:r>
              <a:rPr dirty="0" baseline="-10416" sz="1200">
                <a:latin typeface="Tahoma"/>
                <a:cs typeface="Tahoma"/>
              </a:rPr>
              <a:t>0II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capacidades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cero con 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tierra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Z</a:t>
            </a:r>
            <a:r>
              <a:rPr dirty="0" baseline="-10416" sz="1200">
                <a:latin typeface="Tahoma"/>
                <a:cs typeface="Tahoma"/>
              </a:rPr>
              <a:t>0mI,II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baseline="-10416" sz="1200">
                <a:latin typeface="Tahoma"/>
                <a:cs typeface="Tahoma"/>
              </a:rPr>
              <a:t>I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mutua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endParaRPr sz="1200">
              <a:latin typeface="Tahoma"/>
              <a:cs typeface="Tahoma"/>
            </a:endParaRPr>
          </a:p>
          <a:p>
            <a:pPr marL="63500" marR="280797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Z</a:t>
            </a:r>
            <a:r>
              <a:rPr dirty="0" baseline="-10416" sz="1200">
                <a:latin typeface="Tahoma"/>
                <a:cs typeface="Tahoma"/>
              </a:rPr>
              <a:t>0mI,II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baseline="-10416" sz="1200">
                <a:latin typeface="Tahoma"/>
                <a:cs typeface="Tahoma"/>
              </a:rPr>
              <a:t>I</a:t>
            </a:r>
            <a:r>
              <a:rPr dirty="0" baseline="-10416" sz="1200" spc="179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mutua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</a:t>
            </a:r>
            <a:r>
              <a:rPr dirty="0" baseline="-10416" sz="1200" spc="-7">
                <a:latin typeface="Tahoma"/>
                <a:cs typeface="Tahoma"/>
              </a:rPr>
              <a:t>0mI,II</a:t>
            </a:r>
            <a:r>
              <a:rPr dirty="0" baseline="-10416" sz="1200">
                <a:latin typeface="Tahoma"/>
                <a:cs typeface="Tahoma"/>
              </a:rPr>
              <a:t> I</a:t>
            </a:r>
            <a:r>
              <a:rPr dirty="0" baseline="-10416" sz="1200" spc="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capacidad </a:t>
            </a:r>
            <a:r>
              <a:rPr dirty="0" sz="1200">
                <a:latin typeface="Tahoma"/>
                <a:cs typeface="Tahoma"/>
              </a:rPr>
              <a:t>mutua </a:t>
            </a:r>
            <a:r>
              <a:rPr dirty="0" sz="1200" spc="-5">
                <a:latin typeface="Tahoma"/>
                <a:cs typeface="Tahoma"/>
              </a:rPr>
              <a:t>de secuencia cero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1:1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transformador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ideal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63500" marR="17780">
              <a:lnSpc>
                <a:spcPct val="100499"/>
              </a:lnSpc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cálculo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inclusión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 mutua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 ilustrado por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ejemplos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referencia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unifilar equivalente. Para este propósito las capacidades son despreciadas. </a:t>
            </a:r>
            <a:r>
              <a:rPr dirty="0" sz="1200">
                <a:latin typeface="Tahoma"/>
                <a:cs typeface="Tahoma"/>
              </a:rPr>
              <a:t>La fig. </a:t>
            </a:r>
            <a:r>
              <a:rPr dirty="0" sz="1200" spc="-5">
                <a:latin typeface="Tahoma"/>
                <a:cs typeface="Tahoma"/>
              </a:rPr>
              <a:t>5.13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 </a:t>
            </a:r>
            <a:r>
              <a:rPr dirty="0" sz="1200">
                <a:latin typeface="Tahoma"/>
                <a:cs typeface="Tahoma"/>
              </a:rPr>
              <a:t>a una línea </a:t>
            </a:r>
            <a:r>
              <a:rPr dirty="0" sz="1200" spc="-5">
                <a:latin typeface="Tahoma"/>
                <a:cs typeface="Tahoma"/>
              </a:rPr>
              <a:t>doble con dos sistemas de transmisión similares, igual sección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 iguales, conectadas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ambos lados. El cortocircuito se localiza al final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5626" y="4096602"/>
            <a:ext cx="2538108" cy="15421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5655055"/>
            <a:ext cx="5965825" cy="1496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68220" indent="-228600">
              <a:lnSpc>
                <a:spcPct val="100000"/>
              </a:lnSpc>
              <a:spcBef>
                <a:spcPts val="100"/>
              </a:spcBef>
              <a:buAutoNum type="alphaLcParenR"/>
              <a:tabLst>
                <a:tab pos="2268220" algn="l"/>
              </a:tabLst>
            </a:pP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  <a:p>
            <a:pPr marL="2433955" indent="-229235">
              <a:lnSpc>
                <a:spcPct val="100000"/>
              </a:lnSpc>
              <a:spcBef>
                <a:spcPts val="10"/>
              </a:spcBef>
              <a:buAutoNum type="alphaLcParenR"/>
              <a:tabLst>
                <a:tab pos="2434590" algn="l"/>
              </a:tabLst>
            </a:pP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endParaRPr sz="1200">
              <a:latin typeface="Tahoma"/>
              <a:cs typeface="Tahoma"/>
            </a:endParaRPr>
          </a:p>
          <a:p>
            <a:pPr marL="1249680" marR="65405" indent="-1179830">
              <a:lnSpc>
                <a:spcPts val="1450"/>
              </a:lnSpc>
              <a:spcBef>
                <a:spcPts val="40"/>
              </a:spcBef>
            </a:pPr>
            <a:r>
              <a:rPr dirty="0" sz="1200" spc="-5">
                <a:latin typeface="Tahoma"/>
                <a:cs typeface="Tahoma"/>
              </a:rPr>
              <a:t>Fig. </a:t>
            </a:r>
            <a:r>
              <a:rPr dirty="0" sz="1200">
                <a:latin typeface="Tahoma"/>
                <a:cs typeface="Tahoma"/>
              </a:rPr>
              <a:t>5.13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- Circuito equivalente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simplificado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sistema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línea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doble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conectada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paralelo cortocircuitada</a:t>
            </a:r>
            <a:r>
              <a:rPr dirty="0" sz="1200">
                <a:latin typeface="Tahoma"/>
                <a:cs typeface="Tahoma"/>
              </a:rPr>
              <a:t> al</a:t>
            </a:r>
            <a:r>
              <a:rPr dirty="0" sz="1200" spc="-5">
                <a:latin typeface="Tahoma"/>
                <a:cs typeface="Tahoma"/>
              </a:rPr>
              <a:t> final.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5.14 muestra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misma </a:t>
            </a:r>
            <a:r>
              <a:rPr dirty="0" sz="1200">
                <a:latin typeface="Tahoma"/>
                <a:cs typeface="Tahoma"/>
              </a:rPr>
              <a:t>línea </a:t>
            </a:r>
            <a:r>
              <a:rPr dirty="0" sz="1200" spc="-5">
                <a:latin typeface="Tahoma"/>
                <a:cs typeface="Tahoma"/>
              </a:rPr>
              <a:t>doble que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5.13 pero </a:t>
            </a:r>
            <a:r>
              <a:rPr dirty="0" sz="1200" spc="-1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dos líneas están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conectadas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juntas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solamente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extremo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partida, permaneciendo 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otro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extremo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conectadas</a:t>
            </a:r>
            <a:r>
              <a:rPr dirty="0" sz="1200">
                <a:latin typeface="Tahoma"/>
                <a:cs typeface="Tahoma"/>
              </a:rPr>
              <a:t> a </a:t>
            </a:r>
            <a:r>
              <a:rPr dirty="0" sz="1200" spc="-5">
                <a:latin typeface="Tahoma"/>
                <a:cs typeface="Tahoma"/>
              </a:rPr>
              <a:t>diferentes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barras.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37829" y="7222659"/>
            <a:ext cx="2743496" cy="233826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733548" y="9594595"/>
            <a:ext cx="1910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a)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74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73880" y="7595033"/>
            <a:ext cx="12763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i="1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13908" y="7452976"/>
            <a:ext cx="29337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25462" sz="1800" spc="-7" i="1">
                <a:latin typeface="Times New Roman"/>
                <a:cs typeface="Times New Roman"/>
              </a:rPr>
              <a:t>U</a:t>
            </a:r>
            <a:r>
              <a:rPr dirty="0" baseline="-25462" sz="1800" spc="-89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6383" y="705103"/>
            <a:ext cx="6168390" cy="665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230124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b)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endParaRPr sz="1200">
              <a:latin typeface="Tahoma"/>
              <a:cs typeface="Tahoma"/>
            </a:endParaRPr>
          </a:p>
          <a:p>
            <a:pPr algn="ctr" marL="172085" marR="16573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Fig. </a:t>
            </a:r>
            <a:r>
              <a:rPr dirty="0" sz="1200">
                <a:latin typeface="Tahoma"/>
                <a:cs typeface="Tahoma"/>
              </a:rPr>
              <a:t>5.14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- 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simplificado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sistema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 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doble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conectada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paralelo 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principio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cortocircuitada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final</a:t>
            </a:r>
            <a:r>
              <a:rPr dirty="0" sz="1200">
                <a:latin typeface="Tahoma"/>
                <a:cs typeface="Tahoma"/>
              </a:rPr>
              <a:t> libre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una</a:t>
            </a:r>
            <a:r>
              <a:rPr dirty="0" sz="1200" spc="-5">
                <a:latin typeface="Tahoma"/>
                <a:cs typeface="Tahoma"/>
              </a:rPr>
              <a:t>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algn="r" lvl="1" marL="456565" marR="2335530" indent="-456565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456565" algn="l"/>
                <a:tab pos="457200" algn="l"/>
              </a:tabLst>
            </a:pPr>
            <a:r>
              <a:rPr dirty="0" sz="1200" spc="-5" b="1">
                <a:latin typeface="Tahoma"/>
                <a:cs typeface="Tahoma"/>
              </a:rPr>
              <a:t>Sistemas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con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diferentes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niveles</a:t>
            </a:r>
            <a:r>
              <a:rPr dirty="0" sz="1200" b="1">
                <a:latin typeface="Tahoma"/>
                <a:cs typeface="Tahoma"/>
              </a:rPr>
              <a:t> de tensión</a:t>
            </a:r>
            <a:endParaRPr sz="12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Tahoma"/>
              <a:buAutoNum type="arabicPeriod" startAt="2"/>
            </a:pPr>
            <a:endParaRPr sz="1150">
              <a:latin typeface="Tahoma"/>
              <a:cs typeface="Tahoma"/>
            </a:endParaRPr>
          </a:p>
          <a:p>
            <a:pPr algn="just" marL="114300" marR="106045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El caso más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común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 presenta el </a:t>
            </a:r>
            <a:r>
              <a:rPr dirty="0" sz="1200" spc="-1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práctica 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cálculo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sistemas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diferentes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niveles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interconectados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transformadores. </a:t>
            </a:r>
            <a:r>
              <a:rPr dirty="0" sz="1200">
                <a:latin typeface="Tahoma"/>
                <a:cs typeface="Tahoma"/>
              </a:rPr>
              <a:t>Como ya </a:t>
            </a:r>
            <a:r>
              <a:rPr dirty="0" sz="1200" spc="-5">
                <a:latin typeface="Tahoma"/>
                <a:cs typeface="Tahoma"/>
              </a:rPr>
              <a:t>se mencionó, las impedancias de cables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líneas </a:t>
            </a:r>
            <a:r>
              <a:rPr dirty="0" sz="1200" spc="-10">
                <a:latin typeface="Tahoma"/>
                <a:cs typeface="Tahoma"/>
              </a:rPr>
              <a:t>aéreas </a:t>
            </a:r>
            <a:r>
              <a:rPr dirty="0" sz="1200" spc="-5">
                <a:latin typeface="Tahoma"/>
                <a:cs typeface="Tahoma"/>
              </a:rPr>
              <a:t> son expresadas normalmente en </a:t>
            </a:r>
            <a:r>
              <a:rPr dirty="0" sz="1200">
                <a:latin typeface="Symbol"/>
                <a:cs typeface="Symbol"/>
              </a:rPr>
              <a:t></a:t>
            </a:r>
            <a:r>
              <a:rPr dirty="0" sz="1200">
                <a:latin typeface="Tahoma"/>
                <a:cs typeface="Tahoma"/>
              </a:rPr>
              <a:t>/kM </a:t>
            </a:r>
            <a:r>
              <a:rPr dirty="0" sz="1200" spc="-5">
                <a:latin typeface="Tahoma"/>
                <a:cs typeface="Tahoma"/>
              </a:rPr>
              <a:t>por fase tomando como </a:t>
            </a:r>
            <a:r>
              <a:rPr dirty="0" sz="1200">
                <a:latin typeface="Tahoma"/>
                <a:cs typeface="Tahoma"/>
              </a:rPr>
              <a:t>referencia </a:t>
            </a:r>
            <a:r>
              <a:rPr dirty="0" sz="1200" spc="-5">
                <a:latin typeface="Tahoma"/>
                <a:cs typeface="Tahoma"/>
              </a:rPr>
              <a:t>el nivel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asociado,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mientras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transformadores,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etc..,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usualmente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porcentajes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adimensionales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(en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%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p.u.)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relativos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nominal).</a:t>
            </a:r>
            <a:r>
              <a:rPr dirty="0" sz="1200">
                <a:latin typeface="Tahoma"/>
                <a:cs typeface="Tahoma"/>
              </a:rPr>
              <a:t> Por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útil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convertir los valores de impedancia </a:t>
            </a:r>
            <a:r>
              <a:rPr dirty="0" sz="1200">
                <a:latin typeface="Tahoma"/>
                <a:cs typeface="Tahoma"/>
              </a:rPr>
              <a:t>a un </a:t>
            </a:r>
            <a:r>
              <a:rPr dirty="0" sz="1200" spc="-5">
                <a:latin typeface="Tahoma"/>
                <a:cs typeface="Tahoma"/>
              </a:rPr>
              <a:t>nivel de referencia para todo el sistema.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determinación de las impedancias al cortocircuito del sistema puede encararse por dos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métodos.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14300" marR="106680">
              <a:lnSpc>
                <a:spcPct val="1004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En el método </a:t>
            </a:r>
            <a:r>
              <a:rPr dirty="0" sz="1200" spc="-10">
                <a:latin typeface="Tahoma"/>
                <a:cs typeface="Tahoma"/>
              </a:rPr>
              <a:t>basado </a:t>
            </a:r>
            <a:r>
              <a:rPr dirty="0" sz="1200" spc="-5">
                <a:latin typeface="Tahoma"/>
                <a:cs typeface="Tahoma"/>
              </a:rPr>
              <a:t>en los valores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impedancia absoluta, las impedancias de cada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 del sistema se convierten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valores absolutos referidos </a:t>
            </a:r>
            <a:r>
              <a:rPr dirty="0" sz="1200">
                <a:latin typeface="Tahoma"/>
                <a:cs typeface="Tahoma"/>
              </a:rPr>
              <a:t>a una </a:t>
            </a:r>
            <a:r>
              <a:rPr dirty="0" sz="1200" spc="-5">
                <a:latin typeface="Tahoma"/>
                <a:cs typeface="Tahoma"/>
              </a:rPr>
              <a:t>tensión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referencia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</a:t>
            </a:r>
            <a:r>
              <a:rPr dirty="0" baseline="-10416" sz="1200" spc="-7">
                <a:latin typeface="Tahoma"/>
                <a:cs typeface="Tahoma"/>
              </a:rPr>
              <a:t>B.</a:t>
            </a:r>
            <a:endParaRPr baseline="-10416"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114300" marR="104775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En el método basado en los valores de impedancia adimensionales, aceptando que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parte de las impedancias del sistema </a:t>
            </a:r>
            <a:r>
              <a:rPr dirty="0" sz="1200" spc="-10">
                <a:latin typeface="Tahoma"/>
                <a:cs typeface="Tahoma"/>
              </a:rPr>
              <a:t>están dadas </a:t>
            </a:r>
            <a:r>
              <a:rPr dirty="0" sz="1200" spc="-5">
                <a:latin typeface="Tahoma"/>
                <a:cs typeface="Tahoma"/>
              </a:rPr>
              <a:t>en forma adimensional, </a:t>
            </a:r>
            <a:r>
              <a:rPr dirty="0" sz="1200" spc="-10">
                <a:latin typeface="Tahoma"/>
                <a:cs typeface="Tahoma"/>
              </a:rPr>
              <a:t>todas </a:t>
            </a:r>
            <a:r>
              <a:rPr dirty="0" sz="1200" spc="-5">
                <a:latin typeface="Tahoma"/>
                <a:cs typeface="Tahoma"/>
              </a:rPr>
              <a:t>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calculan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adimensionales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referidos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nivel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tensión.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ete caso es necesario establecer, además de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tensión de referencia </a:t>
            </a:r>
            <a:r>
              <a:rPr dirty="0" sz="1200" spc="5">
                <a:latin typeface="Tahoma"/>
                <a:cs typeface="Tahoma"/>
              </a:rPr>
              <a:t>U</a:t>
            </a:r>
            <a:r>
              <a:rPr dirty="0" baseline="-10416" sz="1200" spc="7">
                <a:latin typeface="Tahoma"/>
                <a:cs typeface="Tahoma"/>
              </a:rPr>
              <a:t>B</a:t>
            </a:r>
            <a:r>
              <a:rPr dirty="0" baseline="-10416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, una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referencia</a:t>
            </a:r>
            <a:r>
              <a:rPr dirty="0" sz="1200">
                <a:latin typeface="Tahoma"/>
                <a:cs typeface="Tahoma"/>
              </a:rPr>
              <a:t> S</a:t>
            </a:r>
            <a:r>
              <a:rPr dirty="0" baseline="-10416" sz="1200">
                <a:latin typeface="Tahoma"/>
                <a:cs typeface="Tahoma"/>
              </a:rPr>
              <a:t>B</a:t>
            </a:r>
            <a:r>
              <a:rPr dirty="0" baseline="-10416" sz="1200" spc="172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lvl="2" marL="571500" indent="-457200">
              <a:lnSpc>
                <a:spcPct val="100000"/>
              </a:lnSpc>
              <a:buAutoNum type="arabicPeriod"/>
              <a:tabLst>
                <a:tab pos="571500" algn="l"/>
              </a:tabLst>
            </a:pPr>
            <a:r>
              <a:rPr dirty="0" sz="1200" spc="-5" b="1">
                <a:latin typeface="Tahoma"/>
                <a:cs typeface="Tahoma"/>
              </a:rPr>
              <a:t>Cálculo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con valores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absolutos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impedancias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114300" marR="10668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Los valores absolutos de impedancias varían con el cuadrado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tensión. Para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 de referencia 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baseline="-10416" sz="1200">
                <a:latin typeface="Tahoma"/>
                <a:cs typeface="Tahoma"/>
              </a:rPr>
              <a:t>B </a:t>
            </a:r>
            <a:r>
              <a:rPr dirty="0" sz="1200">
                <a:latin typeface="Tahoma"/>
                <a:cs typeface="Tahoma"/>
              </a:rPr>
              <a:t>, </a:t>
            </a:r>
            <a:r>
              <a:rPr dirty="0" sz="1200" spc="-5">
                <a:latin typeface="Tahoma"/>
                <a:cs typeface="Tahoma"/>
              </a:rPr>
              <a:t>los valores absolutos de impedancia </a:t>
            </a:r>
            <a:r>
              <a:rPr dirty="0" sz="1200">
                <a:latin typeface="Tahoma"/>
                <a:cs typeface="Tahoma"/>
              </a:rPr>
              <a:t>referida a </a:t>
            </a:r>
            <a:r>
              <a:rPr dirty="0" sz="1200" spc="-5">
                <a:latin typeface="Tahoma"/>
                <a:cs typeface="Tahoma"/>
              </a:rPr>
              <a:t>ese nivel están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dados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siguiente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marL="114300">
              <a:lnSpc>
                <a:spcPct val="100000"/>
              </a:lnSpc>
              <a:tabLst>
                <a:tab pos="342265" algn="l"/>
              </a:tabLst>
            </a:pPr>
            <a:r>
              <a:rPr dirty="0" sz="1200">
                <a:latin typeface="Times New Roman"/>
                <a:cs typeface="Times New Roman"/>
              </a:rPr>
              <a:t>-	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líneas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cables,</a:t>
            </a:r>
            <a:endParaRPr sz="1200">
              <a:latin typeface="Tahoma"/>
              <a:cs typeface="Tahoma"/>
            </a:endParaRPr>
          </a:p>
          <a:p>
            <a:pPr algn="ctr" marR="188595">
              <a:lnSpc>
                <a:spcPct val="100000"/>
              </a:lnSpc>
              <a:spcBef>
                <a:spcPts val="10"/>
              </a:spcBef>
            </a:pPr>
            <a:r>
              <a:rPr dirty="0" baseline="-25462" sz="1800" spc="-7" i="1">
                <a:latin typeface="Times New Roman"/>
                <a:cs typeface="Times New Roman"/>
              </a:rPr>
              <a:t>U</a:t>
            </a:r>
            <a:r>
              <a:rPr dirty="0" baseline="-25462" sz="1800" spc="-89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67716" y="7350964"/>
            <a:ext cx="100076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200" spc="70" i="1">
                <a:latin typeface="Times New Roman"/>
                <a:cs typeface="Times New Roman"/>
              </a:rPr>
              <a:t>Z</a:t>
            </a:r>
            <a:r>
              <a:rPr dirty="0" baseline="-13888" sz="1800" spc="104" i="1">
                <a:latin typeface="Times New Roman"/>
                <a:cs typeface="Times New Roman"/>
              </a:rPr>
              <a:t>B</a:t>
            </a:r>
            <a:r>
              <a:rPr dirty="0" baseline="-13888" sz="1800" spc="284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80" i="1">
                <a:latin typeface="Times New Roman"/>
                <a:cs typeface="Times New Roman"/>
              </a:rPr>
              <a:t>Z</a:t>
            </a:r>
            <a:r>
              <a:rPr dirty="0" baseline="-13888" sz="1800" spc="120" i="1">
                <a:latin typeface="Times New Roman"/>
                <a:cs typeface="Times New Roman"/>
              </a:rPr>
              <a:t>N </a:t>
            </a:r>
            <a:r>
              <a:rPr dirty="0" u="sng" baseline="23148" sz="1800" spc="12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baseline="23148" sz="1800" spc="172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23148" sz="18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</a:t>
            </a:r>
            <a:r>
              <a:rPr dirty="0" u="sng" baseline="23148" sz="1800" spc="3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baseline="23148"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36796" y="7628635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(5.13)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628476" y="8326880"/>
            <a:ext cx="250825" cy="0"/>
          </a:xfrm>
          <a:custGeom>
            <a:avLst/>
            <a:gdLst/>
            <a:ahLst/>
            <a:cxnLst/>
            <a:rect l="l" t="t" r="r" b="b"/>
            <a:pathLst>
              <a:path w="250825" h="0">
                <a:moveTo>
                  <a:pt x="0" y="0"/>
                </a:moveTo>
                <a:lnTo>
                  <a:pt x="2506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723087" y="8340374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75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9883" y="7811515"/>
            <a:ext cx="4085590" cy="596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278765" algn="l"/>
              </a:tabLst>
            </a:pPr>
            <a:r>
              <a:rPr dirty="0" sz="1200">
                <a:latin typeface="Times New Roman"/>
                <a:cs typeface="Times New Roman"/>
              </a:rPr>
              <a:t>-	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generadores, transformadores,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bobinas,</a:t>
            </a:r>
            <a:endParaRPr sz="1200">
              <a:latin typeface="Tahoma"/>
              <a:cs typeface="Tahoma"/>
            </a:endParaRPr>
          </a:p>
          <a:p>
            <a:pPr algn="r" marR="1085850">
              <a:lnSpc>
                <a:spcPct val="100000"/>
              </a:lnSpc>
              <a:spcBef>
                <a:spcPts val="10"/>
              </a:spcBef>
            </a:pPr>
            <a:r>
              <a:rPr dirty="0" baseline="-25462" sz="1800" i="1">
                <a:latin typeface="Times New Roman"/>
                <a:cs typeface="Times New Roman"/>
              </a:rPr>
              <a:t>U</a:t>
            </a:r>
            <a:r>
              <a:rPr dirty="0" baseline="-25462" sz="1800" spc="-89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  <a:p>
            <a:pPr marL="2153920">
              <a:lnSpc>
                <a:spcPct val="100000"/>
              </a:lnSpc>
              <a:spcBef>
                <a:spcPts val="170"/>
              </a:spcBef>
            </a:pPr>
            <a:r>
              <a:rPr dirty="0" sz="1200" spc="145" i="1">
                <a:latin typeface="Times New Roman"/>
                <a:cs typeface="Times New Roman"/>
              </a:rPr>
              <a:t>Z</a:t>
            </a:r>
            <a:r>
              <a:rPr dirty="0" baseline="-13888" sz="1800" i="1">
                <a:latin typeface="Times New Roman"/>
                <a:cs typeface="Times New Roman"/>
              </a:rPr>
              <a:t>B</a:t>
            </a:r>
            <a:r>
              <a:rPr dirty="0" baseline="-13888" sz="1800" i="1">
                <a:latin typeface="Times New Roman"/>
                <a:cs typeface="Times New Roman"/>
              </a:rPr>
              <a:t> </a:t>
            </a:r>
            <a:r>
              <a:rPr dirty="0" baseline="-13888" sz="1800" spc="-17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13888" sz="1800" i="1">
                <a:latin typeface="Times New Roman"/>
                <a:cs typeface="Times New Roman"/>
              </a:rPr>
              <a:t>N</a:t>
            </a:r>
            <a:r>
              <a:rPr dirty="0" baseline="-13888" sz="1800" i="1">
                <a:latin typeface="Times New Roman"/>
                <a:cs typeface="Times New Roman"/>
              </a:rPr>
              <a:t> </a:t>
            </a:r>
            <a:r>
              <a:rPr dirty="0" baseline="-13888" sz="1800" spc="-67" i="1">
                <a:latin typeface="Times New Roman"/>
                <a:cs typeface="Times New Roman"/>
              </a:rPr>
              <a:t> </a:t>
            </a:r>
            <a:r>
              <a:rPr dirty="0" baseline="-37037" sz="1800" i="1">
                <a:latin typeface="Times New Roman"/>
                <a:cs typeface="Times New Roman"/>
              </a:rPr>
              <a:t>S</a:t>
            </a:r>
            <a:r>
              <a:rPr dirty="0" baseline="-37037" sz="1800" spc="7" i="1">
                <a:latin typeface="Times New Roman"/>
                <a:cs typeface="Times New Roman"/>
              </a:rPr>
              <a:t> </a:t>
            </a:r>
            <a:r>
              <a:rPr dirty="0" baseline="23148" sz="1800" i="1">
                <a:latin typeface="Times New Roman"/>
                <a:cs typeface="Times New Roman"/>
              </a:rPr>
              <a:t>B</a:t>
            </a:r>
            <a:endParaRPr baseline="23148"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36796" y="837691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(5.14)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9883" y="8744204"/>
            <a:ext cx="6040755" cy="112903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50800" marR="4318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Se puede elegir cualquier tensión de referencia 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baseline="-10416" sz="1200">
                <a:latin typeface="Tahoma"/>
                <a:cs typeface="Tahoma"/>
              </a:rPr>
              <a:t>B</a:t>
            </a:r>
            <a:r>
              <a:rPr dirty="0" baseline="-10416" sz="1200" spc="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. </a:t>
            </a:r>
            <a:r>
              <a:rPr dirty="0" sz="1200" spc="-5">
                <a:latin typeface="Tahoma"/>
                <a:cs typeface="Tahoma"/>
              </a:rPr>
              <a:t>Es conveniente, sin embargo,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seleccionar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 de operación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parte del sistema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10">
                <a:latin typeface="Tahoma"/>
                <a:cs typeface="Tahoma"/>
              </a:rPr>
              <a:t>cual </a:t>
            </a:r>
            <a:r>
              <a:rPr dirty="0" sz="1200" spc="-5">
                <a:latin typeface="Tahoma"/>
                <a:cs typeface="Tahoma"/>
              </a:rPr>
              <a:t>está localizada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marL="50800" marR="44450">
              <a:lnSpc>
                <a:spcPct val="100800"/>
              </a:lnSpc>
              <a:tabLst>
                <a:tab pos="1197610" algn="l"/>
                <a:tab pos="1601470" algn="l"/>
                <a:tab pos="2286000" algn="l"/>
                <a:tab pos="2604135" algn="l"/>
                <a:tab pos="3617595" algn="l"/>
                <a:tab pos="4937125" algn="l"/>
                <a:tab pos="5730875" algn="l"/>
              </a:tabLst>
            </a:pPr>
            <a:r>
              <a:rPr dirty="0" sz="1200" b="1">
                <a:latin typeface="Tahoma"/>
                <a:cs typeface="Tahoma"/>
              </a:rPr>
              <a:t>5</a:t>
            </a:r>
            <a:r>
              <a:rPr dirty="0" sz="1200" spc="-5" b="1">
                <a:latin typeface="Tahoma"/>
                <a:cs typeface="Tahoma"/>
              </a:rPr>
              <a:t>.</a:t>
            </a:r>
            <a:r>
              <a:rPr dirty="0" sz="1200" b="1">
                <a:latin typeface="Tahoma"/>
                <a:cs typeface="Tahoma"/>
              </a:rPr>
              <a:t>2</a:t>
            </a:r>
            <a:r>
              <a:rPr dirty="0" sz="1200" spc="-5" b="1">
                <a:latin typeface="Tahoma"/>
                <a:cs typeface="Tahoma"/>
              </a:rPr>
              <a:t>.</a:t>
            </a:r>
            <a:r>
              <a:rPr dirty="0" sz="1200" b="1">
                <a:latin typeface="Tahoma"/>
                <a:cs typeface="Tahoma"/>
              </a:rPr>
              <a:t>2 </a:t>
            </a:r>
            <a:r>
              <a:rPr dirty="0" sz="1200" spc="-15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Cá</a:t>
            </a:r>
            <a:r>
              <a:rPr dirty="0" sz="1200" spc="-5" b="1">
                <a:latin typeface="Tahoma"/>
                <a:cs typeface="Tahoma"/>
              </a:rPr>
              <a:t>l</a:t>
            </a:r>
            <a:r>
              <a:rPr dirty="0" sz="1200" spc="-5" b="1">
                <a:latin typeface="Tahoma"/>
                <a:cs typeface="Tahoma"/>
              </a:rPr>
              <a:t>cu</a:t>
            </a:r>
            <a:r>
              <a:rPr dirty="0" sz="1200" spc="-5" b="1">
                <a:latin typeface="Tahoma"/>
                <a:cs typeface="Tahoma"/>
              </a:rPr>
              <a:t>l</a:t>
            </a:r>
            <a:r>
              <a:rPr dirty="0" sz="1200" spc="-5" b="1">
                <a:latin typeface="Tahoma"/>
                <a:cs typeface="Tahoma"/>
              </a:rPr>
              <a:t>o</a:t>
            </a:r>
            <a:r>
              <a:rPr dirty="0" sz="1200" b="1">
                <a:latin typeface="Tahoma"/>
                <a:cs typeface="Tahoma"/>
              </a:rPr>
              <a:t>	</a:t>
            </a:r>
            <a:r>
              <a:rPr dirty="0" sz="1200" spc="-5" b="1">
                <a:latin typeface="Tahoma"/>
                <a:cs typeface="Tahoma"/>
              </a:rPr>
              <a:t>con</a:t>
            </a:r>
            <a:r>
              <a:rPr dirty="0" sz="1200" b="1">
                <a:latin typeface="Tahoma"/>
                <a:cs typeface="Tahoma"/>
              </a:rPr>
              <a:t>	va</a:t>
            </a:r>
            <a:r>
              <a:rPr dirty="0" sz="1200" spc="-5" b="1">
                <a:latin typeface="Tahoma"/>
                <a:cs typeface="Tahoma"/>
              </a:rPr>
              <a:t>l</a:t>
            </a:r>
            <a:r>
              <a:rPr dirty="0" sz="1200" spc="-5" b="1">
                <a:latin typeface="Tahoma"/>
                <a:cs typeface="Tahoma"/>
              </a:rPr>
              <a:t>o</a:t>
            </a:r>
            <a:r>
              <a:rPr dirty="0" sz="1200" spc="-25" b="1">
                <a:latin typeface="Tahoma"/>
                <a:cs typeface="Tahoma"/>
              </a:rPr>
              <a:t>r</a:t>
            </a:r>
            <a:r>
              <a:rPr dirty="0" sz="1200" spc="-5" b="1">
                <a:latin typeface="Tahoma"/>
                <a:cs typeface="Tahoma"/>
              </a:rPr>
              <a:t>e</a:t>
            </a:r>
            <a:r>
              <a:rPr dirty="0" sz="1200" b="1">
                <a:latin typeface="Tahoma"/>
                <a:cs typeface="Tahoma"/>
              </a:rPr>
              <a:t>s	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b="1">
                <a:latin typeface="Tahoma"/>
                <a:cs typeface="Tahoma"/>
              </a:rPr>
              <a:t>	</a:t>
            </a:r>
            <a:r>
              <a:rPr dirty="0" sz="1200" spc="-5" b="1">
                <a:latin typeface="Tahoma"/>
                <a:cs typeface="Tahoma"/>
              </a:rPr>
              <a:t>im</a:t>
            </a:r>
            <a:r>
              <a:rPr dirty="0" sz="1200" spc="5" b="1">
                <a:latin typeface="Tahoma"/>
                <a:cs typeface="Tahoma"/>
              </a:rPr>
              <a:t>p</a:t>
            </a:r>
            <a:r>
              <a:rPr dirty="0" sz="1200" spc="-5" b="1">
                <a:latin typeface="Tahoma"/>
                <a:cs typeface="Tahoma"/>
              </a:rPr>
              <a:t>e</a:t>
            </a:r>
            <a:r>
              <a:rPr dirty="0" sz="1200" spc="-5" b="1">
                <a:latin typeface="Tahoma"/>
                <a:cs typeface="Tahoma"/>
              </a:rPr>
              <a:t>dan</a:t>
            </a:r>
            <a:r>
              <a:rPr dirty="0" sz="1200" spc="-5" b="1">
                <a:latin typeface="Tahoma"/>
                <a:cs typeface="Tahoma"/>
              </a:rPr>
              <a:t>c</a:t>
            </a:r>
            <a:r>
              <a:rPr dirty="0" sz="1200" spc="-5" b="1">
                <a:latin typeface="Tahoma"/>
                <a:cs typeface="Tahoma"/>
              </a:rPr>
              <a:t>i</a:t>
            </a:r>
            <a:r>
              <a:rPr dirty="0" sz="1200" b="1">
                <a:latin typeface="Tahoma"/>
                <a:cs typeface="Tahoma"/>
              </a:rPr>
              <a:t>a	</a:t>
            </a:r>
            <a:r>
              <a:rPr dirty="0" sz="1200" spc="-5" b="1">
                <a:latin typeface="Tahoma"/>
                <a:cs typeface="Tahoma"/>
              </a:rPr>
              <a:t>ad</a:t>
            </a:r>
            <a:r>
              <a:rPr dirty="0" sz="1200" spc="-10" b="1">
                <a:latin typeface="Tahoma"/>
                <a:cs typeface="Tahoma"/>
              </a:rPr>
              <a:t>i</a:t>
            </a:r>
            <a:r>
              <a:rPr dirty="0" sz="1200" spc="-5" b="1">
                <a:latin typeface="Tahoma"/>
                <a:cs typeface="Tahoma"/>
              </a:rPr>
              <a:t>me</a:t>
            </a:r>
            <a:r>
              <a:rPr dirty="0" sz="1200" spc="-5" b="1">
                <a:latin typeface="Tahoma"/>
                <a:cs typeface="Tahoma"/>
              </a:rPr>
              <a:t>n</a:t>
            </a:r>
            <a:r>
              <a:rPr dirty="0" sz="1200" spc="-10" b="1">
                <a:latin typeface="Tahoma"/>
                <a:cs typeface="Tahoma"/>
              </a:rPr>
              <a:t>s</a:t>
            </a:r>
            <a:r>
              <a:rPr dirty="0" sz="1200" spc="-5" b="1">
                <a:latin typeface="Tahoma"/>
                <a:cs typeface="Tahoma"/>
              </a:rPr>
              <a:t>i</a:t>
            </a:r>
            <a:r>
              <a:rPr dirty="0" sz="1200" spc="-5" b="1">
                <a:latin typeface="Tahoma"/>
                <a:cs typeface="Tahoma"/>
              </a:rPr>
              <a:t>on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-5" b="1">
                <a:latin typeface="Tahoma"/>
                <a:cs typeface="Tahoma"/>
              </a:rPr>
              <a:t>l</a:t>
            </a:r>
            <a:r>
              <a:rPr dirty="0" sz="1200" spc="5" b="1">
                <a:latin typeface="Tahoma"/>
                <a:cs typeface="Tahoma"/>
              </a:rPr>
              <a:t>e</a:t>
            </a:r>
            <a:r>
              <a:rPr dirty="0" sz="1200" b="1">
                <a:latin typeface="Tahoma"/>
                <a:cs typeface="Tahoma"/>
              </a:rPr>
              <a:t>s	</a:t>
            </a:r>
            <a:r>
              <a:rPr dirty="0" sz="1200" b="1">
                <a:latin typeface="Tahoma"/>
                <a:cs typeface="Tahoma"/>
              </a:rPr>
              <a:t>(</a:t>
            </a:r>
            <a:r>
              <a:rPr dirty="0" sz="1200" spc="-10" b="1">
                <a:latin typeface="Tahoma"/>
                <a:cs typeface="Tahoma"/>
              </a:rPr>
              <a:t>s</a:t>
            </a:r>
            <a:r>
              <a:rPr dirty="0" sz="1200" spc="-5" b="1">
                <a:latin typeface="Tahoma"/>
                <a:cs typeface="Tahoma"/>
              </a:rPr>
              <a:t>i</a:t>
            </a:r>
            <a:r>
              <a:rPr dirty="0" sz="1200" spc="-10" b="1">
                <a:latin typeface="Tahoma"/>
                <a:cs typeface="Tahoma"/>
              </a:rPr>
              <a:t>s</a:t>
            </a:r>
            <a:r>
              <a:rPr dirty="0" sz="1200" spc="5" b="1">
                <a:latin typeface="Tahoma"/>
                <a:cs typeface="Tahoma"/>
              </a:rPr>
              <a:t>t</a:t>
            </a:r>
            <a:r>
              <a:rPr dirty="0" sz="1200" spc="-5" b="1">
                <a:latin typeface="Tahoma"/>
                <a:cs typeface="Tahoma"/>
              </a:rPr>
              <a:t>em</a:t>
            </a:r>
            <a:r>
              <a:rPr dirty="0" sz="1200" b="1">
                <a:latin typeface="Tahoma"/>
                <a:cs typeface="Tahoma"/>
              </a:rPr>
              <a:t>a	</a:t>
            </a:r>
            <a:r>
              <a:rPr dirty="0" sz="1200" spc="-5" b="1">
                <a:latin typeface="Tahoma"/>
                <a:cs typeface="Tahoma"/>
              </a:rPr>
              <a:t>po</a:t>
            </a:r>
            <a:r>
              <a:rPr dirty="0" sz="1200" b="1">
                <a:latin typeface="Tahoma"/>
                <a:cs typeface="Tahoma"/>
              </a:rPr>
              <a:t>r  </a:t>
            </a:r>
            <a:r>
              <a:rPr dirty="0" sz="1200" spc="-5" b="1">
                <a:latin typeface="Tahoma"/>
                <a:cs typeface="Tahoma"/>
              </a:rPr>
              <a:t>unidad)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8527" y="889507"/>
            <a:ext cx="6042025" cy="11290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50800" marR="43180">
              <a:lnSpc>
                <a:spcPct val="100600"/>
              </a:lnSpc>
              <a:spcBef>
                <a:spcPts val="90"/>
              </a:spcBef>
            </a:pPr>
            <a:r>
              <a:rPr dirty="0" sz="1200" spc="-5">
                <a:latin typeface="Tahoma"/>
                <a:cs typeface="Tahoma"/>
              </a:rPr>
              <a:t>Dado que las potencias nominales aparentes de </a:t>
            </a:r>
            <a:r>
              <a:rPr dirty="0" sz="1200" spc="-10">
                <a:latin typeface="Tahoma"/>
                <a:cs typeface="Tahoma"/>
              </a:rPr>
              <a:t>cada </a:t>
            </a:r>
            <a:r>
              <a:rPr dirty="0" sz="1200">
                <a:latin typeface="Tahoma"/>
                <a:cs typeface="Tahoma"/>
              </a:rPr>
              <a:t>componente </a:t>
            </a:r>
            <a:r>
              <a:rPr dirty="0" sz="1200" spc="-5">
                <a:latin typeface="Tahoma"/>
                <a:cs typeface="Tahoma"/>
              </a:rPr>
              <a:t>del sistema </a:t>
            </a:r>
            <a:r>
              <a:rPr dirty="0" sz="1200" spc="-10">
                <a:latin typeface="Tahoma"/>
                <a:cs typeface="Tahoma"/>
              </a:rPr>
              <a:t>son </a:t>
            </a:r>
            <a:r>
              <a:rPr dirty="0" sz="1200" spc="-5">
                <a:latin typeface="Tahoma"/>
                <a:cs typeface="Tahoma"/>
              </a:rPr>
              <a:t> diferentes,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líneas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aéreas,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definidos,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necesario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realizar los cálculos </a:t>
            </a:r>
            <a:r>
              <a:rPr dirty="0" sz="1200">
                <a:latin typeface="Tahoma"/>
                <a:cs typeface="Tahoma"/>
              </a:rPr>
              <a:t>con una </a:t>
            </a:r>
            <a:r>
              <a:rPr dirty="0" sz="1200" spc="-5">
                <a:latin typeface="Tahoma"/>
                <a:cs typeface="Tahoma"/>
              </a:rPr>
              <a:t>referencia común de potencia aparente </a:t>
            </a:r>
            <a:r>
              <a:rPr dirty="0" sz="1200">
                <a:latin typeface="Tahoma"/>
                <a:cs typeface="Tahoma"/>
              </a:rPr>
              <a:t>S</a:t>
            </a:r>
            <a:r>
              <a:rPr dirty="0" baseline="-10416" sz="1200">
                <a:latin typeface="Tahoma"/>
                <a:cs typeface="Tahoma"/>
              </a:rPr>
              <a:t>B</a:t>
            </a:r>
            <a:r>
              <a:rPr dirty="0" baseline="-10416" sz="1200" spc="3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. La </a:t>
            </a:r>
            <a:r>
              <a:rPr dirty="0" sz="1200" spc="-5">
                <a:latin typeface="Tahoma"/>
                <a:cs typeface="Tahoma"/>
              </a:rPr>
              <a:t>relación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sería: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tabLst>
                <a:tab pos="278765" algn="l"/>
              </a:tabLst>
            </a:pPr>
            <a:r>
              <a:rPr dirty="0" sz="1200">
                <a:latin typeface="Times New Roman"/>
                <a:cs typeface="Times New Roman"/>
              </a:rPr>
              <a:t>-	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líneas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aéreas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cables,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46588" y="2221991"/>
            <a:ext cx="274320" cy="0"/>
          </a:xfrm>
          <a:custGeom>
            <a:avLst/>
            <a:gdLst/>
            <a:ahLst/>
            <a:cxnLst/>
            <a:rect l="l" t="t" r="r" b="b"/>
            <a:pathLst>
              <a:path w="274320" h="0">
                <a:moveTo>
                  <a:pt x="0" y="0"/>
                </a:moveTo>
                <a:lnTo>
                  <a:pt x="27424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564469" y="2339422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04500" y="2197385"/>
            <a:ext cx="2933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spc="-7" i="1">
                <a:latin typeface="Times New Roman"/>
                <a:cs typeface="Times New Roman"/>
              </a:rPr>
              <a:t>U</a:t>
            </a:r>
            <a:r>
              <a:rPr dirty="0" baseline="-25462" sz="1800" spc="-89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89304" y="2094991"/>
            <a:ext cx="9169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13888" sz="1800" i="1">
                <a:latin typeface="Times New Roman"/>
                <a:cs typeface="Times New Roman"/>
              </a:rPr>
              <a:t>B </a:t>
            </a:r>
            <a:r>
              <a:rPr dirty="0" baseline="-13888" sz="1800" spc="-17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60" i="1">
                <a:latin typeface="Times New Roman"/>
                <a:cs typeface="Times New Roman"/>
              </a:rPr>
              <a:t>Z</a:t>
            </a:r>
            <a:r>
              <a:rPr dirty="0" baseline="-13888" sz="1800" i="1">
                <a:latin typeface="Times New Roman"/>
                <a:cs typeface="Times New Roman"/>
              </a:rPr>
              <a:t>N </a:t>
            </a:r>
            <a:r>
              <a:rPr dirty="0" baseline="-13888" sz="1800" spc="209" i="1">
                <a:latin typeface="Times New Roman"/>
                <a:cs typeface="Times New Roman"/>
              </a:rPr>
              <a:t> </a:t>
            </a:r>
            <a:r>
              <a:rPr dirty="0" baseline="37037" sz="1800" spc="179" i="1">
                <a:latin typeface="Times New Roman"/>
                <a:cs typeface="Times New Roman"/>
              </a:rPr>
              <a:t>S</a:t>
            </a:r>
            <a:r>
              <a:rPr dirty="0" baseline="23148" sz="1800" i="1">
                <a:latin typeface="Times New Roman"/>
                <a:cs typeface="Times New Roman"/>
              </a:rPr>
              <a:t>B</a:t>
            </a:r>
            <a:endParaRPr baseline="23148"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55440" y="2373883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(5.15)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6627" y="2558288"/>
            <a:ext cx="40093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0665" algn="l"/>
              </a:tabLst>
            </a:pPr>
            <a:r>
              <a:rPr dirty="0" sz="1200">
                <a:latin typeface="Times New Roman"/>
                <a:cs typeface="Times New Roman"/>
              </a:rPr>
              <a:t>-	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generadores, transformadores,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bobinas,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22288" y="2971715"/>
            <a:ext cx="250825" cy="0"/>
          </a:xfrm>
          <a:custGeom>
            <a:avLst/>
            <a:gdLst/>
            <a:ahLst/>
            <a:cxnLst/>
            <a:rect l="l" t="t" r="r" b="b"/>
            <a:pathLst>
              <a:path w="250825" h="0">
                <a:moveTo>
                  <a:pt x="0" y="0"/>
                </a:moveTo>
                <a:lnTo>
                  <a:pt x="25055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396970" y="2947079"/>
            <a:ext cx="27241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200" i="1">
                <a:latin typeface="Times New Roman"/>
                <a:cs typeface="Times New Roman"/>
              </a:rPr>
              <a:t>S</a:t>
            </a:r>
            <a:r>
              <a:rPr dirty="0" sz="1200" spc="-160" i="1">
                <a:latin typeface="Times New Roman"/>
                <a:cs typeface="Times New Roman"/>
              </a:rPr>
              <a:t> </a:t>
            </a:r>
            <a:r>
              <a:rPr dirty="0" baseline="-13888" sz="1800" i="1">
                <a:latin typeface="Times New Roman"/>
                <a:cs typeface="Times New Roman"/>
              </a:rPr>
              <a:t>N</a:t>
            </a:r>
            <a:endParaRPr baseline="-13888"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90989" y="2844786"/>
            <a:ext cx="87947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13888" sz="1800" i="1">
                <a:latin typeface="Times New Roman"/>
                <a:cs typeface="Times New Roman"/>
              </a:rPr>
              <a:t>B</a:t>
            </a:r>
            <a:r>
              <a:rPr dirty="0" baseline="-13888" sz="1800" i="1">
                <a:latin typeface="Times New Roman"/>
                <a:cs typeface="Times New Roman"/>
              </a:rPr>
              <a:t> </a:t>
            </a:r>
            <a:r>
              <a:rPr dirty="0" baseline="-13888" sz="1800" spc="-172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13888" sz="1800" i="1">
                <a:latin typeface="Times New Roman"/>
                <a:cs typeface="Times New Roman"/>
              </a:rPr>
              <a:t>N</a:t>
            </a:r>
            <a:r>
              <a:rPr dirty="0" baseline="-13888" sz="1800" i="1">
                <a:latin typeface="Times New Roman"/>
                <a:cs typeface="Times New Roman"/>
              </a:rPr>
              <a:t> </a:t>
            </a:r>
            <a:r>
              <a:rPr dirty="0" baseline="-13888" sz="1800" spc="67" i="1">
                <a:latin typeface="Times New Roman"/>
                <a:cs typeface="Times New Roman"/>
              </a:rPr>
              <a:t> </a:t>
            </a:r>
            <a:r>
              <a:rPr dirty="0" baseline="37037" sz="1800" spc="179" i="1">
                <a:latin typeface="Times New Roman"/>
                <a:cs typeface="Times New Roman"/>
              </a:rPr>
              <a:t>S</a:t>
            </a:r>
            <a:r>
              <a:rPr dirty="0" baseline="23148" sz="1800" i="1">
                <a:latin typeface="Times New Roman"/>
                <a:cs typeface="Times New Roman"/>
              </a:rPr>
              <a:t>B</a:t>
            </a:r>
            <a:endParaRPr baseline="23148"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55440" y="3021583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(5.16)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5827" y="3388867"/>
            <a:ext cx="6068060" cy="25996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62865" marR="56515">
              <a:lnSpc>
                <a:spcPct val="100400"/>
              </a:lnSpc>
              <a:spcBef>
                <a:spcPts val="95"/>
              </a:spcBef>
            </a:pPr>
            <a:r>
              <a:rPr dirty="0" sz="1200" spc="-5">
                <a:latin typeface="Tahoma"/>
                <a:cs typeface="Tahoma"/>
              </a:rPr>
              <a:t>Por este método, se puede elegir cualquier valor de potencia de referencia pero 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conveniente elegir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potencia aparente nominal del generador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transformador más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grande,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-5">
                <a:latin typeface="Tahoma"/>
                <a:cs typeface="Tahoma"/>
              </a:rPr>
              <a:t> valor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simplifique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cálculo, como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ejemplo, </a:t>
            </a:r>
            <a:r>
              <a:rPr dirty="0" sz="1200">
                <a:latin typeface="Tahoma"/>
                <a:cs typeface="Tahoma"/>
              </a:rPr>
              <a:t>100 o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1000 </a:t>
            </a:r>
            <a:r>
              <a:rPr dirty="0" sz="1200" spc="-5">
                <a:latin typeface="Tahoma"/>
                <a:cs typeface="Tahoma"/>
              </a:rPr>
              <a:t>MVA.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63500" marR="55880">
              <a:lnSpc>
                <a:spcPct val="100800"/>
              </a:lnSpc>
              <a:tabLst>
                <a:tab pos="1807845" algn="l"/>
                <a:tab pos="2204085" algn="l"/>
                <a:tab pos="2627630" algn="l"/>
                <a:tab pos="3616960" algn="l"/>
                <a:tab pos="4011295" algn="l"/>
                <a:tab pos="5390515" algn="l"/>
                <a:tab pos="5784850" algn="l"/>
              </a:tabLst>
            </a:pPr>
            <a:r>
              <a:rPr dirty="0" sz="1200" b="1">
                <a:latin typeface="Tahoma"/>
                <a:cs typeface="Tahoma"/>
              </a:rPr>
              <a:t>5</a:t>
            </a:r>
            <a:r>
              <a:rPr dirty="0" sz="1200" spc="-5" b="1">
                <a:latin typeface="Tahoma"/>
                <a:cs typeface="Tahoma"/>
              </a:rPr>
              <a:t>.</a:t>
            </a:r>
            <a:r>
              <a:rPr dirty="0" sz="1200" b="1">
                <a:latin typeface="Tahoma"/>
                <a:cs typeface="Tahoma"/>
              </a:rPr>
              <a:t>2</a:t>
            </a:r>
            <a:r>
              <a:rPr dirty="0" sz="1200" spc="-5" b="1">
                <a:latin typeface="Tahoma"/>
                <a:cs typeface="Tahoma"/>
              </a:rPr>
              <a:t>.</a:t>
            </a:r>
            <a:r>
              <a:rPr dirty="0" sz="1200" b="1">
                <a:latin typeface="Tahoma"/>
                <a:cs typeface="Tahoma"/>
              </a:rPr>
              <a:t>3 </a:t>
            </a:r>
            <a:r>
              <a:rPr dirty="0" sz="1200" spc="-15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</a:t>
            </a:r>
            <a:r>
              <a:rPr dirty="0" sz="1200" spc="-5" b="1">
                <a:latin typeface="Tahoma"/>
                <a:cs typeface="Tahoma"/>
              </a:rPr>
              <a:t>on</a:t>
            </a:r>
            <a:r>
              <a:rPr dirty="0" sz="1200" spc="-10" b="1">
                <a:latin typeface="Tahoma"/>
                <a:cs typeface="Tahoma"/>
              </a:rPr>
              <a:t>s</a:t>
            </a:r>
            <a:r>
              <a:rPr dirty="0" sz="1200" spc="-5" b="1">
                <a:latin typeface="Tahoma"/>
                <a:cs typeface="Tahoma"/>
              </a:rPr>
              <a:t>i</a:t>
            </a:r>
            <a:r>
              <a:rPr dirty="0" sz="1200" spc="-5" b="1">
                <a:latin typeface="Tahoma"/>
                <a:cs typeface="Tahoma"/>
              </a:rPr>
              <a:t>d</a:t>
            </a:r>
            <a:r>
              <a:rPr dirty="0" sz="1200" spc="-5" b="1">
                <a:latin typeface="Tahoma"/>
                <a:cs typeface="Tahoma"/>
              </a:rPr>
              <a:t>er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-5" b="1">
                <a:latin typeface="Tahoma"/>
                <a:cs typeface="Tahoma"/>
              </a:rPr>
              <a:t>c</a:t>
            </a:r>
            <a:r>
              <a:rPr dirty="0" sz="1200" spc="-5" b="1">
                <a:latin typeface="Tahoma"/>
                <a:cs typeface="Tahoma"/>
              </a:rPr>
              <a:t>i</a:t>
            </a:r>
            <a:r>
              <a:rPr dirty="0" sz="1200" spc="-5" b="1">
                <a:latin typeface="Tahoma"/>
                <a:cs typeface="Tahoma"/>
              </a:rPr>
              <a:t>ón</a:t>
            </a:r>
            <a:r>
              <a:rPr dirty="0" sz="1200" b="1">
                <a:latin typeface="Tahoma"/>
                <a:cs typeface="Tahoma"/>
              </a:rPr>
              <a:t>	</a:t>
            </a:r>
            <a:r>
              <a:rPr dirty="0" sz="1200" spc="-5" b="1">
                <a:latin typeface="Tahoma"/>
                <a:cs typeface="Tahoma"/>
              </a:rPr>
              <a:t>d</a:t>
            </a:r>
            <a:r>
              <a:rPr dirty="0" sz="1200" b="1">
                <a:latin typeface="Tahoma"/>
                <a:cs typeface="Tahoma"/>
              </a:rPr>
              <a:t>e	</a:t>
            </a:r>
            <a:r>
              <a:rPr dirty="0" sz="1200" spc="-5" b="1">
                <a:latin typeface="Tahoma"/>
                <a:cs typeface="Tahoma"/>
              </a:rPr>
              <a:t>l</a:t>
            </a:r>
            <a:r>
              <a:rPr dirty="0" sz="1200" b="1">
                <a:latin typeface="Tahoma"/>
                <a:cs typeface="Tahoma"/>
              </a:rPr>
              <a:t>as	</a:t>
            </a:r>
            <a:r>
              <a:rPr dirty="0" sz="1200" spc="-5" b="1">
                <a:latin typeface="Tahoma"/>
                <a:cs typeface="Tahoma"/>
              </a:rPr>
              <a:t>rel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-5" b="1">
                <a:latin typeface="Tahoma"/>
                <a:cs typeface="Tahoma"/>
              </a:rPr>
              <a:t>c</a:t>
            </a:r>
            <a:r>
              <a:rPr dirty="0" sz="1200" spc="-5" b="1">
                <a:latin typeface="Tahoma"/>
                <a:cs typeface="Tahoma"/>
              </a:rPr>
              <a:t>i</a:t>
            </a:r>
            <a:r>
              <a:rPr dirty="0" sz="1200" spc="-5" b="1">
                <a:latin typeface="Tahoma"/>
                <a:cs typeface="Tahoma"/>
              </a:rPr>
              <a:t>on</a:t>
            </a:r>
            <a:r>
              <a:rPr dirty="0" sz="1200" spc="-5" b="1">
                <a:latin typeface="Tahoma"/>
                <a:cs typeface="Tahoma"/>
              </a:rPr>
              <a:t>e</a:t>
            </a:r>
            <a:r>
              <a:rPr dirty="0" sz="1200" b="1">
                <a:latin typeface="Tahoma"/>
                <a:cs typeface="Tahoma"/>
              </a:rPr>
              <a:t>s	</a:t>
            </a:r>
            <a:r>
              <a:rPr dirty="0" sz="1200" spc="-5" b="1">
                <a:latin typeface="Tahoma"/>
                <a:cs typeface="Tahoma"/>
              </a:rPr>
              <a:t>d</a:t>
            </a:r>
            <a:r>
              <a:rPr dirty="0" sz="1200" b="1">
                <a:latin typeface="Tahoma"/>
                <a:cs typeface="Tahoma"/>
              </a:rPr>
              <a:t>e	</a:t>
            </a:r>
            <a:r>
              <a:rPr dirty="0" sz="1200" spc="5" b="1">
                <a:latin typeface="Tahoma"/>
                <a:cs typeface="Tahoma"/>
              </a:rPr>
              <a:t>t</a:t>
            </a:r>
            <a:r>
              <a:rPr dirty="0" sz="1200" spc="-5" b="1">
                <a:latin typeface="Tahoma"/>
                <a:cs typeface="Tahoma"/>
              </a:rPr>
              <a:t>r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-5" b="1">
                <a:latin typeface="Tahoma"/>
                <a:cs typeface="Tahoma"/>
              </a:rPr>
              <a:t>n</a:t>
            </a:r>
            <a:r>
              <a:rPr dirty="0" sz="1200" spc="-10" b="1">
                <a:latin typeface="Tahoma"/>
                <a:cs typeface="Tahoma"/>
              </a:rPr>
              <a:t>s</a:t>
            </a:r>
            <a:r>
              <a:rPr dirty="0" sz="1200" spc="-10" b="1">
                <a:latin typeface="Tahoma"/>
                <a:cs typeface="Tahoma"/>
              </a:rPr>
              <a:t>f</a:t>
            </a:r>
            <a:r>
              <a:rPr dirty="0" sz="1200" spc="-5" b="1">
                <a:latin typeface="Tahoma"/>
                <a:cs typeface="Tahoma"/>
              </a:rPr>
              <a:t>o</a:t>
            </a:r>
            <a:r>
              <a:rPr dirty="0" sz="1200" spc="-5" b="1">
                <a:latin typeface="Tahoma"/>
                <a:cs typeface="Tahoma"/>
              </a:rPr>
              <a:t>rm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10" b="1">
                <a:latin typeface="Tahoma"/>
                <a:cs typeface="Tahoma"/>
              </a:rPr>
              <a:t>c</a:t>
            </a:r>
            <a:r>
              <a:rPr dirty="0" sz="1200" spc="-5" b="1">
                <a:latin typeface="Tahoma"/>
                <a:cs typeface="Tahoma"/>
              </a:rPr>
              <a:t>i</a:t>
            </a:r>
            <a:r>
              <a:rPr dirty="0" sz="1200" spc="-5" b="1">
                <a:latin typeface="Tahoma"/>
                <a:cs typeface="Tahoma"/>
              </a:rPr>
              <a:t>ón</a:t>
            </a:r>
            <a:r>
              <a:rPr dirty="0" sz="1200" b="1">
                <a:latin typeface="Tahoma"/>
                <a:cs typeface="Tahoma"/>
              </a:rPr>
              <a:t>	</a:t>
            </a:r>
            <a:r>
              <a:rPr dirty="0" sz="1200" spc="-5" b="1">
                <a:latin typeface="Tahoma"/>
                <a:cs typeface="Tahoma"/>
              </a:rPr>
              <a:t>d</a:t>
            </a:r>
            <a:r>
              <a:rPr dirty="0" sz="1200" b="1">
                <a:latin typeface="Tahoma"/>
                <a:cs typeface="Tahoma"/>
              </a:rPr>
              <a:t>e	</a:t>
            </a:r>
            <a:r>
              <a:rPr dirty="0" sz="1200" spc="-5" b="1">
                <a:latin typeface="Tahoma"/>
                <a:cs typeface="Tahoma"/>
              </a:rPr>
              <a:t>l</a:t>
            </a:r>
            <a:r>
              <a:rPr dirty="0" sz="1200" spc="-5" b="1">
                <a:latin typeface="Tahoma"/>
                <a:cs typeface="Tahoma"/>
              </a:rPr>
              <a:t>o</a:t>
            </a:r>
            <a:r>
              <a:rPr dirty="0" sz="1200" b="1">
                <a:latin typeface="Tahoma"/>
                <a:cs typeface="Tahoma"/>
              </a:rPr>
              <a:t>s  </a:t>
            </a:r>
            <a:r>
              <a:rPr dirty="0" sz="1200" spc="-5" b="1">
                <a:latin typeface="Tahoma"/>
                <a:cs typeface="Tahoma"/>
              </a:rPr>
              <a:t>transformadores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63500" marR="5588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Como se muestra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fig. 5.15, diversos niveles de tensión están interconectados por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transformadores de relación 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baseline="-10416" sz="1200">
                <a:latin typeface="Tahoma"/>
                <a:cs typeface="Tahoma"/>
              </a:rPr>
              <a:t>x</a:t>
            </a:r>
            <a:r>
              <a:rPr dirty="0" baseline="-10416" sz="1200" spc="7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. </a:t>
            </a:r>
            <a:r>
              <a:rPr dirty="0" sz="1200" spc="-5">
                <a:latin typeface="Tahoma"/>
                <a:cs typeface="Tahoma"/>
              </a:rPr>
              <a:t>(Las relaciones de transformación son como se ve,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mirando desde el punto de falla hacia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impedancia en cuestión).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conversión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determinadas impedancias de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nivel x </a:t>
            </a:r>
            <a:r>
              <a:rPr dirty="0" sz="1200" spc="-1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sistema al nivel de referencia </a:t>
            </a:r>
            <a:r>
              <a:rPr dirty="0" sz="1200" spc="-1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realiza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mediante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  <a:tabLst>
                <a:tab pos="291465" algn="l"/>
              </a:tabLst>
            </a:pPr>
            <a:r>
              <a:rPr dirty="0" sz="1200">
                <a:latin typeface="Times New Roman"/>
                <a:cs typeface="Times New Roman"/>
              </a:rPr>
              <a:t>-	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absolutas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cables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-5">
                <a:latin typeface="Tahoma"/>
                <a:cs typeface="Tahoma"/>
              </a:rPr>
              <a:t> líneas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aéreas,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57790" y="6164210"/>
            <a:ext cx="1630045" cy="2673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1200" spc="45" i="1">
                <a:latin typeface="Times New Roman"/>
                <a:cs typeface="Times New Roman"/>
              </a:rPr>
              <a:t>Z</a:t>
            </a:r>
            <a:r>
              <a:rPr dirty="0" baseline="-13888" sz="1800" spc="67" i="1">
                <a:latin typeface="Times New Roman"/>
                <a:cs typeface="Times New Roman"/>
              </a:rPr>
              <a:t>Bx</a:t>
            </a:r>
            <a:r>
              <a:rPr dirty="0" baseline="-13888" sz="1800" spc="22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80" i="1">
                <a:latin typeface="Times New Roman"/>
                <a:cs typeface="Times New Roman"/>
              </a:rPr>
              <a:t>Z</a:t>
            </a:r>
            <a:r>
              <a:rPr dirty="0" baseline="-13888" sz="1800" spc="120" i="1">
                <a:latin typeface="Times New Roman"/>
                <a:cs typeface="Times New Roman"/>
              </a:rPr>
              <a:t>N</a:t>
            </a:r>
            <a:r>
              <a:rPr dirty="0" baseline="-13888" sz="1800" spc="-60" i="1">
                <a:latin typeface="Times New Roman"/>
                <a:cs typeface="Times New Roman"/>
              </a:rPr>
              <a:t> </a:t>
            </a:r>
            <a:r>
              <a:rPr dirty="0" sz="1550" spc="-20">
                <a:latin typeface="Symbol"/>
                <a:cs typeface="Symbol"/>
              </a:rPr>
              <a:t></a:t>
            </a:r>
            <a:r>
              <a:rPr dirty="0" sz="1200" spc="-20" i="1">
                <a:latin typeface="Times New Roman"/>
                <a:cs typeface="Times New Roman"/>
              </a:rPr>
              <a:t>n</a:t>
            </a:r>
            <a:r>
              <a:rPr dirty="0" baseline="-13888" sz="1800" spc="-30">
                <a:latin typeface="Times New Roman"/>
                <a:cs typeface="Times New Roman"/>
              </a:rPr>
              <a:t>1</a:t>
            </a:r>
            <a:r>
              <a:rPr dirty="0" sz="1200" spc="-20" i="1">
                <a:latin typeface="Times New Roman"/>
                <a:cs typeface="Times New Roman"/>
              </a:rPr>
              <a:t>n</a:t>
            </a:r>
            <a:r>
              <a:rPr dirty="0" baseline="-13888" sz="1800" spc="-30">
                <a:latin typeface="Times New Roman"/>
                <a:cs typeface="Times New Roman"/>
              </a:rPr>
              <a:t>2</a:t>
            </a:r>
            <a:r>
              <a:rPr dirty="0" sz="1200" spc="-20" i="1">
                <a:latin typeface="Times New Roman"/>
                <a:cs typeface="Times New Roman"/>
              </a:rPr>
              <a:t>n</a:t>
            </a:r>
            <a:r>
              <a:rPr dirty="0" baseline="-13888" sz="1800" spc="-30">
                <a:latin typeface="Times New Roman"/>
                <a:cs typeface="Times New Roman"/>
              </a:rPr>
              <a:t>3</a:t>
            </a:r>
            <a:r>
              <a:rPr dirty="0" sz="1200" spc="-20">
                <a:latin typeface="Times New Roman"/>
                <a:cs typeface="Times New Roman"/>
              </a:rPr>
              <a:t>......</a:t>
            </a:r>
            <a:r>
              <a:rPr dirty="0" sz="1550" spc="-20">
                <a:latin typeface="Symbol"/>
                <a:cs typeface="Symbol"/>
              </a:rPr>
              <a:t></a:t>
            </a:r>
            <a:r>
              <a:rPr dirty="0" baseline="23148" sz="1800" spc="-30">
                <a:latin typeface="Times New Roman"/>
                <a:cs typeface="Times New Roman"/>
              </a:rPr>
              <a:t>2</a:t>
            </a:r>
            <a:endParaRPr baseline="23148"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84040" y="628903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(5.17)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87141" y="6987030"/>
            <a:ext cx="274955" cy="0"/>
          </a:xfrm>
          <a:custGeom>
            <a:avLst/>
            <a:gdLst/>
            <a:ahLst/>
            <a:cxnLst/>
            <a:rect l="l" t="t" r="r" b="b"/>
            <a:pathLst>
              <a:path w="274954" h="0">
                <a:moveTo>
                  <a:pt x="0" y="0"/>
                </a:moveTo>
                <a:lnTo>
                  <a:pt x="27437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681921" y="6898180"/>
            <a:ext cx="4152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71491" y="6811211"/>
            <a:ext cx="732155" cy="2673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550" spc="-75">
                <a:latin typeface="Symbol"/>
                <a:cs typeface="Symbol"/>
              </a:rPr>
              <a:t></a:t>
            </a:r>
            <a:r>
              <a:rPr dirty="0" sz="1200" spc="-75" i="1">
                <a:latin typeface="Times New Roman"/>
                <a:cs typeface="Times New Roman"/>
              </a:rPr>
              <a:t>n</a:t>
            </a:r>
            <a:r>
              <a:rPr dirty="0" sz="1200" spc="1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</a:t>
            </a:r>
            <a:r>
              <a:rPr dirty="0" sz="1200" spc="3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</a:t>
            </a:r>
            <a:r>
              <a:rPr dirty="0" sz="1200" spc="320" i="1">
                <a:latin typeface="Times New Roman"/>
                <a:cs typeface="Times New Roman"/>
              </a:rPr>
              <a:t> </a:t>
            </a:r>
            <a:r>
              <a:rPr dirty="0" sz="1200" spc="-35">
                <a:latin typeface="Times New Roman"/>
                <a:cs typeface="Times New Roman"/>
              </a:rPr>
              <a:t>....</a:t>
            </a:r>
            <a:r>
              <a:rPr dirty="0" sz="1550" spc="-35">
                <a:latin typeface="Symbol"/>
                <a:cs typeface="Symbol"/>
              </a:rPr>
              <a:t>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92448" y="7000539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98391" y="6962439"/>
            <a:ext cx="102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04339" y="6796529"/>
            <a:ext cx="9759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5825" algn="l"/>
              </a:tabLst>
            </a:pPr>
            <a:r>
              <a:rPr dirty="0" sz="1200" i="1">
                <a:latin typeface="Times New Roman"/>
                <a:cs typeface="Times New Roman"/>
              </a:rPr>
              <a:t>N</a:t>
            </a:r>
            <a:r>
              <a:rPr dirty="0" sz="1200" i="1">
                <a:latin typeface="Times New Roman"/>
                <a:cs typeface="Times New Roman"/>
              </a:rPr>
              <a:t>	</a:t>
            </a: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93927" y="6471919"/>
            <a:ext cx="5805805" cy="390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ts val="1435"/>
              </a:lnSpc>
              <a:spcBef>
                <a:spcPts val="100"/>
              </a:spcBef>
              <a:tabLst>
                <a:tab pos="253365" algn="l"/>
              </a:tabLst>
            </a:pPr>
            <a:r>
              <a:rPr dirty="0" sz="1200">
                <a:latin typeface="Times New Roman"/>
                <a:cs typeface="Times New Roman"/>
              </a:rPr>
              <a:t>-	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absolutas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generadores, transformadores, </a:t>
            </a:r>
            <a:r>
              <a:rPr dirty="0" sz="1200">
                <a:latin typeface="Tahoma"/>
                <a:cs typeface="Tahoma"/>
              </a:rPr>
              <a:t>motores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bobinas,</a:t>
            </a:r>
            <a:endParaRPr sz="1200">
              <a:latin typeface="Tahoma"/>
              <a:cs typeface="Tahoma"/>
            </a:endParaRPr>
          </a:p>
          <a:p>
            <a:pPr algn="ctr" marR="403860">
              <a:lnSpc>
                <a:spcPts val="1435"/>
              </a:lnSpc>
            </a:pPr>
            <a:r>
              <a:rPr dirty="0" baseline="-25462" sz="1800" i="1">
                <a:latin typeface="Times New Roman"/>
                <a:cs typeface="Times New Roman"/>
              </a:rPr>
              <a:t>U</a:t>
            </a:r>
            <a:r>
              <a:rPr dirty="0" baseline="-25462" sz="1800" spc="-89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86484" y="6898126"/>
            <a:ext cx="5549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0055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B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i="1">
                <a:latin typeface="Times New Roman"/>
                <a:cs typeface="Times New Roman"/>
              </a:rPr>
              <a:t>	</a:t>
            </a:r>
            <a:r>
              <a:rPr dirty="0" sz="1200" i="1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82822" y="6860026"/>
            <a:ext cx="541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7185" algn="l"/>
              </a:tabLst>
            </a:pPr>
            <a:r>
              <a:rPr dirty="0" sz="1200" i="1">
                <a:latin typeface="Times New Roman"/>
                <a:cs typeface="Times New Roman"/>
              </a:rPr>
              <a:t>Z	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384040" y="7037323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(5.18)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6627" y="7221728"/>
            <a:ext cx="50082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0665" algn="l"/>
              </a:tabLst>
            </a:pPr>
            <a:r>
              <a:rPr dirty="0" sz="1200">
                <a:latin typeface="Times New Roman"/>
                <a:cs typeface="Times New Roman"/>
              </a:rPr>
              <a:t>-	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adimensionales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cables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líneas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aéreas,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286252" y="7634095"/>
            <a:ext cx="250825" cy="0"/>
          </a:xfrm>
          <a:custGeom>
            <a:avLst/>
            <a:gdLst/>
            <a:ahLst/>
            <a:cxnLst/>
            <a:rect l="l" t="t" r="r" b="b"/>
            <a:pathLst>
              <a:path w="250825" h="0">
                <a:moveTo>
                  <a:pt x="0" y="0"/>
                </a:moveTo>
                <a:lnTo>
                  <a:pt x="25043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3401741" y="7751573"/>
            <a:ext cx="1187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44183" y="7609560"/>
            <a:ext cx="2933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5462" sz="1800" spc="-7" i="1">
                <a:latin typeface="Times New Roman"/>
                <a:cs typeface="Times New Roman"/>
              </a:rPr>
              <a:t>U</a:t>
            </a:r>
            <a:r>
              <a:rPr dirty="0" baseline="-25462" sz="1800" spc="-89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562345" y="7458251"/>
            <a:ext cx="1780539" cy="2673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13888" sz="1800" spc="-7" i="1">
                <a:latin typeface="Times New Roman"/>
                <a:cs typeface="Times New Roman"/>
              </a:rPr>
              <a:t>B</a:t>
            </a:r>
            <a:r>
              <a:rPr dirty="0" baseline="-13888" sz="1800" i="1">
                <a:latin typeface="Times New Roman"/>
                <a:cs typeface="Times New Roman"/>
              </a:rPr>
              <a:t>x </a:t>
            </a:r>
            <a:r>
              <a:rPr dirty="0" baseline="-13888" sz="1800" spc="-179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60" i="1">
                <a:latin typeface="Times New Roman"/>
                <a:cs typeface="Times New Roman"/>
              </a:rPr>
              <a:t>Z</a:t>
            </a:r>
            <a:r>
              <a:rPr dirty="0" baseline="-13888" sz="1800" i="1">
                <a:latin typeface="Times New Roman"/>
                <a:cs typeface="Times New Roman"/>
              </a:rPr>
              <a:t>N </a:t>
            </a:r>
            <a:r>
              <a:rPr dirty="0" baseline="-13888" sz="1800" spc="67" i="1">
                <a:latin typeface="Times New Roman"/>
                <a:cs typeface="Times New Roman"/>
              </a:rPr>
              <a:t> </a:t>
            </a:r>
            <a:r>
              <a:rPr dirty="0" baseline="37037" sz="1800" spc="179" i="1">
                <a:latin typeface="Times New Roman"/>
                <a:cs typeface="Times New Roman"/>
              </a:rPr>
              <a:t>S</a:t>
            </a:r>
            <a:r>
              <a:rPr dirty="0" baseline="23148" sz="1800" i="1">
                <a:latin typeface="Times New Roman"/>
                <a:cs typeface="Times New Roman"/>
              </a:rPr>
              <a:t>B </a:t>
            </a:r>
            <a:r>
              <a:rPr dirty="0" baseline="23148" sz="1800" spc="-142" i="1">
                <a:latin typeface="Times New Roman"/>
                <a:cs typeface="Times New Roman"/>
              </a:rPr>
              <a:t> </a:t>
            </a:r>
            <a:r>
              <a:rPr dirty="0" sz="1550" spc="-145">
                <a:latin typeface="Symbol"/>
                <a:cs typeface="Symbol"/>
              </a:rPr>
              <a:t></a:t>
            </a:r>
            <a:r>
              <a:rPr dirty="0" sz="1200" spc="-110" i="1">
                <a:latin typeface="Times New Roman"/>
                <a:cs typeface="Times New Roman"/>
              </a:rPr>
              <a:t>n</a:t>
            </a:r>
            <a:r>
              <a:rPr dirty="0" baseline="-13888" sz="1800" spc="-30">
                <a:latin typeface="Times New Roman"/>
                <a:cs typeface="Times New Roman"/>
              </a:rPr>
              <a:t>1</a:t>
            </a:r>
            <a:r>
              <a:rPr dirty="0" sz="1200" spc="20" i="1">
                <a:latin typeface="Times New Roman"/>
                <a:cs typeface="Times New Roman"/>
              </a:rPr>
              <a:t>n</a:t>
            </a:r>
            <a:r>
              <a:rPr dirty="0" baseline="-13888" sz="1800" spc="112">
                <a:latin typeface="Times New Roman"/>
                <a:cs typeface="Times New Roman"/>
              </a:rPr>
              <a:t>2</a:t>
            </a:r>
            <a:r>
              <a:rPr dirty="0" sz="1200" spc="-15" i="1">
                <a:latin typeface="Times New Roman"/>
                <a:cs typeface="Times New Roman"/>
              </a:rPr>
              <a:t>n</a:t>
            </a:r>
            <a:r>
              <a:rPr dirty="0" baseline="-13888" sz="1800" spc="82">
                <a:latin typeface="Times New Roman"/>
                <a:cs typeface="Times New Roman"/>
              </a:rPr>
              <a:t>3</a:t>
            </a:r>
            <a:r>
              <a:rPr dirty="0" sz="1200">
                <a:latin typeface="Times New Roman"/>
                <a:cs typeface="Times New Roman"/>
              </a:rPr>
              <a:t>..</a:t>
            </a:r>
            <a:r>
              <a:rPr dirty="0" sz="1200" spc="-20">
                <a:latin typeface="Times New Roman"/>
                <a:cs typeface="Times New Roman"/>
              </a:rPr>
              <a:t>.</a:t>
            </a:r>
            <a:r>
              <a:rPr dirty="0" sz="1550" spc="-135">
                <a:latin typeface="Symbol"/>
                <a:cs typeface="Symbol"/>
              </a:rPr>
              <a:t></a:t>
            </a:r>
            <a:r>
              <a:rPr dirty="0" baseline="23148" sz="1800">
                <a:latin typeface="Times New Roman"/>
                <a:cs typeface="Times New Roman"/>
              </a:rPr>
              <a:t>2</a:t>
            </a:r>
            <a:endParaRPr baseline="23148" sz="1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384040" y="7785607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(5.19)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6627" y="7970011"/>
            <a:ext cx="5965190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241300" marR="5080" indent="-228600">
              <a:lnSpc>
                <a:spcPct val="100800"/>
              </a:lnSpc>
              <a:spcBef>
                <a:spcPts val="85"/>
              </a:spcBef>
              <a:tabLst>
                <a:tab pos="240665" algn="l"/>
              </a:tabLst>
            </a:pPr>
            <a:r>
              <a:rPr dirty="0" sz="1200">
                <a:latin typeface="Times New Roman"/>
                <a:cs typeface="Times New Roman"/>
              </a:rPr>
              <a:t>-	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adimensionales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generadores,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transformadores,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motores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bobinas,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028972" y="8667533"/>
            <a:ext cx="553085" cy="635"/>
            <a:chOff x="3028972" y="8667533"/>
            <a:chExt cx="553085" cy="635"/>
          </a:xfrm>
        </p:grpSpPr>
        <p:sp>
          <p:nvSpPr>
            <p:cNvPr id="34" name="object 34"/>
            <p:cNvSpPr/>
            <p:nvPr/>
          </p:nvSpPr>
          <p:spPr>
            <a:xfrm>
              <a:off x="3028972" y="8667731"/>
              <a:ext cx="250825" cy="0"/>
            </a:xfrm>
            <a:custGeom>
              <a:avLst/>
              <a:gdLst/>
              <a:ahLst/>
              <a:cxnLst/>
              <a:rect l="l" t="t" r="r" b="b"/>
              <a:pathLst>
                <a:path w="250825" h="0">
                  <a:moveTo>
                    <a:pt x="0" y="0"/>
                  </a:moveTo>
                  <a:lnTo>
                    <a:pt x="25030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307839" y="8667731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 h="0">
                  <a:moveTo>
                    <a:pt x="0" y="0"/>
                  </a:moveTo>
                  <a:lnTo>
                    <a:pt x="27410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3436187" y="8785297"/>
            <a:ext cx="11874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 i="1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76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266805" y="8335219"/>
            <a:ext cx="29273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25462" sz="1800" spc="-7" i="1">
                <a:latin typeface="Times New Roman"/>
                <a:cs typeface="Times New Roman"/>
              </a:rPr>
              <a:t>U</a:t>
            </a:r>
            <a:r>
              <a:rPr dirty="0" baseline="-25462" sz="1800" spc="-9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098598" y="8643487"/>
            <a:ext cx="47307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13888" sz="1800" spc="-7" i="1">
                <a:latin typeface="Times New Roman"/>
                <a:cs typeface="Times New Roman"/>
              </a:rPr>
              <a:t>N</a:t>
            </a:r>
            <a:r>
              <a:rPr dirty="0" baseline="-13888" sz="1800" spc="-7" i="1">
                <a:latin typeface="Times New Roman"/>
                <a:cs typeface="Times New Roman"/>
              </a:rPr>
              <a:t> </a:t>
            </a:r>
            <a:r>
              <a:rPr dirty="0" baseline="-13888" sz="1800" spc="22" i="1">
                <a:latin typeface="Times New Roman"/>
                <a:cs typeface="Times New Roman"/>
              </a:rPr>
              <a:t> </a:t>
            </a:r>
            <a:r>
              <a:rPr dirty="0" baseline="-25462" sz="1800" spc="-7" i="1">
                <a:latin typeface="Times New Roman"/>
                <a:cs typeface="Times New Roman"/>
              </a:rPr>
              <a:t>U</a:t>
            </a:r>
            <a:r>
              <a:rPr dirty="0" baseline="-25462" sz="1800" spc="-9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041874" y="8441424"/>
            <a:ext cx="10160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 i="1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332370" y="8492501"/>
            <a:ext cx="2056764" cy="2667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1106805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95" i="1">
                <a:latin typeface="Times New Roman"/>
                <a:cs typeface="Times New Roman"/>
              </a:rPr>
              <a:t> </a:t>
            </a:r>
            <a:r>
              <a:rPr dirty="0" baseline="-13888" sz="1800" spc="-7" i="1">
                <a:latin typeface="Times New Roman"/>
                <a:cs typeface="Times New Roman"/>
              </a:rPr>
              <a:t>Bx</a:t>
            </a:r>
            <a:r>
              <a:rPr dirty="0" baseline="-13888" sz="1800" spc="27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z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13888" sz="1800" spc="-7" i="1">
                <a:latin typeface="Times New Roman"/>
                <a:cs typeface="Times New Roman"/>
              </a:rPr>
              <a:t>N</a:t>
            </a:r>
            <a:r>
              <a:rPr dirty="0" baseline="-13888" sz="1800" spc="390" i="1">
                <a:latin typeface="Times New Roman"/>
                <a:cs typeface="Times New Roman"/>
              </a:rPr>
              <a:t> </a:t>
            </a:r>
            <a:r>
              <a:rPr dirty="0" baseline="-37037" sz="1800" spc="-7" i="1">
                <a:latin typeface="Times New Roman"/>
                <a:cs typeface="Times New Roman"/>
              </a:rPr>
              <a:t>S</a:t>
            </a:r>
            <a:r>
              <a:rPr dirty="0" baseline="-37037" sz="1800" spc="-127" i="1">
                <a:latin typeface="Times New Roman"/>
                <a:cs typeface="Times New Roman"/>
              </a:rPr>
              <a:t> </a:t>
            </a:r>
            <a:r>
              <a:rPr dirty="0" baseline="23148" sz="1800" spc="-7" i="1">
                <a:latin typeface="Times New Roman"/>
                <a:cs typeface="Times New Roman"/>
              </a:rPr>
              <a:t>B	N</a:t>
            </a:r>
            <a:r>
              <a:rPr dirty="0" baseline="23148" sz="1800" spc="240" i="1">
                <a:latin typeface="Times New Roman"/>
                <a:cs typeface="Times New Roman"/>
              </a:rPr>
              <a:t> </a:t>
            </a:r>
            <a:r>
              <a:rPr dirty="0" sz="1550" spc="-25">
                <a:latin typeface="Symbol"/>
                <a:cs typeface="Symbol"/>
              </a:rPr>
              <a:t></a:t>
            </a:r>
            <a:r>
              <a:rPr dirty="0" sz="1200" spc="-25" i="1">
                <a:latin typeface="Times New Roman"/>
                <a:cs typeface="Times New Roman"/>
              </a:rPr>
              <a:t>n</a:t>
            </a:r>
            <a:r>
              <a:rPr dirty="0" baseline="-13888" sz="1800" spc="-37">
                <a:latin typeface="Times New Roman"/>
                <a:cs typeface="Times New Roman"/>
              </a:rPr>
              <a:t>1</a:t>
            </a:r>
            <a:r>
              <a:rPr dirty="0" sz="1200" spc="-25" i="1">
                <a:latin typeface="Times New Roman"/>
                <a:cs typeface="Times New Roman"/>
              </a:rPr>
              <a:t>n</a:t>
            </a:r>
            <a:r>
              <a:rPr dirty="0" baseline="-13888" sz="1800" spc="-37">
                <a:latin typeface="Times New Roman"/>
                <a:cs typeface="Times New Roman"/>
              </a:rPr>
              <a:t>2</a:t>
            </a:r>
            <a:r>
              <a:rPr dirty="0" sz="1200" spc="-25" i="1">
                <a:latin typeface="Times New Roman"/>
                <a:cs typeface="Times New Roman"/>
              </a:rPr>
              <a:t>n</a:t>
            </a:r>
            <a:r>
              <a:rPr dirty="0" baseline="-13888" sz="1800" spc="-37">
                <a:latin typeface="Times New Roman"/>
                <a:cs typeface="Times New Roman"/>
              </a:rPr>
              <a:t>3</a:t>
            </a:r>
            <a:r>
              <a:rPr dirty="0" sz="1200" spc="-25">
                <a:latin typeface="Times New Roman"/>
                <a:cs typeface="Times New Roman"/>
              </a:rPr>
              <a:t>...</a:t>
            </a:r>
            <a:r>
              <a:rPr dirty="0" sz="1550" spc="-25">
                <a:latin typeface="Symbol"/>
                <a:cs typeface="Symbol"/>
              </a:rPr>
              <a:t></a:t>
            </a:r>
            <a:r>
              <a:rPr dirty="0" baseline="23148" sz="1800" spc="-37">
                <a:latin typeface="Times New Roman"/>
                <a:cs typeface="Times New Roman"/>
              </a:rPr>
              <a:t>2</a:t>
            </a:r>
            <a:endParaRPr baseline="23148" sz="18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612640" y="881887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(5.20)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15456" y="803062"/>
            <a:ext cx="3421553" cy="110547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33092" y="1925827"/>
            <a:ext cx="347535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5.15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-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 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diversos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niveles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77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83670" y="2957552"/>
            <a:ext cx="173355" cy="164465"/>
            <a:chOff x="2783670" y="2957552"/>
            <a:chExt cx="173355" cy="164465"/>
          </a:xfrm>
        </p:grpSpPr>
        <p:sp>
          <p:nvSpPr>
            <p:cNvPr id="3" name="object 3"/>
            <p:cNvSpPr/>
            <p:nvPr/>
          </p:nvSpPr>
          <p:spPr>
            <a:xfrm>
              <a:off x="2786850" y="3060196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30">
                  <a:moveTo>
                    <a:pt x="0" y="11139"/>
                  </a:moveTo>
                  <a:lnTo>
                    <a:pt x="19427" y="0"/>
                  </a:lnTo>
                </a:path>
              </a:pathLst>
            </a:custGeom>
            <a:ln w="6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806278" y="3063378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69">
                  <a:moveTo>
                    <a:pt x="0" y="0"/>
                  </a:moveTo>
                  <a:lnTo>
                    <a:pt x="28150" y="51719"/>
                  </a:lnTo>
                </a:path>
              </a:pathLst>
            </a:custGeom>
            <a:ln w="12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837600" y="2960735"/>
              <a:ext cx="37465" cy="154940"/>
            </a:xfrm>
            <a:custGeom>
              <a:avLst/>
              <a:gdLst/>
              <a:ahLst/>
              <a:cxnLst/>
              <a:rect l="l" t="t" r="r" b="b"/>
              <a:pathLst>
                <a:path w="37464" h="154939">
                  <a:moveTo>
                    <a:pt x="0" y="154363"/>
                  </a:moveTo>
                  <a:lnTo>
                    <a:pt x="37269" y="0"/>
                  </a:lnTo>
                </a:path>
              </a:pathLst>
            </a:custGeom>
            <a:ln w="6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874870" y="296073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676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05027" y="705103"/>
            <a:ext cx="6169660" cy="622363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296545" marR="106045" indent="-182880">
              <a:lnSpc>
                <a:spcPct val="100800"/>
              </a:lnSpc>
              <a:spcBef>
                <a:spcPts val="85"/>
              </a:spcBef>
              <a:tabLst>
                <a:tab pos="570865" algn="l"/>
                <a:tab pos="1293495" algn="l"/>
                <a:tab pos="1644014" algn="l"/>
                <a:tab pos="2023745" algn="l"/>
                <a:tab pos="2962275" algn="l"/>
                <a:tab pos="3312795" algn="l"/>
                <a:tab pos="4452620" algn="l"/>
                <a:tab pos="4803140" algn="l"/>
                <a:tab pos="5582920" algn="l"/>
                <a:tab pos="5839460" algn="l"/>
              </a:tabLst>
            </a:pPr>
            <a:r>
              <a:rPr dirty="0" sz="1200" b="1">
                <a:latin typeface="Tahoma"/>
                <a:cs typeface="Tahoma"/>
              </a:rPr>
              <a:t>6.		</a:t>
            </a:r>
            <a:r>
              <a:rPr dirty="0" sz="1200" spc="-5" b="1">
                <a:latin typeface="Tahoma"/>
                <a:cs typeface="Tahoma"/>
              </a:rPr>
              <a:t>C</a:t>
            </a:r>
            <a:r>
              <a:rPr dirty="0" sz="1200" spc="-5" b="1">
                <a:latin typeface="Tahoma"/>
                <a:cs typeface="Tahoma"/>
              </a:rPr>
              <a:t>á</a:t>
            </a:r>
            <a:r>
              <a:rPr dirty="0" sz="1200" spc="-10" b="1">
                <a:latin typeface="Tahoma"/>
                <a:cs typeface="Tahoma"/>
              </a:rPr>
              <a:t>l</a:t>
            </a:r>
            <a:r>
              <a:rPr dirty="0" sz="1200" spc="-5" b="1">
                <a:latin typeface="Tahoma"/>
                <a:cs typeface="Tahoma"/>
              </a:rPr>
              <a:t>c</a:t>
            </a:r>
            <a:r>
              <a:rPr dirty="0" sz="1200" spc="-5" b="1">
                <a:latin typeface="Tahoma"/>
                <a:cs typeface="Tahoma"/>
              </a:rPr>
              <a:t>u</a:t>
            </a:r>
            <a:r>
              <a:rPr dirty="0" sz="1200" spc="-10" b="1">
                <a:latin typeface="Tahoma"/>
                <a:cs typeface="Tahoma"/>
              </a:rPr>
              <a:t>l</a:t>
            </a:r>
            <a:r>
              <a:rPr dirty="0" sz="1200" spc="-5" b="1">
                <a:latin typeface="Tahoma"/>
                <a:cs typeface="Tahoma"/>
              </a:rPr>
              <a:t>o</a:t>
            </a:r>
            <a:r>
              <a:rPr dirty="0" sz="1200" b="1">
                <a:latin typeface="Tahoma"/>
                <a:cs typeface="Tahoma"/>
              </a:rPr>
              <a:t>	</a:t>
            </a:r>
            <a:r>
              <a:rPr dirty="0" sz="1200" spc="-5" b="1">
                <a:latin typeface="Tahoma"/>
                <a:cs typeface="Tahoma"/>
              </a:rPr>
              <a:t>d</a:t>
            </a:r>
            <a:r>
              <a:rPr dirty="0" sz="1200" b="1">
                <a:latin typeface="Tahoma"/>
                <a:cs typeface="Tahoma"/>
              </a:rPr>
              <a:t>e	</a:t>
            </a:r>
            <a:r>
              <a:rPr dirty="0" sz="1200" spc="-5" b="1">
                <a:latin typeface="Tahoma"/>
                <a:cs typeface="Tahoma"/>
              </a:rPr>
              <a:t>l</a:t>
            </a:r>
            <a:r>
              <a:rPr dirty="0" sz="1200" b="1">
                <a:latin typeface="Tahoma"/>
                <a:cs typeface="Tahoma"/>
              </a:rPr>
              <a:t>as	</a:t>
            </a:r>
            <a:r>
              <a:rPr dirty="0" sz="1200" spc="10" b="1">
                <a:latin typeface="Tahoma"/>
                <a:cs typeface="Tahoma"/>
              </a:rPr>
              <a:t>c</a:t>
            </a:r>
            <a:r>
              <a:rPr dirty="0" sz="1200" spc="-5" b="1">
                <a:latin typeface="Tahoma"/>
                <a:cs typeface="Tahoma"/>
              </a:rPr>
              <a:t>o</a:t>
            </a:r>
            <a:r>
              <a:rPr dirty="0" sz="1200" spc="-5" b="1">
                <a:latin typeface="Tahoma"/>
                <a:cs typeface="Tahoma"/>
              </a:rPr>
              <a:t>rri</a:t>
            </a:r>
            <a:r>
              <a:rPr dirty="0" sz="1200" spc="-10" b="1">
                <a:latin typeface="Tahoma"/>
                <a:cs typeface="Tahoma"/>
              </a:rPr>
              <a:t>e</a:t>
            </a:r>
            <a:r>
              <a:rPr dirty="0" sz="1200" spc="-5" b="1">
                <a:latin typeface="Tahoma"/>
                <a:cs typeface="Tahoma"/>
              </a:rPr>
              <a:t>n</a:t>
            </a:r>
            <a:r>
              <a:rPr dirty="0" sz="1200" spc="5" b="1">
                <a:latin typeface="Tahoma"/>
                <a:cs typeface="Tahoma"/>
              </a:rPr>
              <a:t>t</a:t>
            </a:r>
            <a:r>
              <a:rPr dirty="0" sz="1200" spc="-5" b="1">
                <a:latin typeface="Tahoma"/>
                <a:cs typeface="Tahoma"/>
              </a:rPr>
              <a:t>e</a:t>
            </a:r>
            <a:r>
              <a:rPr dirty="0" sz="1200" b="1">
                <a:latin typeface="Tahoma"/>
                <a:cs typeface="Tahoma"/>
              </a:rPr>
              <a:t>s	</a:t>
            </a:r>
            <a:r>
              <a:rPr dirty="0" sz="1200" spc="-5" b="1">
                <a:latin typeface="Tahoma"/>
                <a:cs typeface="Tahoma"/>
              </a:rPr>
              <a:t>d</a:t>
            </a:r>
            <a:r>
              <a:rPr dirty="0" sz="1200" b="1">
                <a:latin typeface="Tahoma"/>
                <a:cs typeface="Tahoma"/>
              </a:rPr>
              <a:t>e	</a:t>
            </a:r>
            <a:r>
              <a:rPr dirty="0" sz="1200" spc="-5" b="1">
                <a:latin typeface="Tahoma"/>
                <a:cs typeface="Tahoma"/>
              </a:rPr>
              <a:t>c</a:t>
            </a:r>
            <a:r>
              <a:rPr dirty="0" sz="1200" spc="-5" b="1">
                <a:latin typeface="Tahoma"/>
                <a:cs typeface="Tahoma"/>
              </a:rPr>
              <a:t>o</a:t>
            </a:r>
            <a:r>
              <a:rPr dirty="0" sz="1200" spc="-5" b="1">
                <a:latin typeface="Tahoma"/>
                <a:cs typeface="Tahoma"/>
              </a:rPr>
              <a:t>r</a:t>
            </a:r>
            <a:r>
              <a:rPr dirty="0" sz="1200" spc="15" b="1">
                <a:latin typeface="Tahoma"/>
                <a:cs typeface="Tahoma"/>
              </a:rPr>
              <a:t>t</a:t>
            </a:r>
            <a:r>
              <a:rPr dirty="0" sz="1200" spc="-5" b="1">
                <a:latin typeface="Tahoma"/>
                <a:cs typeface="Tahoma"/>
              </a:rPr>
              <a:t>o</a:t>
            </a:r>
            <a:r>
              <a:rPr dirty="0" sz="1200" spc="-5" b="1">
                <a:latin typeface="Tahoma"/>
                <a:cs typeface="Tahoma"/>
              </a:rPr>
              <a:t>c</a:t>
            </a:r>
            <a:r>
              <a:rPr dirty="0" sz="1200" spc="-5" b="1">
                <a:latin typeface="Tahoma"/>
                <a:cs typeface="Tahoma"/>
              </a:rPr>
              <a:t>i</a:t>
            </a:r>
            <a:r>
              <a:rPr dirty="0" sz="1200" spc="-10" b="1">
                <a:latin typeface="Tahoma"/>
                <a:cs typeface="Tahoma"/>
              </a:rPr>
              <a:t>r</a:t>
            </a:r>
            <a:r>
              <a:rPr dirty="0" sz="1200" spc="-5" b="1">
                <a:latin typeface="Tahoma"/>
                <a:cs typeface="Tahoma"/>
              </a:rPr>
              <a:t>c</a:t>
            </a:r>
            <a:r>
              <a:rPr dirty="0" sz="1200" spc="-5" b="1">
                <a:latin typeface="Tahoma"/>
                <a:cs typeface="Tahoma"/>
              </a:rPr>
              <a:t>u</a:t>
            </a:r>
            <a:r>
              <a:rPr dirty="0" sz="1200" spc="-5" b="1">
                <a:latin typeface="Tahoma"/>
                <a:cs typeface="Tahoma"/>
              </a:rPr>
              <a:t>i</a:t>
            </a:r>
            <a:r>
              <a:rPr dirty="0" sz="1200" spc="5" b="1">
                <a:latin typeface="Tahoma"/>
                <a:cs typeface="Tahoma"/>
              </a:rPr>
              <a:t>t</a:t>
            </a:r>
            <a:r>
              <a:rPr dirty="0" sz="1200" spc="-5" b="1">
                <a:latin typeface="Tahoma"/>
                <a:cs typeface="Tahoma"/>
              </a:rPr>
              <a:t>o</a:t>
            </a:r>
            <a:r>
              <a:rPr dirty="0" sz="1200" b="1">
                <a:latin typeface="Tahoma"/>
                <a:cs typeface="Tahoma"/>
              </a:rPr>
              <a:t>	</a:t>
            </a:r>
            <a:r>
              <a:rPr dirty="0" sz="1200" spc="-5" b="1">
                <a:latin typeface="Tahoma"/>
                <a:cs typeface="Tahoma"/>
              </a:rPr>
              <a:t>d</a:t>
            </a:r>
            <a:r>
              <a:rPr dirty="0" sz="1200" b="1">
                <a:latin typeface="Tahoma"/>
                <a:cs typeface="Tahoma"/>
              </a:rPr>
              <a:t>e	a</a:t>
            </a:r>
            <a:r>
              <a:rPr dirty="0" sz="1200" spc="-5" b="1">
                <a:latin typeface="Tahoma"/>
                <a:cs typeface="Tahoma"/>
              </a:rPr>
              <a:t>c</a:t>
            </a:r>
            <a:r>
              <a:rPr dirty="0" sz="1200" spc="-5" b="1">
                <a:latin typeface="Tahoma"/>
                <a:cs typeface="Tahoma"/>
              </a:rPr>
              <a:t>u</a:t>
            </a:r>
            <a:r>
              <a:rPr dirty="0" sz="1200" spc="-10" b="1">
                <a:latin typeface="Tahoma"/>
                <a:cs typeface="Tahoma"/>
              </a:rPr>
              <a:t>er</a:t>
            </a:r>
            <a:r>
              <a:rPr dirty="0" sz="1200" spc="-5" b="1">
                <a:latin typeface="Tahoma"/>
                <a:cs typeface="Tahoma"/>
              </a:rPr>
              <a:t>do</a:t>
            </a:r>
            <a:r>
              <a:rPr dirty="0" sz="1200" b="1">
                <a:latin typeface="Tahoma"/>
                <a:cs typeface="Tahoma"/>
              </a:rPr>
              <a:t>	a	</a:t>
            </a:r>
            <a:r>
              <a:rPr dirty="0" sz="1200" spc="-5" b="1">
                <a:latin typeface="Tahoma"/>
                <a:cs typeface="Tahoma"/>
              </a:rPr>
              <a:t>l</a:t>
            </a:r>
            <a:r>
              <a:rPr dirty="0" sz="1200" b="1">
                <a:latin typeface="Tahoma"/>
                <a:cs typeface="Tahoma"/>
              </a:rPr>
              <a:t>as  </a:t>
            </a:r>
            <a:r>
              <a:rPr dirty="0" sz="1200" spc="-5" b="1">
                <a:latin typeface="Tahoma"/>
                <a:cs typeface="Tahoma"/>
              </a:rPr>
              <a:t>recomendaciones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de</a:t>
            </a:r>
            <a:r>
              <a:rPr dirty="0" sz="1200" spc="-5" b="1">
                <a:latin typeface="Tahoma"/>
                <a:cs typeface="Tahoma"/>
              </a:rPr>
              <a:t> la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norma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VDE0102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parte 1/11.71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y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parte 2/11.75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400">
              <a:latin typeface="Tahoma"/>
              <a:cs typeface="Tahoma"/>
            </a:endParaRPr>
          </a:p>
          <a:p>
            <a:pPr marL="434340" marR="106680" indent="-47625">
              <a:lnSpc>
                <a:spcPct val="100800"/>
              </a:lnSpc>
              <a:spcBef>
                <a:spcPts val="1205"/>
              </a:spcBef>
            </a:pPr>
            <a:r>
              <a:rPr dirty="0" sz="1200" spc="-5" b="1">
                <a:latin typeface="Tahoma"/>
                <a:cs typeface="Tahoma"/>
              </a:rPr>
              <a:t>Cálculo</a:t>
            </a:r>
            <a:r>
              <a:rPr dirty="0" sz="1200" spc="9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spc="8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la</a:t>
            </a:r>
            <a:r>
              <a:rPr dirty="0" sz="1200" spc="9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corriente</a:t>
            </a:r>
            <a:r>
              <a:rPr dirty="0" sz="1200" spc="8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alterna</a:t>
            </a:r>
            <a:r>
              <a:rPr dirty="0" sz="1200" spc="9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inicial</a:t>
            </a:r>
            <a:r>
              <a:rPr dirty="0" sz="1200" spc="85" b="1">
                <a:latin typeface="Tahoma"/>
                <a:cs typeface="Tahoma"/>
              </a:rPr>
              <a:t> </a:t>
            </a:r>
            <a:r>
              <a:rPr dirty="0" sz="1200" spc="-10" b="1">
                <a:latin typeface="Tahoma"/>
                <a:cs typeface="Tahoma"/>
              </a:rPr>
              <a:t>de</a:t>
            </a:r>
            <a:r>
              <a:rPr dirty="0" sz="1200" spc="8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cortocircuito</a:t>
            </a:r>
            <a:r>
              <a:rPr dirty="0" sz="1200" spc="8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utilizando</a:t>
            </a:r>
            <a:r>
              <a:rPr dirty="0" sz="1200" spc="9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la</a:t>
            </a:r>
            <a:r>
              <a:rPr dirty="0" sz="1200" spc="9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fuente </a:t>
            </a:r>
            <a:r>
              <a:rPr dirty="0" sz="1200" spc="-33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tensión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equivalente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14300" marR="10668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En las fórmulas </a:t>
            </a:r>
            <a:r>
              <a:rPr dirty="0" sz="1200" spc="-10">
                <a:latin typeface="Tahoma"/>
                <a:cs typeface="Tahoma"/>
              </a:rPr>
              <a:t>derivadas </a:t>
            </a:r>
            <a:r>
              <a:rPr dirty="0" sz="1200" spc="-5">
                <a:latin typeface="Tahoma"/>
                <a:cs typeface="Tahoma"/>
              </a:rPr>
              <a:t>en el capítulo </a:t>
            </a:r>
            <a:r>
              <a:rPr dirty="0" sz="1200">
                <a:latin typeface="Tahoma"/>
                <a:cs typeface="Tahoma"/>
              </a:rPr>
              <a:t>4 </a:t>
            </a:r>
            <a:r>
              <a:rPr dirty="0" sz="1200" spc="-5">
                <a:latin typeface="Tahoma"/>
                <a:cs typeface="Tahoma"/>
              </a:rPr>
              <a:t>para el cálculo de las corrientes alternas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iniciales de cortocircuito bajos diversas condiciones de falla, se tomo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 efectiva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uno </a:t>
            </a:r>
            <a:r>
              <a:rPr dirty="0" sz="1200" spc="-5">
                <a:latin typeface="Tahoma"/>
                <a:cs typeface="Tahoma"/>
              </a:rPr>
              <a:t>de los generadores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redes vecinas. En las recomendaciones de </a:t>
            </a:r>
            <a:r>
              <a:rPr dirty="0" sz="1200">
                <a:latin typeface="Tahoma"/>
                <a:cs typeface="Tahoma"/>
              </a:rPr>
              <a:t>l </a:t>
            </a:r>
            <a:r>
              <a:rPr dirty="0" sz="1200" spc="-5">
                <a:latin typeface="Tahoma"/>
                <a:cs typeface="Tahoma"/>
              </a:rPr>
              <a:t>VDE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0102 se da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10">
                <a:latin typeface="Tahoma"/>
                <a:cs typeface="Tahoma"/>
              </a:rPr>
              <a:t>método </a:t>
            </a:r>
            <a:r>
              <a:rPr dirty="0" sz="1200" spc="-5">
                <a:latin typeface="Tahoma"/>
                <a:cs typeface="Tahoma"/>
              </a:rPr>
              <a:t>diferente (ver sección 3.2.2),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cual, para todas los tipos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 cortocircuito,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introduce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sola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fuente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de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punto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falla,</a:t>
            </a:r>
            <a:endParaRPr sz="1200">
              <a:latin typeface="Tahoma"/>
              <a:cs typeface="Tahoma"/>
            </a:endParaRPr>
          </a:p>
          <a:p>
            <a:pPr algn="just" marL="114300">
              <a:lnSpc>
                <a:spcPct val="100000"/>
              </a:lnSpc>
              <a:spcBef>
                <a:spcPts val="229"/>
              </a:spcBef>
            </a:pP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ó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fe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iva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c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65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h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3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Tahoma"/>
              <a:cs typeface="Tahoma"/>
            </a:endParaRPr>
          </a:p>
          <a:p>
            <a:pPr algn="just" marL="113664" marR="107314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Las tensiones efectivas de los generadores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redes vecinas se definen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cero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1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 considera solo las impedancias efectivas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las fuentes individuales de corriente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113664" marR="107314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Se ignoran todas las capacidades de </a:t>
            </a:r>
            <a:r>
              <a:rPr dirty="0" sz="1200">
                <a:latin typeface="Tahoma"/>
                <a:cs typeface="Tahoma"/>
              </a:rPr>
              <a:t>línea </a:t>
            </a:r>
            <a:r>
              <a:rPr dirty="0" sz="1200" spc="-5">
                <a:latin typeface="Tahoma"/>
                <a:cs typeface="Tahoma"/>
              </a:rPr>
              <a:t>en los circuitos de secuencia positiva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negativa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todas las impedancias shunt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motóricas; las cargas motóricas se tratan de 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misma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13664" marR="10668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Las capacidades de </a:t>
            </a:r>
            <a:r>
              <a:rPr dirty="0" sz="1200">
                <a:latin typeface="Tahoma"/>
                <a:cs typeface="Tahoma"/>
              </a:rPr>
              <a:t>línea </a:t>
            </a:r>
            <a:r>
              <a:rPr dirty="0" sz="1200" spc="-5">
                <a:latin typeface="Tahoma"/>
                <a:cs typeface="Tahoma"/>
              </a:rPr>
              <a:t>e impedancias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motóricas shunt se tienen en cuenta sin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embargo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circuito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cálculo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asimétricas. </a:t>
            </a:r>
            <a:r>
              <a:rPr dirty="0" sz="1200">
                <a:latin typeface="Tahoma"/>
                <a:cs typeface="Tahoma"/>
              </a:rPr>
              <a:t>La fig. </a:t>
            </a:r>
            <a:r>
              <a:rPr dirty="0" sz="1200" spc="-5">
                <a:latin typeface="Tahoma"/>
                <a:cs typeface="Tahoma"/>
              </a:rPr>
              <a:t>6.1 resume las fórmulas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circuitos equivalentes para todos los tipos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falla.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Tahoma"/>
              <a:cs typeface="Tahoma"/>
            </a:endParaRPr>
          </a:p>
          <a:p>
            <a:pPr algn="just" marL="113664" marR="107950">
              <a:lnSpc>
                <a:spcPct val="104299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cálculo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alternas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iniciales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máximas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cortocircuito,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factor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50" spc="-25" i="1">
                <a:latin typeface="Tahoma"/>
                <a:cs typeface="Tahoma"/>
              </a:rPr>
              <a:t>c </a:t>
            </a:r>
            <a:r>
              <a:rPr dirty="0" sz="1250" spc="-375" i="1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 en cuenta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diferencia entre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 inicial efectiva </a:t>
            </a:r>
            <a:r>
              <a:rPr dirty="0" sz="1200" i="1">
                <a:latin typeface="Times New Roman"/>
                <a:cs typeface="Times New Roman"/>
              </a:rPr>
              <a:t>E </a:t>
            </a:r>
            <a:r>
              <a:rPr dirty="0" baseline="43650" sz="1050" spc="-7">
                <a:latin typeface="Times New Roman"/>
                <a:cs typeface="Times New Roman"/>
              </a:rPr>
              <a:t>"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-5">
                <a:latin typeface="Tahoma"/>
                <a:cs typeface="Tahoma"/>
              </a:rPr>
              <a:t>tensión de operación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70" i="1">
                <a:latin typeface="Times New Roman"/>
                <a:cs typeface="Times New Roman"/>
              </a:rPr>
              <a:t>U</a:t>
            </a:r>
            <a:r>
              <a:rPr dirty="0" baseline="-23809" sz="1050" spc="104" i="1">
                <a:latin typeface="Times New Roman"/>
                <a:cs typeface="Times New Roman"/>
              </a:rPr>
              <a:t>h</a:t>
            </a:r>
            <a:r>
              <a:rPr dirty="0" baseline="-23809" sz="1050" spc="12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en el punto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Tahoma"/>
              <a:cs typeface="Tahoma"/>
            </a:endParaRPr>
          </a:p>
          <a:p>
            <a:pPr algn="just" marL="113664" marR="109220">
              <a:lnSpc>
                <a:spcPct val="1008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trifásicos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nominales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arriba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1kV,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fallas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cerca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lejos del generador,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863402" y="7314991"/>
            <a:ext cx="276860" cy="190500"/>
            <a:chOff x="2863402" y="7314991"/>
            <a:chExt cx="276860" cy="190500"/>
          </a:xfrm>
        </p:grpSpPr>
        <p:sp>
          <p:nvSpPr>
            <p:cNvPr id="9" name="object 9"/>
            <p:cNvSpPr/>
            <p:nvPr/>
          </p:nvSpPr>
          <p:spPr>
            <a:xfrm>
              <a:off x="2918115" y="7444184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096"/>
                  </a:moveTo>
                  <a:lnTo>
                    <a:pt x="19427" y="0"/>
                  </a:lnTo>
                </a:path>
              </a:pathLst>
            </a:custGeom>
            <a:ln w="63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937543" y="7447354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150" y="51518"/>
                  </a:lnTo>
                </a:path>
              </a:pathLst>
            </a:custGeom>
            <a:ln w="126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968867" y="7345110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4">
                  <a:moveTo>
                    <a:pt x="0" y="153761"/>
                  </a:moveTo>
                  <a:lnTo>
                    <a:pt x="37269" y="0"/>
                  </a:lnTo>
                </a:path>
              </a:pathLst>
            </a:custGeom>
            <a:ln w="63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006137" y="7345110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676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863402" y="7318161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 h="0">
                  <a:moveTo>
                    <a:pt x="0" y="0"/>
                  </a:moveTo>
                  <a:lnTo>
                    <a:pt x="276351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3311040" y="7314989"/>
            <a:ext cx="304165" cy="190500"/>
            <a:chOff x="3311040" y="7314989"/>
            <a:chExt cx="304165" cy="190500"/>
          </a:xfrm>
        </p:grpSpPr>
        <p:sp>
          <p:nvSpPr>
            <p:cNvPr id="15" name="object 15"/>
            <p:cNvSpPr/>
            <p:nvPr/>
          </p:nvSpPr>
          <p:spPr>
            <a:xfrm>
              <a:off x="3379630" y="7444183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096"/>
                  </a:moveTo>
                  <a:lnTo>
                    <a:pt x="19427" y="0"/>
                  </a:lnTo>
                </a:path>
              </a:pathLst>
            </a:custGeom>
            <a:ln w="63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399058" y="7447353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150" y="51518"/>
                  </a:lnTo>
                </a:path>
              </a:pathLst>
            </a:custGeom>
            <a:ln w="126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430381" y="7345109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4">
                  <a:moveTo>
                    <a:pt x="0" y="153761"/>
                  </a:moveTo>
                  <a:lnTo>
                    <a:pt x="37269" y="0"/>
                  </a:lnTo>
                </a:path>
              </a:pathLst>
            </a:custGeom>
            <a:ln w="63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467652" y="7345108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676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311040" y="7318160"/>
              <a:ext cx="304165" cy="0"/>
            </a:xfrm>
            <a:custGeom>
              <a:avLst/>
              <a:gdLst/>
              <a:ahLst/>
              <a:cxnLst/>
              <a:rect l="l" t="t" r="r" b="b"/>
              <a:pathLst>
                <a:path w="304164" h="0">
                  <a:moveTo>
                    <a:pt x="0" y="0"/>
                  </a:moveTo>
                  <a:lnTo>
                    <a:pt x="303709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2821112" y="7037897"/>
            <a:ext cx="807720" cy="495934"/>
          </a:xfrm>
          <a:prstGeom prst="rect">
            <a:avLst/>
          </a:prstGeom>
        </p:spPr>
        <p:txBody>
          <a:bodyPr wrap="square" lIns="0" tIns="64769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509"/>
              </a:spcBef>
            </a:pPr>
            <a:r>
              <a:rPr dirty="0" sz="1200" spc="-10" i="1">
                <a:latin typeface="Times New Roman"/>
                <a:cs typeface="Times New Roman"/>
              </a:rPr>
              <a:t>c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65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h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82" i="1">
                <a:latin typeface="Times New Roman"/>
                <a:cs typeface="Times New Roman"/>
              </a:rPr>
              <a:t> </a:t>
            </a:r>
            <a:r>
              <a:rPr dirty="0" baseline="-37037" sz="1800" spc="-7">
                <a:latin typeface="Symbol"/>
                <a:cs typeface="Symbol"/>
              </a:rPr>
              <a:t></a:t>
            </a:r>
            <a:r>
              <a:rPr dirty="0" baseline="-37037" sz="1800" spc="142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c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3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N</a:t>
            </a:r>
            <a:endParaRPr baseline="-23809" sz="1050">
              <a:latin typeface="Times New Roman"/>
              <a:cs typeface="Times New Roman"/>
            </a:endParaRPr>
          </a:p>
          <a:p>
            <a:pPr marL="189865">
              <a:lnSpc>
                <a:spcPct val="100000"/>
              </a:lnSpc>
              <a:spcBef>
                <a:spcPts val="409"/>
              </a:spcBef>
              <a:tabLst>
                <a:tab pos="651510" algn="l"/>
              </a:tabLst>
            </a:pPr>
            <a:r>
              <a:rPr dirty="0" sz="1200" spc="-5">
                <a:latin typeface="Times New Roman"/>
                <a:cs typeface="Times New Roman"/>
              </a:rPr>
              <a:t>3	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96588" y="7189723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6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1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5827" y="7703311"/>
            <a:ext cx="6029325" cy="1357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donde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ahoma"/>
              <a:cs typeface="Tahoma"/>
            </a:endParaRPr>
          </a:p>
          <a:p>
            <a:pPr marL="73025">
              <a:lnSpc>
                <a:spcPct val="100000"/>
              </a:lnSpc>
            </a:pP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25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N</a:t>
            </a:r>
            <a:r>
              <a:rPr dirty="0" baseline="-23809" sz="1050" spc="209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tensión nominal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línea</a:t>
            </a:r>
            <a:r>
              <a:rPr dirty="0" sz="1200" spc="-5">
                <a:latin typeface="Tahoma"/>
                <a:cs typeface="Tahoma"/>
              </a:rPr>
              <a:t> 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 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cual ocurre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falla</a:t>
            </a:r>
            <a:endParaRPr sz="12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  <a:spcBef>
                <a:spcPts val="340"/>
              </a:spcBef>
            </a:pPr>
            <a:r>
              <a:rPr dirty="0" sz="1200" spc="-5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 =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1.1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representa</a:t>
            </a:r>
            <a:r>
              <a:rPr dirty="0" sz="1200">
                <a:latin typeface="Tahoma"/>
                <a:cs typeface="Tahoma"/>
              </a:rPr>
              <a:t> la </a:t>
            </a:r>
            <a:r>
              <a:rPr dirty="0" sz="1200" spc="-5">
                <a:latin typeface="Tahoma"/>
                <a:cs typeface="Tahoma"/>
              </a:rPr>
              <a:t>diferencia entre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efectiva</a:t>
            </a:r>
            <a:r>
              <a:rPr dirty="0" sz="1200">
                <a:latin typeface="Tahoma"/>
                <a:cs typeface="Tahoma"/>
              </a:rPr>
              <a:t> y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marL="63500" marR="1778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trifásicos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nominales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debajo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1kV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ningún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baja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 conectado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vale: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863938" y="9447344"/>
            <a:ext cx="276225" cy="190500"/>
            <a:chOff x="2863938" y="9447344"/>
            <a:chExt cx="276225" cy="190500"/>
          </a:xfrm>
        </p:grpSpPr>
        <p:sp>
          <p:nvSpPr>
            <p:cNvPr id="24" name="object 24"/>
            <p:cNvSpPr/>
            <p:nvPr/>
          </p:nvSpPr>
          <p:spPr>
            <a:xfrm>
              <a:off x="2918627" y="9576529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099"/>
                  </a:moveTo>
                  <a:lnTo>
                    <a:pt x="19418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938045" y="9579703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130" y="51523"/>
                  </a:lnTo>
                </a:path>
              </a:pathLst>
            </a:custGeom>
            <a:ln w="12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969352" y="9477462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4">
                  <a:moveTo>
                    <a:pt x="0" y="153758"/>
                  </a:moveTo>
                  <a:lnTo>
                    <a:pt x="37249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006604" y="9477461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635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2863938" y="9450512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 h="0">
                  <a:moveTo>
                    <a:pt x="0" y="0"/>
                  </a:moveTo>
                  <a:lnTo>
                    <a:pt x="276212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/>
          <p:cNvGrpSpPr/>
          <p:nvPr/>
        </p:nvGrpSpPr>
        <p:grpSpPr>
          <a:xfrm>
            <a:off x="3311352" y="9447344"/>
            <a:ext cx="354965" cy="190500"/>
            <a:chOff x="3311352" y="9447344"/>
            <a:chExt cx="354965" cy="190500"/>
          </a:xfrm>
        </p:grpSpPr>
        <p:sp>
          <p:nvSpPr>
            <p:cNvPr id="30" name="object 30"/>
            <p:cNvSpPr/>
            <p:nvPr/>
          </p:nvSpPr>
          <p:spPr>
            <a:xfrm>
              <a:off x="3405272" y="9576529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099"/>
                  </a:moveTo>
                  <a:lnTo>
                    <a:pt x="19418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424692" y="9579703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130" y="51523"/>
                  </a:lnTo>
                </a:path>
              </a:pathLst>
            </a:custGeom>
            <a:ln w="12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455998" y="9477462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4">
                  <a:moveTo>
                    <a:pt x="0" y="153758"/>
                  </a:moveTo>
                  <a:lnTo>
                    <a:pt x="37249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493250" y="9477461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635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311352" y="9450512"/>
              <a:ext cx="354965" cy="0"/>
            </a:xfrm>
            <a:custGeom>
              <a:avLst/>
              <a:gdLst/>
              <a:ahLst/>
              <a:cxnLst/>
              <a:rect l="l" t="t" r="r" b="b"/>
              <a:pathLst>
                <a:path w="354964" h="0">
                  <a:moveTo>
                    <a:pt x="0" y="0"/>
                  </a:moveTo>
                  <a:lnTo>
                    <a:pt x="354685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2821083" y="9170237"/>
            <a:ext cx="856615" cy="495934"/>
          </a:xfrm>
          <a:prstGeom prst="rect">
            <a:avLst/>
          </a:prstGeom>
        </p:spPr>
        <p:txBody>
          <a:bodyPr wrap="square" lIns="0" tIns="64769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509"/>
              </a:spcBef>
            </a:pPr>
            <a:r>
              <a:rPr dirty="0" sz="1200" spc="-10" i="1">
                <a:latin typeface="Times New Roman"/>
                <a:cs typeface="Times New Roman"/>
              </a:rPr>
              <a:t>c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65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h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82" i="1">
                <a:latin typeface="Times New Roman"/>
                <a:cs typeface="Times New Roman"/>
              </a:rPr>
              <a:t> </a:t>
            </a:r>
            <a:r>
              <a:rPr dirty="0" baseline="-37037" sz="1800" spc="-7">
                <a:latin typeface="Symbol"/>
                <a:cs typeface="Symbol"/>
              </a:rPr>
              <a:t></a:t>
            </a:r>
            <a:r>
              <a:rPr dirty="0" baseline="-37037" sz="1800" spc="142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c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30" i="1">
                <a:latin typeface="Times New Roman"/>
                <a:cs typeface="Times New Roman"/>
              </a:rPr>
              <a:t> </a:t>
            </a:r>
            <a:r>
              <a:rPr dirty="0" baseline="-23809" sz="1050" spc="-15" i="1">
                <a:latin typeface="Times New Roman"/>
                <a:cs typeface="Times New Roman"/>
              </a:rPr>
              <a:t>NT</a:t>
            </a:r>
            <a:endParaRPr baseline="-23809" sz="1050">
              <a:latin typeface="Times New Roman"/>
              <a:cs typeface="Times New Roman"/>
            </a:endParaRPr>
          </a:p>
          <a:p>
            <a:pPr marL="189865">
              <a:lnSpc>
                <a:spcPct val="100000"/>
              </a:lnSpc>
              <a:spcBef>
                <a:spcPts val="409"/>
              </a:spcBef>
              <a:tabLst>
                <a:tab pos="676275" algn="l"/>
              </a:tabLst>
            </a:pPr>
            <a:r>
              <a:rPr dirty="0" sz="1200" spc="-5">
                <a:latin typeface="Times New Roman"/>
                <a:cs typeface="Times New Roman"/>
              </a:rPr>
              <a:t>3	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78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196588" y="9321800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6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2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06627" y="9650983"/>
            <a:ext cx="4406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do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2583" y="848103"/>
            <a:ext cx="6015990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 indent="8890">
              <a:lnSpc>
                <a:spcPct val="1238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125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NT</a:t>
            </a:r>
            <a:r>
              <a:rPr dirty="0" baseline="-23809" sz="1050" spc="22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línea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lado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trafo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alimenta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el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  <a:p>
            <a:pPr marL="38100">
              <a:lnSpc>
                <a:spcPts val="1440"/>
              </a:lnSpc>
            </a:pPr>
            <a:r>
              <a:rPr dirty="0" sz="1250" spc="-25" i="1">
                <a:latin typeface="Tahoma"/>
                <a:cs typeface="Tahoma"/>
              </a:rPr>
              <a:t>c</a:t>
            </a:r>
            <a:r>
              <a:rPr dirty="0" sz="1250" spc="-20" i="1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1.0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cálculo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5">
                <a:latin typeface="Tahoma"/>
                <a:cs typeface="Tahoma"/>
              </a:rPr>
              <a:t> 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máxima</a:t>
            </a:r>
            <a:endParaRPr sz="1200">
              <a:latin typeface="Tahoma"/>
              <a:cs typeface="Tahoma"/>
            </a:endParaRPr>
          </a:p>
          <a:p>
            <a:pPr marL="38100">
              <a:lnSpc>
                <a:spcPts val="1475"/>
              </a:lnSpc>
            </a:pPr>
            <a:r>
              <a:rPr dirty="0" sz="1250" spc="-25" i="1">
                <a:latin typeface="Tahoma"/>
                <a:cs typeface="Tahoma"/>
              </a:rPr>
              <a:t>c</a:t>
            </a:r>
            <a:r>
              <a:rPr dirty="0" sz="1250" spc="-20" i="1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5">
                <a:latin typeface="Tahoma"/>
                <a:cs typeface="Tahoma"/>
              </a:rPr>
              <a:t>0.95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cálculo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 </a:t>
            </a:r>
            <a:r>
              <a:rPr dirty="0" sz="1200">
                <a:latin typeface="Tahoma"/>
                <a:cs typeface="Tahoma"/>
              </a:rPr>
              <a:t>mínima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6079" y="1933831"/>
            <a:ext cx="5132142" cy="715879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04747" y="9260839"/>
            <a:ext cx="5928360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391920" marR="5080" indent="-137922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Fig. 6.1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resumen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fórmulas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circuitos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cálculo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corriente </a:t>
            </a:r>
            <a:r>
              <a:rPr dirty="0" sz="1200" spc="-5">
                <a:latin typeface="Tahoma"/>
                <a:cs typeface="Tahoma"/>
              </a:rPr>
              <a:t>inicial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79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227" y="719780"/>
            <a:ext cx="58134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hay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12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&gt;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20%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alimentan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directamente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falla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un </a:t>
            </a:r>
            <a:r>
              <a:rPr dirty="0" sz="1200" spc="-5">
                <a:latin typeface="Tahoma"/>
                <a:cs typeface="Tahoma"/>
              </a:rPr>
              <a:t>sistema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6627" y="810107"/>
            <a:ext cx="5937250" cy="71310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789430">
              <a:lnSpc>
                <a:spcPct val="100000"/>
              </a:lnSpc>
              <a:spcBef>
                <a:spcPts val="185"/>
              </a:spcBef>
            </a:pPr>
            <a:r>
              <a:rPr dirty="0" sz="700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  <a:p>
            <a:pPr marL="12700" marR="5080">
              <a:lnSpc>
                <a:spcPct val="100400"/>
              </a:lnSpc>
              <a:spcBef>
                <a:spcPts val="150"/>
              </a:spcBef>
            </a:pP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mayor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1kV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(esto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trafos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intermedios),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alimentado por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un </a:t>
            </a:r>
            <a:r>
              <a:rPr dirty="0" sz="1200" spc="-5">
                <a:latin typeface="Tahoma"/>
                <a:cs typeface="Tahoma"/>
              </a:rPr>
              <a:t>sistema con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nominal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mayor</a:t>
            </a:r>
            <a:r>
              <a:rPr dirty="0" sz="1200">
                <a:latin typeface="Tahoma"/>
                <a:cs typeface="Tahoma"/>
              </a:rPr>
              <a:t> o</a:t>
            </a:r>
            <a:r>
              <a:rPr dirty="0" sz="1200" spc="-5">
                <a:latin typeface="Tahoma"/>
                <a:cs typeface="Tahoma"/>
              </a:rPr>
              <a:t> igual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1kV,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 efectiva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generador 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toma: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406764" y="1911164"/>
            <a:ext cx="276860" cy="190500"/>
            <a:chOff x="2406764" y="1911164"/>
            <a:chExt cx="276860" cy="190500"/>
          </a:xfrm>
        </p:grpSpPr>
        <p:sp>
          <p:nvSpPr>
            <p:cNvPr id="5" name="object 5"/>
            <p:cNvSpPr/>
            <p:nvPr/>
          </p:nvSpPr>
          <p:spPr>
            <a:xfrm>
              <a:off x="2461506" y="2040356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30">
                  <a:moveTo>
                    <a:pt x="0" y="11096"/>
                  </a:moveTo>
                  <a:lnTo>
                    <a:pt x="19437" y="0"/>
                  </a:lnTo>
                </a:path>
              </a:pathLst>
            </a:custGeom>
            <a:ln w="63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480943" y="2043526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69">
                  <a:moveTo>
                    <a:pt x="0" y="0"/>
                  </a:moveTo>
                  <a:lnTo>
                    <a:pt x="28164" y="51518"/>
                  </a:lnTo>
                </a:path>
              </a:pathLst>
            </a:custGeom>
            <a:ln w="126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512281" y="1941282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5">
                  <a:moveTo>
                    <a:pt x="0" y="153761"/>
                  </a:moveTo>
                  <a:lnTo>
                    <a:pt x="37287" y="0"/>
                  </a:lnTo>
                </a:path>
              </a:pathLst>
            </a:custGeom>
            <a:ln w="6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549569" y="1941282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716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406764" y="1914334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 h="0">
                  <a:moveTo>
                    <a:pt x="0" y="0"/>
                  </a:moveTo>
                  <a:lnTo>
                    <a:pt x="276486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2854616" y="1911164"/>
            <a:ext cx="283845" cy="190500"/>
            <a:chOff x="2854616" y="1911164"/>
            <a:chExt cx="283845" cy="190500"/>
          </a:xfrm>
        </p:grpSpPr>
        <p:sp>
          <p:nvSpPr>
            <p:cNvPr id="11" name="object 11"/>
            <p:cNvSpPr/>
            <p:nvPr/>
          </p:nvSpPr>
          <p:spPr>
            <a:xfrm>
              <a:off x="2912928" y="2040356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30">
                  <a:moveTo>
                    <a:pt x="0" y="11096"/>
                  </a:moveTo>
                  <a:lnTo>
                    <a:pt x="19437" y="0"/>
                  </a:lnTo>
                </a:path>
              </a:pathLst>
            </a:custGeom>
            <a:ln w="63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932366" y="2043526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69">
                  <a:moveTo>
                    <a:pt x="0" y="0"/>
                  </a:moveTo>
                  <a:lnTo>
                    <a:pt x="28164" y="51518"/>
                  </a:lnTo>
                </a:path>
              </a:pathLst>
            </a:custGeom>
            <a:ln w="126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963703" y="1941282"/>
              <a:ext cx="37465" cy="154305"/>
            </a:xfrm>
            <a:custGeom>
              <a:avLst/>
              <a:gdLst/>
              <a:ahLst/>
              <a:cxnLst/>
              <a:rect l="l" t="t" r="r" b="b"/>
              <a:pathLst>
                <a:path w="37464" h="154305">
                  <a:moveTo>
                    <a:pt x="0" y="153761"/>
                  </a:moveTo>
                  <a:lnTo>
                    <a:pt x="37287" y="0"/>
                  </a:lnTo>
                </a:path>
              </a:pathLst>
            </a:custGeom>
            <a:ln w="6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000991" y="1941282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716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854616" y="1914334"/>
              <a:ext cx="283845" cy="0"/>
            </a:xfrm>
            <a:custGeom>
              <a:avLst/>
              <a:gdLst/>
              <a:ahLst/>
              <a:cxnLst/>
              <a:rect l="l" t="t" r="r" b="b"/>
              <a:pathLst>
                <a:path w="283844" h="0">
                  <a:moveTo>
                    <a:pt x="0" y="0"/>
                  </a:moveTo>
                  <a:lnTo>
                    <a:pt x="283626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2363927" y="1634109"/>
            <a:ext cx="793750" cy="495934"/>
          </a:xfrm>
          <a:prstGeom prst="rect">
            <a:avLst/>
          </a:prstGeom>
        </p:spPr>
        <p:txBody>
          <a:bodyPr wrap="square" lIns="0" tIns="64769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509"/>
              </a:spcBef>
            </a:pPr>
            <a:r>
              <a:rPr dirty="0" sz="1200" spc="-10" i="1">
                <a:latin typeface="Times New Roman"/>
                <a:cs typeface="Times New Roman"/>
              </a:rPr>
              <a:t>c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65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h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82" i="1">
                <a:latin typeface="Times New Roman"/>
                <a:cs typeface="Times New Roman"/>
              </a:rPr>
              <a:t> </a:t>
            </a:r>
            <a:r>
              <a:rPr dirty="0" baseline="-37037" sz="1800" spc="-7">
                <a:latin typeface="Symbol"/>
                <a:cs typeface="Symbol"/>
              </a:rPr>
              <a:t></a:t>
            </a:r>
            <a:r>
              <a:rPr dirty="0" baseline="-37037" sz="180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U</a:t>
            </a:r>
            <a:r>
              <a:rPr dirty="0" sz="1200" spc="-125" i="1">
                <a:latin typeface="Times New Roman"/>
                <a:cs typeface="Times New Roman"/>
              </a:rPr>
              <a:t> </a:t>
            </a:r>
            <a:r>
              <a:rPr dirty="0" baseline="-23809" sz="1050" spc="-15" i="1">
                <a:latin typeface="Times New Roman"/>
                <a:cs typeface="Times New Roman"/>
              </a:rPr>
              <a:t>NG</a:t>
            </a:r>
            <a:endParaRPr baseline="-23809" sz="1050">
              <a:latin typeface="Times New Roman"/>
              <a:cs typeface="Times New Roman"/>
            </a:endParaRPr>
          </a:p>
          <a:p>
            <a:pPr marL="189865">
              <a:lnSpc>
                <a:spcPct val="100000"/>
              </a:lnSpc>
              <a:spcBef>
                <a:spcPts val="409"/>
              </a:spcBef>
              <a:tabLst>
                <a:tab pos="641350" algn="l"/>
              </a:tabLst>
            </a:pPr>
            <a:r>
              <a:rPr dirty="0" sz="1200" spc="-5">
                <a:latin typeface="Times New Roman"/>
                <a:cs typeface="Times New Roman"/>
              </a:rPr>
              <a:t>3	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10552" y="1779252"/>
            <a:ext cx="1936750" cy="24193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63500">
              <a:lnSpc>
                <a:spcPts val="1175"/>
              </a:lnSpc>
              <a:spcBef>
                <a:spcPts val="110"/>
              </a:spcBef>
              <a:tabLst>
                <a:tab pos="407034" algn="l"/>
                <a:tab pos="1555750" algn="l"/>
              </a:tabLst>
            </a:pPr>
            <a:r>
              <a:rPr dirty="0" sz="1200" spc="-5">
                <a:latin typeface="Symbol"/>
                <a:cs typeface="Symbol"/>
              </a:rPr>
              <a:t>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	X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29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sin</a:t>
            </a:r>
            <a:r>
              <a:rPr dirty="0" sz="1200" spc="-185">
                <a:latin typeface="Times New Roman"/>
                <a:cs typeface="Times New Roman"/>
              </a:rPr>
              <a:t> </a:t>
            </a:r>
            <a:r>
              <a:rPr dirty="0" sz="1250" spc="-35" i="1">
                <a:latin typeface="Symbol"/>
                <a:cs typeface="Symbol"/>
              </a:rPr>
              <a:t></a:t>
            </a:r>
            <a:r>
              <a:rPr dirty="0" sz="1250" spc="-35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Tahoma"/>
                <a:cs typeface="Tahoma"/>
              </a:rPr>
              <a:t>(6.3)</a:t>
            </a:r>
            <a:endParaRPr sz="1200">
              <a:latin typeface="Tahoma"/>
              <a:cs typeface="Tahoma"/>
            </a:endParaRPr>
          </a:p>
          <a:p>
            <a:pPr marL="255270">
              <a:lnSpc>
                <a:spcPts val="515"/>
              </a:lnSpc>
              <a:tabLst>
                <a:tab pos="523875" algn="l"/>
                <a:tab pos="917575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NG	d	</a:t>
            </a:r>
            <a:r>
              <a:rPr dirty="0" sz="700" spc="-10" i="1">
                <a:latin typeface="Times New Roman"/>
                <a:cs typeface="Times New Roman"/>
              </a:rPr>
              <a:t>NG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8167" y="2114803"/>
            <a:ext cx="2656840" cy="806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64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donde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</a:pP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125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N</a:t>
            </a:r>
            <a:r>
              <a:rPr dirty="0" baseline="-23809" sz="1050" i="1">
                <a:latin typeface="Times New Roman"/>
                <a:cs typeface="Times New Roman"/>
              </a:rPr>
              <a:t>G</a:t>
            </a:r>
            <a:r>
              <a:rPr dirty="0" baseline="-23809" sz="1050" spc="44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ó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min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 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 g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do</a:t>
            </a:r>
            <a:r>
              <a:rPr dirty="0" sz="1200" spc="-5">
                <a:latin typeface="Tahoma"/>
                <a:cs typeface="Tahoma"/>
              </a:rPr>
              <a:t>r</a:t>
            </a:r>
            <a:endParaRPr sz="1200">
              <a:latin typeface="Tahoma"/>
              <a:cs typeface="Tahoma"/>
            </a:endParaRPr>
          </a:p>
          <a:p>
            <a:pPr marL="69850">
              <a:lnSpc>
                <a:spcPct val="100000"/>
              </a:lnSpc>
              <a:spcBef>
                <a:spcPts val="360"/>
              </a:spcBef>
            </a:pP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45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N</a:t>
            </a:r>
            <a:r>
              <a:rPr dirty="0" baseline="-23809" sz="1050" i="1">
                <a:latin typeface="Times New Roman"/>
                <a:cs typeface="Times New Roman"/>
              </a:rPr>
              <a:t>G</a:t>
            </a:r>
            <a:r>
              <a:rPr dirty="0" baseline="-23809" sz="1050" spc="104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rr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n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min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 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 g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do</a:t>
            </a:r>
            <a:r>
              <a:rPr dirty="0" sz="1200" spc="-5">
                <a:latin typeface="Tahoma"/>
                <a:cs typeface="Tahoma"/>
              </a:rPr>
              <a:t>r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7041" y="2953713"/>
            <a:ext cx="25171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112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reactancia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 del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generador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3204" y="3047677"/>
            <a:ext cx="2271395" cy="34671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78435">
              <a:lnSpc>
                <a:spcPct val="100000"/>
              </a:lnSpc>
              <a:spcBef>
                <a:spcPts val="160"/>
              </a:spcBef>
            </a:pPr>
            <a:r>
              <a:rPr dirty="0" sz="700" i="1">
                <a:latin typeface="Times New Roman"/>
                <a:cs typeface="Times New Roman"/>
              </a:rPr>
              <a:t>d</a:t>
            </a:r>
            <a:endParaRPr sz="7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250" spc="-35" i="1">
                <a:latin typeface="Symbol"/>
                <a:cs typeface="Symbol"/>
              </a:rPr>
              <a:t></a:t>
            </a:r>
            <a:r>
              <a:rPr dirty="0" sz="1250" spc="-170">
                <a:latin typeface="Times New Roman"/>
                <a:cs typeface="Times New Roman"/>
              </a:rPr>
              <a:t> </a:t>
            </a:r>
            <a:r>
              <a:rPr dirty="0" baseline="-23809" sz="1050" spc="-15" i="1">
                <a:latin typeface="Times New Roman"/>
                <a:cs typeface="Times New Roman"/>
              </a:rPr>
              <a:t>N</a:t>
            </a:r>
            <a:r>
              <a:rPr dirty="0" baseline="-23809" sz="1050" spc="-7" i="1">
                <a:latin typeface="Times New Roman"/>
                <a:cs typeface="Times New Roman"/>
              </a:rPr>
              <a:t>G</a:t>
            </a:r>
            <a:r>
              <a:rPr dirty="0" baseline="-23809" sz="1050" i="1">
                <a:latin typeface="Times New Roman"/>
                <a:cs typeface="Times New Roman"/>
              </a:rPr>
              <a:t> </a:t>
            </a:r>
            <a:r>
              <a:rPr dirty="0" baseline="-23809" sz="1050" spc="-127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d</a:t>
            </a:r>
            <a:r>
              <a:rPr dirty="0" sz="1200" spc="-5">
                <a:latin typeface="Tahoma"/>
                <a:cs typeface="Tahoma"/>
              </a:rPr>
              <a:t>esf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15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j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sz="1200" spc="-125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N</a:t>
            </a:r>
            <a:r>
              <a:rPr dirty="0" baseline="-23809" sz="1050" i="1">
                <a:latin typeface="Times New Roman"/>
                <a:cs typeface="Times New Roman"/>
              </a:rPr>
              <a:t>G</a:t>
            </a:r>
            <a:r>
              <a:rPr dirty="0" baseline="-23809" sz="1050" i="1">
                <a:latin typeface="Times New Roman"/>
                <a:cs typeface="Times New Roman"/>
              </a:rPr>
              <a:t>  </a:t>
            </a:r>
            <a:r>
              <a:rPr dirty="0" baseline="-23809" sz="1050" spc="82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5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45" i="1">
                <a:latin typeface="Times New Roman"/>
                <a:cs typeface="Times New Roman"/>
              </a:rPr>
              <a:t> </a:t>
            </a:r>
            <a:r>
              <a:rPr dirty="0" baseline="-23809" sz="1050" spc="-15" i="1">
                <a:latin typeface="Times New Roman"/>
                <a:cs typeface="Times New Roman"/>
              </a:rPr>
              <a:t>NG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8527" y="3596766"/>
            <a:ext cx="5921375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8765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Cálculo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 las corrientes de cortocircuito</a:t>
            </a:r>
            <a:r>
              <a:rPr dirty="0" sz="1200" spc="235" b="1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S</a:t>
            </a:r>
            <a:r>
              <a:rPr dirty="0" baseline="-23809" sz="1050" spc="172" i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ahoma"/>
                <a:cs typeface="Tahoma"/>
              </a:rPr>
              <a:t>,</a:t>
            </a:r>
            <a:r>
              <a:rPr dirty="0" sz="1200" spc="235" b="1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5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a</a:t>
            </a:r>
            <a:r>
              <a:rPr dirty="0" baseline="-23809" sz="1050" spc="315" i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ahoma"/>
                <a:cs typeface="Tahoma"/>
              </a:rPr>
              <a:t>e</a:t>
            </a:r>
            <a:r>
              <a:rPr dirty="0" sz="1200" spc="235" b="1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k</a:t>
            </a:r>
            <a:endParaRPr baseline="-23809"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magnitudes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23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S</a:t>
            </a:r>
            <a:r>
              <a:rPr dirty="0" baseline="-23809" sz="1050" spc="179" i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ahoma"/>
                <a:cs typeface="Tahoma"/>
              </a:rPr>
              <a:t>,</a:t>
            </a:r>
            <a:r>
              <a:rPr dirty="0" sz="1200" spc="215" b="1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5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a</a:t>
            </a:r>
            <a:r>
              <a:rPr dirty="0" baseline="-23809" sz="1050" spc="30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  </a:t>
            </a:r>
            <a:r>
              <a:rPr dirty="0" baseline="-23809" sz="1050" spc="9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pueden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calcularse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partir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corriente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1227" y="4249111"/>
            <a:ext cx="5563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inicial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coeficientes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dados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norma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0102.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81227" y="4339290"/>
            <a:ext cx="5639435" cy="75755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algn="ctr" marR="1284605">
              <a:lnSpc>
                <a:spcPct val="100000"/>
              </a:lnSpc>
              <a:spcBef>
                <a:spcPts val="185"/>
              </a:spcBef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endParaRPr sz="700">
              <a:latin typeface="Times New Roman"/>
              <a:cs typeface="Times New Roman"/>
            </a:endParaRPr>
          </a:p>
          <a:p>
            <a:pPr marL="38100" marR="30480">
              <a:lnSpc>
                <a:spcPct val="101299"/>
              </a:lnSpc>
              <a:spcBef>
                <a:spcPts val="140"/>
              </a:spcBef>
            </a:pPr>
            <a:r>
              <a:rPr dirty="0" sz="1200" spc="-5">
                <a:latin typeface="Tahoma"/>
                <a:cs typeface="Tahoma"/>
              </a:rPr>
              <a:t>Considerando que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corriente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 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alimentada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directamente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individuales, luego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S</a:t>
            </a:r>
            <a:r>
              <a:rPr dirty="0" baseline="-23809" sz="1050" spc="172" i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ahoma"/>
                <a:cs typeface="Tahoma"/>
              </a:rPr>
              <a:t>,</a:t>
            </a:r>
            <a:r>
              <a:rPr dirty="0" sz="1200" spc="235" b="1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75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a</a:t>
            </a:r>
            <a:r>
              <a:rPr dirty="0" baseline="-23809" sz="1050" spc="37" i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ahoma"/>
                <a:cs typeface="Tahoma"/>
              </a:rPr>
              <a:t>,</a:t>
            </a:r>
            <a:r>
              <a:rPr dirty="0" sz="1200" spc="240" b="1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0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aM</a:t>
            </a:r>
            <a:r>
              <a:rPr dirty="0" baseline="-23809" sz="1050" spc="22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80" i="1">
                <a:latin typeface="Times New Roman"/>
                <a:cs typeface="Times New Roman"/>
              </a:rPr>
              <a:t> </a:t>
            </a:r>
            <a:r>
              <a:rPr dirty="0" baseline="-23809" sz="1050" spc="-7" i="1">
                <a:latin typeface="Times New Roman"/>
                <a:cs typeface="Times New Roman"/>
              </a:rPr>
              <a:t>k</a:t>
            </a:r>
            <a:r>
              <a:rPr dirty="0" baseline="-23809" sz="1050" spc="12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pueden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calcularse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siguientes</a:t>
            </a:r>
            <a:endParaRPr sz="12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340"/>
              </a:spcBef>
            </a:pPr>
            <a:r>
              <a:rPr dirty="0" sz="1200" spc="-5">
                <a:latin typeface="Tahoma"/>
                <a:cs typeface="Tahoma"/>
              </a:rPr>
              <a:t>expresiones: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257255" y="5669293"/>
            <a:ext cx="182880" cy="161925"/>
            <a:chOff x="3257255" y="5669293"/>
            <a:chExt cx="182880" cy="161925"/>
          </a:xfrm>
        </p:grpSpPr>
        <p:sp>
          <p:nvSpPr>
            <p:cNvPr id="25" name="object 25"/>
            <p:cNvSpPr/>
            <p:nvPr/>
          </p:nvSpPr>
          <p:spPr>
            <a:xfrm>
              <a:off x="3260437" y="5770345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39"/>
                  </a:moveTo>
                  <a:lnTo>
                    <a:pt x="19465" y="0"/>
                  </a:lnTo>
                </a:path>
              </a:pathLst>
            </a:custGeom>
            <a:ln w="63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279902" y="5773528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5">
                  <a:moveTo>
                    <a:pt x="0" y="0"/>
                  </a:moveTo>
                  <a:lnTo>
                    <a:pt x="28205" y="50924"/>
                  </a:lnTo>
                </a:path>
              </a:pathLst>
            </a:custGeom>
            <a:ln w="12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311286" y="5672475"/>
              <a:ext cx="37465" cy="152400"/>
            </a:xfrm>
            <a:custGeom>
              <a:avLst/>
              <a:gdLst/>
              <a:ahLst/>
              <a:cxnLst/>
              <a:rect l="l" t="t" r="r" b="b"/>
              <a:pathLst>
                <a:path w="37464" h="152400">
                  <a:moveTo>
                    <a:pt x="0" y="151976"/>
                  </a:moveTo>
                  <a:lnTo>
                    <a:pt x="37342" y="0"/>
                  </a:lnTo>
                </a:path>
              </a:pathLst>
            </a:custGeom>
            <a:ln w="6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348629" y="5672475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 h="0">
                  <a:moveTo>
                    <a:pt x="0" y="0"/>
                  </a:moveTo>
                  <a:lnTo>
                    <a:pt x="91370" y="0"/>
                  </a:lnTo>
                </a:path>
              </a:pathLst>
            </a:custGeom>
            <a:ln w="6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655827" y="5257291"/>
            <a:ext cx="6052820" cy="14262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016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Corriente de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cortocircuito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asimétrica</a:t>
            </a:r>
            <a:r>
              <a:rPr dirty="0" sz="1200" spc="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máxima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>
              <a:latin typeface="Tahoma"/>
              <a:cs typeface="Tahoma"/>
            </a:endParaRPr>
          </a:p>
          <a:p>
            <a:pPr algn="ctr" marL="40640">
              <a:lnSpc>
                <a:spcPts val="1120"/>
              </a:lnSpc>
              <a:tabLst>
                <a:tab pos="221615" algn="l"/>
                <a:tab pos="1383665" algn="l"/>
              </a:tabLst>
            </a:pPr>
            <a:r>
              <a:rPr dirty="0" sz="1200" i="1">
                <a:latin typeface="Times New Roman"/>
                <a:cs typeface="Times New Roman"/>
              </a:rPr>
              <a:t>I	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  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spc="30">
                <a:latin typeface="Times New Roman"/>
                <a:cs typeface="Times New Roman"/>
              </a:rPr>
              <a:t>2</a:t>
            </a:r>
            <a:r>
              <a:rPr dirty="0" sz="1200" spc="30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"	</a:t>
            </a:r>
            <a:r>
              <a:rPr dirty="0" sz="1200" spc="-5">
                <a:latin typeface="Tahoma"/>
                <a:cs typeface="Tahoma"/>
              </a:rPr>
              <a:t>(6.4)</a:t>
            </a:r>
            <a:endParaRPr sz="1200">
              <a:latin typeface="Tahoma"/>
              <a:cs typeface="Tahoma"/>
            </a:endParaRPr>
          </a:p>
          <a:p>
            <a:pPr algn="ctr" marR="873760">
              <a:lnSpc>
                <a:spcPts val="520"/>
              </a:lnSpc>
              <a:tabLst>
                <a:tab pos="574040" algn="l"/>
              </a:tabLst>
            </a:pPr>
            <a:r>
              <a:rPr dirty="0" sz="700" i="1">
                <a:latin typeface="Times New Roman"/>
                <a:cs typeface="Times New Roman"/>
              </a:rPr>
              <a:t>S	k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645"/>
              </a:spcBef>
            </a:pPr>
            <a:r>
              <a:rPr dirty="0" sz="1200" spc="-5">
                <a:latin typeface="Tahoma"/>
                <a:cs typeface="Tahoma"/>
              </a:rPr>
              <a:t>El factor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50" spc="-25" i="1">
                <a:latin typeface="Tahoma"/>
                <a:cs typeface="Tahoma"/>
              </a:rPr>
              <a:t>k</a:t>
            </a:r>
            <a:r>
              <a:rPr dirty="0" sz="1250" spc="-15" i="1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 spc="240">
                <a:latin typeface="Tahoma"/>
                <a:cs typeface="Tahoma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R</a:t>
            </a:r>
            <a:r>
              <a:rPr dirty="0" baseline="-23809" sz="1050" spc="7" i="1">
                <a:latin typeface="Times New Roman"/>
                <a:cs typeface="Times New Roman"/>
              </a:rPr>
              <a:t>k</a:t>
            </a:r>
            <a:r>
              <a:rPr dirty="0" baseline="-23809" sz="1050" spc="7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 </a:t>
            </a: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</a:t>
            </a:r>
            <a:r>
              <a:rPr dirty="0" baseline="-23809" sz="1050" spc="104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camino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cuenta </a:t>
            </a:r>
            <a:r>
              <a:rPr dirty="0" sz="1200">
                <a:latin typeface="Tahoma"/>
                <a:cs typeface="Tahoma"/>
              </a:rPr>
              <a:t>la</a:t>
            </a:r>
            <a:endParaRPr sz="1200">
              <a:latin typeface="Tahoma"/>
              <a:cs typeface="Tahoma"/>
            </a:endParaRPr>
          </a:p>
          <a:p>
            <a:pPr marL="63500" marR="55880">
              <a:lnSpc>
                <a:spcPct val="100000"/>
              </a:lnSpc>
              <a:spcBef>
                <a:spcPts val="330"/>
              </a:spcBef>
            </a:pPr>
            <a:r>
              <a:rPr dirty="0" sz="1200" spc="-5">
                <a:latin typeface="Tahoma"/>
                <a:cs typeface="Tahoma"/>
              </a:rPr>
              <a:t>atenuación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continua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la</a:t>
            </a:r>
            <a:r>
              <a:rPr dirty="0" sz="1200" spc="-5">
                <a:latin typeface="Tahoma"/>
                <a:cs typeface="Tahoma"/>
              </a:rPr>
              <a:t> componente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alterna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ocurra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cerca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generador (fig.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6.2).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0" name="object 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1655" y="6918127"/>
            <a:ext cx="2627569" cy="2141246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2049272" y="9094099"/>
            <a:ext cx="3277870" cy="2184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6.2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Curva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determinación del factor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50" spc="-25" i="1">
                <a:latin typeface="Tahoma"/>
                <a:cs typeface="Tahoma"/>
              </a:rPr>
              <a:t>k</a:t>
            </a:r>
            <a:endParaRPr sz="125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80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7983" y="696859"/>
            <a:ext cx="2419350" cy="2184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250" spc="-40" b="1" i="1">
                <a:latin typeface="Tahoma"/>
                <a:cs typeface="Tahoma"/>
              </a:rPr>
              <a:t>Corriente</a:t>
            </a:r>
            <a:r>
              <a:rPr dirty="0" sz="1250" spc="35" b="1" i="1">
                <a:latin typeface="Tahoma"/>
                <a:cs typeface="Tahoma"/>
              </a:rPr>
              <a:t> </a:t>
            </a:r>
            <a:r>
              <a:rPr dirty="0" sz="1250" spc="-75" b="1" i="1">
                <a:latin typeface="Tahoma"/>
                <a:cs typeface="Tahoma"/>
              </a:rPr>
              <a:t>de</a:t>
            </a:r>
            <a:r>
              <a:rPr dirty="0" sz="1250" spc="55" b="1" i="1">
                <a:latin typeface="Tahoma"/>
                <a:cs typeface="Tahoma"/>
              </a:rPr>
              <a:t> </a:t>
            </a:r>
            <a:r>
              <a:rPr dirty="0" sz="1250" spc="-40" b="1" i="1">
                <a:latin typeface="Tahoma"/>
                <a:cs typeface="Tahoma"/>
              </a:rPr>
              <a:t>apertura</a:t>
            </a:r>
            <a:r>
              <a:rPr dirty="0" sz="1250" spc="55" b="1" i="1">
                <a:latin typeface="Tahoma"/>
                <a:cs typeface="Tahoma"/>
              </a:rPr>
              <a:t> </a:t>
            </a:r>
            <a:r>
              <a:rPr dirty="0" sz="1250" spc="-40" b="1" i="1">
                <a:latin typeface="Tahoma"/>
                <a:cs typeface="Tahoma"/>
              </a:rPr>
              <a:t>simétrica</a:t>
            </a:r>
            <a:endParaRPr sz="125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9883" y="1080854"/>
            <a:ext cx="2592070" cy="24193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50800">
              <a:lnSpc>
                <a:spcPts val="1175"/>
              </a:lnSpc>
              <a:spcBef>
                <a:spcPts val="110"/>
              </a:spcBef>
            </a:pPr>
            <a:r>
              <a:rPr dirty="0" sz="1200" spc="-10">
                <a:latin typeface="Tahoma"/>
                <a:cs typeface="Tahoma"/>
              </a:rPr>
              <a:t>P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10">
                <a:latin typeface="Tahoma"/>
                <a:cs typeface="Tahoma"/>
              </a:rPr>
              <a:t>m</a:t>
            </a:r>
            <a:r>
              <a:rPr dirty="0" sz="1200" spc="-10">
                <a:latin typeface="Tahoma"/>
                <a:cs typeface="Tahoma"/>
              </a:rPr>
              <a:t>á</a:t>
            </a:r>
            <a:r>
              <a:rPr dirty="0" sz="1200" spc="-5">
                <a:latin typeface="Tahoma"/>
                <a:cs typeface="Tahoma"/>
              </a:rPr>
              <a:t>q</a:t>
            </a:r>
            <a:r>
              <a:rPr dirty="0" sz="1200">
                <a:latin typeface="Tahoma"/>
                <a:cs typeface="Tahoma"/>
              </a:rPr>
              <a:t>uin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ó</a:t>
            </a:r>
            <a:r>
              <a:rPr dirty="0" sz="1200">
                <a:latin typeface="Tahoma"/>
                <a:cs typeface="Tahoma"/>
              </a:rPr>
              <a:t>ni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-7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  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50" spc="-30" i="1">
                <a:latin typeface="Symbol"/>
                <a:cs typeface="Symbol"/>
              </a:rPr>
              <a:t></a:t>
            </a:r>
            <a:r>
              <a:rPr dirty="0" sz="125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*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endParaRPr baseline="43650" sz="1050">
              <a:latin typeface="Times New Roman"/>
              <a:cs typeface="Times New Roman"/>
            </a:endParaRPr>
          </a:p>
          <a:p>
            <a:pPr algn="r" marR="46990">
              <a:lnSpc>
                <a:spcPts val="515"/>
              </a:lnSpc>
              <a:tabLst>
                <a:tab pos="522605" algn="l"/>
              </a:tabLst>
            </a:pPr>
            <a:r>
              <a:rPr dirty="0" sz="700" i="1">
                <a:latin typeface="Times New Roman"/>
                <a:cs typeface="Times New Roman"/>
              </a:rPr>
              <a:t>a	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88384" y="1029715"/>
            <a:ext cx="355600" cy="507365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6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5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6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6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9883" y="1321507"/>
            <a:ext cx="2877820" cy="24193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50800">
              <a:lnSpc>
                <a:spcPts val="1175"/>
              </a:lnSpc>
              <a:spcBef>
                <a:spcPts val="110"/>
              </a:spcBef>
              <a:tabLst>
                <a:tab pos="2167890" algn="l"/>
              </a:tabLst>
            </a:pPr>
            <a:r>
              <a:rPr dirty="0" sz="1200" spc="-10">
                <a:latin typeface="Tahoma"/>
                <a:cs typeface="Tahoma"/>
              </a:rPr>
              <a:t>P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10">
                <a:latin typeface="Tahoma"/>
                <a:cs typeface="Tahoma"/>
              </a:rPr>
              <a:t>m</a:t>
            </a:r>
            <a:r>
              <a:rPr dirty="0" sz="1200" spc="-10">
                <a:latin typeface="Tahoma"/>
                <a:cs typeface="Tahoma"/>
              </a:rPr>
              <a:t>ot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in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ó</a:t>
            </a:r>
            <a:r>
              <a:rPr dirty="0" sz="1200">
                <a:latin typeface="Tahoma"/>
                <a:cs typeface="Tahoma"/>
              </a:rPr>
              <a:t>ni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i="1">
                <a:latin typeface="Times New Roman"/>
                <a:cs typeface="Times New Roman"/>
              </a:rPr>
              <a:t>	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50" spc="-30" i="1">
                <a:latin typeface="Symbol"/>
                <a:cs typeface="Symbol"/>
              </a:rPr>
              <a:t></a:t>
            </a:r>
            <a:r>
              <a:rPr dirty="0" sz="125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*</a:t>
            </a:r>
            <a:r>
              <a:rPr dirty="0" sz="1200" spc="-1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q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*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20" i="1">
                <a:latin typeface="Times New Roman"/>
                <a:cs typeface="Times New Roman"/>
              </a:rPr>
              <a:t> </a:t>
            </a:r>
            <a:r>
              <a:rPr dirty="0" baseline="43650" sz="1050">
                <a:latin typeface="Times New Roman"/>
                <a:cs typeface="Times New Roman"/>
              </a:rPr>
              <a:t>"</a:t>
            </a:r>
            <a:endParaRPr baseline="43650" sz="1050">
              <a:latin typeface="Times New Roman"/>
              <a:cs typeface="Times New Roman"/>
            </a:endParaRPr>
          </a:p>
          <a:p>
            <a:pPr algn="r" marR="46990">
              <a:lnSpc>
                <a:spcPts val="515"/>
              </a:lnSpc>
              <a:tabLst>
                <a:tab pos="807720" algn="l"/>
              </a:tabLst>
            </a:pPr>
            <a:r>
              <a:rPr dirty="0" sz="700" i="1">
                <a:latin typeface="Times New Roman"/>
                <a:cs typeface="Times New Roman"/>
              </a:rPr>
              <a:t>aM	k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91794" y="1856231"/>
            <a:ext cx="3200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7015" algn="l"/>
              </a:tabLst>
            </a:pPr>
            <a:r>
              <a:rPr dirty="0" sz="700" i="1">
                <a:latin typeface="Times New Roman"/>
                <a:cs typeface="Times New Roman"/>
              </a:rPr>
              <a:t>k	N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9883" y="1754631"/>
            <a:ext cx="56470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2837815" algn="l"/>
              </a:tabLst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factor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Symbol"/>
                <a:cs typeface="Symbol"/>
              </a:rPr>
              <a:t>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depende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relación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29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	</a:t>
            </a:r>
            <a:r>
              <a:rPr dirty="0" sz="1200" spc="-5">
                <a:latin typeface="Tahoma"/>
                <a:cs typeface="Tahoma"/>
              </a:rPr>
              <a:t>de cada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fuente</a:t>
            </a:r>
            <a:r>
              <a:rPr dirty="0" sz="1200" spc="-5">
                <a:latin typeface="Tahoma"/>
                <a:cs typeface="Tahoma"/>
              </a:rPr>
              <a:t> de corriente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mínimo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7983" y="1982215"/>
            <a:ext cx="48355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tiempo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retardo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actuación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(ver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6.3).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0942" y="2448406"/>
            <a:ext cx="2917565" cy="184225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87983" y="4371847"/>
            <a:ext cx="5788025" cy="946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7399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6.3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Factor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Symbol"/>
                <a:cs typeface="Symbol"/>
              </a:rPr>
              <a:t>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cálculo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corriente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apertura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Tahoma"/>
              <a:cs typeface="Tahoma"/>
            </a:endParaRPr>
          </a:p>
          <a:p>
            <a:pPr marL="12700" marR="5080">
              <a:lnSpc>
                <a:spcPct val="100499"/>
              </a:lnSpc>
            </a:pPr>
            <a:r>
              <a:rPr dirty="0" sz="1200" spc="-5">
                <a:latin typeface="Tahoma"/>
                <a:cs typeface="Tahoma"/>
              </a:rPr>
              <a:t>El factor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50" spc="-30" i="1">
                <a:latin typeface="Tahoma"/>
                <a:cs typeface="Tahoma"/>
              </a:rPr>
              <a:t>q</a:t>
            </a:r>
            <a:r>
              <a:rPr dirty="0" sz="1250" spc="-5" i="1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depende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relación de</a:t>
            </a:r>
            <a:r>
              <a:rPr dirty="0" sz="1200" spc="5">
                <a:latin typeface="Tahoma"/>
                <a:cs typeface="Tahoma"/>
              </a:rPr>
              <a:t> la</a:t>
            </a:r>
            <a:r>
              <a:rPr dirty="0" sz="1200" spc="-5">
                <a:latin typeface="Tahoma"/>
                <a:cs typeface="Tahoma"/>
              </a:rPr>
              <a:t> potencia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par</a:t>
            </a:r>
            <a:r>
              <a:rPr dirty="0" sz="1200">
                <a:latin typeface="Tahoma"/>
                <a:cs typeface="Tahoma"/>
              </a:rPr>
              <a:t>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motor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 grupo de</a:t>
            </a:r>
            <a:r>
              <a:rPr dirty="0" sz="1200">
                <a:latin typeface="Tahoma"/>
                <a:cs typeface="Tahoma"/>
              </a:rPr>
              <a:t> motores)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mínimo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tiempo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retardo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despeje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falla.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6.4).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83447" y="5376511"/>
            <a:ext cx="3545582" cy="190220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49883" y="7302500"/>
            <a:ext cx="5354320" cy="946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8516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6.4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Determinación 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factor</a:t>
            </a:r>
            <a:r>
              <a:rPr dirty="0" sz="1200">
                <a:latin typeface="Tahoma"/>
                <a:cs typeface="Tahoma"/>
              </a:rPr>
              <a:t> q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máquinas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polos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salientes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permanente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ahoma"/>
              <a:cs typeface="Tahoma"/>
            </a:endParaRPr>
          </a:p>
          <a:p>
            <a:pPr algn="ctr" marL="713105">
              <a:lnSpc>
                <a:spcPct val="100000"/>
              </a:lnSpc>
              <a:spcBef>
                <a:spcPts val="5"/>
              </a:spcBef>
              <a:tabLst>
                <a:tab pos="2056764" algn="l"/>
              </a:tabLst>
            </a:pP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75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k  </a:t>
            </a:r>
            <a:r>
              <a:rPr dirty="0" baseline="-23809" sz="1050" spc="7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50" spc="-30" i="1">
                <a:latin typeface="Symbol"/>
                <a:cs typeface="Symbol"/>
              </a:rPr>
              <a:t></a:t>
            </a:r>
            <a:r>
              <a:rPr dirty="0" sz="1250" spc="-5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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45" i="1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N	</a:t>
            </a:r>
            <a:r>
              <a:rPr dirty="0" sz="1200" spc="-5">
                <a:latin typeface="Tahoma"/>
                <a:cs typeface="Tahoma"/>
              </a:rPr>
              <a:t>(6.7)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81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34835" y="8566609"/>
            <a:ext cx="31940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7015" algn="l"/>
              </a:tabLst>
            </a:pPr>
            <a:r>
              <a:rPr dirty="0" sz="700" spc="-5" i="1">
                <a:latin typeface="Times New Roman"/>
                <a:cs typeface="Times New Roman"/>
              </a:rPr>
              <a:t>k</a:t>
            </a:r>
            <a:r>
              <a:rPr dirty="0" sz="700" spc="-5" i="1">
                <a:latin typeface="Times New Roman"/>
                <a:cs typeface="Times New Roman"/>
              </a:rPr>
              <a:t>	</a:t>
            </a:r>
            <a:r>
              <a:rPr dirty="0" sz="700" spc="-5" i="1">
                <a:latin typeface="Times New Roman"/>
                <a:cs typeface="Times New Roman"/>
              </a:rPr>
              <a:t>N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2583" y="8464876"/>
            <a:ext cx="60166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factor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Symbol"/>
                <a:cs typeface="Symbol"/>
              </a:rPr>
              <a:t>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depende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-114" i="1">
                <a:latin typeface="Times New Roman"/>
                <a:cs typeface="Times New Roman"/>
              </a:rPr>
              <a:t> </a:t>
            </a:r>
            <a:r>
              <a:rPr dirty="0" baseline="43650" sz="1050" spc="-7">
                <a:latin typeface="Times New Roman"/>
                <a:cs typeface="Times New Roman"/>
              </a:rPr>
              <a:t>"</a:t>
            </a:r>
            <a:r>
              <a:rPr dirty="0" baseline="43650" sz="1050" spc="29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1200" spc="36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condiciones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excitación</a:t>
            </a:r>
            <a:r>
              <a:rPr dirty="0" sz="1200" spc="4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tipo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máquina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7983" y="8690863"/>
            <a:ext cx="22561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sincrónica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considerada (Fig.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6.5).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5920" y="874383"/>
            <a:ext cx="3964095" cy="252456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07995" y="3452876"/>
            <a:ext cx="23602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6.5 Determinación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factor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Symbol"/>
                <a:cs typeface="Symbol"/>
              </a:rPr>
              <a:t>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82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7983" y="889507"/>
            <a:ext cx="5965825" cy="407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5745" indent="-233679">
              <a:lnSpc>
                <a:spcPct val="100000"/>
              </a:lnSpc>
              <a:spcBef>
                <a:spcPts val="100"/>
              </a:spcBef>
              <a:buAutoNum type="arabicPeriod" startAt="7"/>
              <a:tabLst>
                <a:tab pos="246379" algn="l"/>
              </a:tabLst>
            </a:pPr>
            <a:r>
              <a:rPr dirty="0" sz="1200" spc="-5" b="1">
                <a:latin typeface="Tahoma"/>
                <a:cs typeface="Tahoma"/>
              </a:rPr>
              <a:t>Modos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operación de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redes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ahoma"/>
              <a:buAutoNum type="arabicPeriod" startAt="7"/>
            </a:pPr>
            <a:endParaRPr sz="1200">
              <a:latin typeface="Tahoma"/>
              <a:cs typeface="Tahoma"/>
            </a:endParaRPr>
          </a:p>
          <a:p>
            <a:pPr algn="just" marL="287020" marR="5715" indent="-274320">
              <a:lnSpc>
                <a:spcPct val="1004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Considerando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más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frecuente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que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presenta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redes</a:t>
            </a:r>
            <a:r>
              <a:rPr dirty="0" sz="1200" spc="22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es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 unipolar, interesa estudiar el tratamiento del centro de estrella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modos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 operación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red </a:t>
            </a:r>
            <a:r>
              <a:rPr dirty="0" sz="1200">
                <a:latin typeface="Tahoma"/>
                <a:cs typeface="Tahoma"/>
              </a:rPr>
              <a:t>ya </a:t>
            </a:r>
            <a:r>
              <a:rPr dirty="0" sz="1200" spc="-5">
                <a:latin typeface="Tahoma"/>
                <a:cs typeface="Tahoma"/>
              </a:rPr>
              <a:t>que los efectos </a:t>
            </a:r>
            <a:r>
              <a:rPr dirty="0" sz="120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contacto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unipolar sobre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operación, como se mostrará más adelante dependen fuertemente del modo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 operación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(del</a:t>
            </a:r>
            <a:r>
              <a:rPr dirty="0" sz="1200" spc="-5">
                <a:latin typeface="Tahoma"/>
                <a:cs typeface="Tahoma"/>
              </a:rPr>
              <a:t> tratamiento del centro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lvl="1" marL="302260" indent="-289560">
              <a:lnSpc>
                <a:spcPct val="100000"/>
              </a:lnSpc>
              <a:buAutoNum type="arabicPeriod"/>
              <a:tabLst>
                <a:tab pos="302260" algn="l"/>
              </a:tabLst>
            </a:pPr>
            <a:r>
              <a:rPr dirty="0" sz="1200" spc="-5" b="1">
                <a:latin typeface="Tahoma"/>
                <a:cs typeface="Tahoma"/>
              </a:rPr>
              <a:t>Región</a:t>
            </a:r>
            <a:r>
              <a:rPr dirty="0" sz="1200" spc="-2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spc="-2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red: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287020" marR="5080" indent="-27432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Las redes pueden ser subdivididas en las denominadas regiones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red. </a:t>
            </a:r>
            <a:r>
              <a:rPr dirty="0" sz="1200" spc="-1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define como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región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conjunto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todas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instalaciones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partes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instalaciones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encuentran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vinculadas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galvánicamente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sí.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42545" marR="5080">
              <a:lnSpc>
                <a:spcPct val="100699"/>
              </a:lnSpc>
            </a:pPr>
            <a:r>
              <a:rPr dirty="0" sz="1200" spc="-5">
                <a:latin typeface="Tahoma"/>
                <a:cs typeface="Tahoma"/>
              </a:rPr>
              <a:t>De acuerdo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esta definición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región de </a:t>
            </a:r>
            <a:r>
              <a:rPr dirty="0" sz="1200" spc="-10">
                <a:latin typeface="Tahoma"/>
                <a:cs typeface="Tahoma"/>
              </a:rPr>
              <a:t>red </a:t>
            </a:r>
            <a:r>
              <a:rPr dirty="0" sz="1200" spc="-5">
                <a:latin typeface="Tahoma"/>
                <a:cs typeface="Tahoma"/>
              </a:rPr>
              <a:t>estará delimitada por transformadores,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pero también por interruptores de potencia abiertos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por seccionadores abiertos.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Vinculaciones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través de puesta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tierra, en general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son consideradas. </a:t>
            </a:r>
            <a:r>
              <a:rPr dirty="0" sz="1200">
                <a:latin typeface="Tahoma"/>
                <a:cs typeface="Tahoma"/>
              </a:rPr>
              <a:t>Como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consecuencia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separación galvánica de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región de red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relación con otras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regiones de red del mismo sistema eléctrico se evita que potenciales respecto de tierra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superpuestos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región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 sean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transmitidos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otras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regiones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vecinales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fig.7.1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aclara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definición anteriormente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dada: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18245" y="5375325"/>
            <a:ext cx="3354216" cy="21198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7983" y="7508239"/>
            <a:ext cx="5965190" cy="2415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7.1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Región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algn="just" marL="1270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5">
                <a:latin typeface="Tahoma"/>
                <a:cs typeface="Tahoma"/>
              </a:rPr>
              <a:t> región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 será</a:t>
            </a:r>
            <a:r>
              <a:rPr dirty="0" sz="1200">
                <a:latin typeface="Tahoma"/>
                <a:cs typeface="Tahoma"/>
              </a:rPr>
              <a:t> la </a:t>
            </a:r>
            <a:r>
              <a:rPr dirty="0" sz="1200" spc="-5">
                <a:latin typeface="Tahoma"/>
                <a:cs typeface="Tahoma"/>
              </a:rPr>
              <a:t>incluída dentro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zona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delimitada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trazos.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400">
              <a:latin typeface="Tahoma"/>
              <a:cs typeface="Tahoma"/>
            </a:endParaRPr>
          </a:p>
          <a:p>
            <a:pPr lvl="1" marL="500380" indent="-487680">
              <a:lnSpc>
                <a:spcPct val="100000"/>
              </a:lnSpc>
              <a:spcBef>
                <a:spcPts val="1230"/>
              </a:spcBef>
              <a:buAutoNum type="arabicPeriod" startAt="2"/>
              <a:tabLst>
                <a:tab pos="499745" algn="l"/>
                <a:tab pos="500380" algn="l"/>
              </a:tabLst>
            </a:pPr>
            <a:r>
              <a:rPr dirty="0" sz="1200" spc="-5" b="1">
                <a:latin typeface="Tahoma"/>
                <a:cs typeface="Tahoma"/>
              </a:rPr>
              <a:t>Tratamiento del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centro</a:t>
            </a:r>
            <a:r>
              <a:rPr dirty="0" sz="1200" spc="-5" b="1">
                <a:latin typeface="Tahoma"/>
                <a:cs typeface="Tahoma"/>
              </a:rPr>
              <a:t> de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estrella</a:t>
            </a:r>
            <a:endParaRPr sz="12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 startAt="2"/>
            </a:pPr>
            <a:endParaRPr sz="1200">
              <a:latin typeface="Tahoma"/>
              <a:cs typeface="Tahoma"/>
            </a:endParaRPr>
          </a:p>
          <a:p>
            <a:pPr lvl="2" marL="927100" indent="-914400">
              <a:lnSpc>
                <a:spcPct val="100000"/>
              </a:lnSpc>
              <a:buAutoNum type="arabicPeriod"/>
              <a:tabLst>
                <a:tab pos="926465" algn="l"/>
                <a:tab pos="927100" algn="l"/>
              </a:tabLst>
            </a:pPr>
            <a:r>
              <a:rPr dirty="0" sz="1200" spc="-5" b="1">
                <a:latin typeface="Tahoma"/>
                <a:cs typeface="Tahoma"/>
              </a:rPr>
              <a:t>Cifra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puesta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tierra.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Para caracterizar </a:t>
            </a:r>
            <a:r>
              <a:rPr dirty="0" sz="1200" spc="5">
                <a:latin typeface="Tahoma"/>
                <a:cs typeface="Tahoma"/>
              </a:rPr>
              <a:t>la </a:t>
            </a:r>
            <a:r>
              <a:rPr dirty="0" sz="1200">
                <a:latin typeface="Tahoma"/>
                <a:cs typeface="Tahoma"/>
              </a:rPr>
              <a:t>forma </a:t>
            </a:r>
            <a:r>
              <a:rPr dirty="0" sz="1200" spc="-5">
                <a:latin typeface="Tahoma"/>
                <a:cs typeface="Tahoma"/>
              </a:rPr>
              <a:t>en que el centro de estrella es puesto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en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que </a:t>
            </a:r>
            <a:r>
              <a:rPr dirty="0" sz="1200" spc="-1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 refiere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potenciales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superpuestos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aparecen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afectadas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contactos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unipolares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define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cifra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puesta</a:t>
            </a:r>
            <a:r>
              <a:rPr dirty="0" sz="1200" spc="1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7.2):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83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1440" y="1187546"/>
            <a:ext cx="2049515" cy="123811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352688" y="2991294"/>
            <a:ext cx="883919" cy="257175"/>
            <a:chOff x="3352688" y="2991294"/>
            <a:chExt cx="883919" cy="257175"/>
          </a:xfrm>
        </p:grpSpPr>
        <p:sp>
          <p:nvSpPr>
            <p:cNvPr id="4" name="object 4"/>
            <p:cNvSpPr/>
            <p:nvPr/>
          </p:nvSpPr>
          <p:spPr>
            <a:xfrm>
              <a:off x="3446350" y="3042094"/>
              <a:ext cx="0" cy="206375"/>
            </a:xfrm>
            <a:custGeom>
              <a:avLst/>
              <a:gdLst/>
              <a:ahLst/>
              <a:cxnLst/>
              <a:rect l="l" t="t" r="r" b="b"/>
              <a:pathLst>
                <a:path w="0" h="206375">
                  <a:moveTo>
                    <a:pt x="0" y="0"/>
                  </a:moveTo>
                  <a:lnTo>
                    <a:pt x="0" y="20637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818223" y="3042094"/>
              <a:ext cx="0" cy="206375"/>
            </a:xfrm>
            <a:custGeom>
              <a:avLst/>
              <a:gdLst/>
              <a:ahLst/>
              <a:cxnLst/>
              <a:rect l="l" t="t" r="r" b="b"/>
              <a:pathLst>
                <a:path w="0" h="206375">
                  <a:moveTo>
                    <a:pt x="0" y="0"/>
                  </a:moveTo>
                  <a:lnTo>
                    <a:pt x="0" y="20637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949192" y="3137346"/>
              <a:ext cx="23495" cy="13335"/>
            </a:xfrm>
            <a:custGeom>
              <a:avLst/>
              <a:gdLst/>
              <a:ahLst/>
              <a:cxnLst/>
              <a:rect l="l" t="t" r="r" b="b"/>
              <a:pathLst>
                <a:path w="23495" h="13335">
                  <a:moveTo>
                    <a:pt x="0" y="13093"/>
                  </a:moveTo>
                  <a:lnTo>
                    <a:pt x="23418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972607" y="3140519"/>
              <a:ext cx="34290" cy="57150"/>
            </a:xfrm>
            <a:custGeom>
              <a:avLst/>
              <a:gdLst/>
              <a:ahLst/>
              <a:cxnLst/>
              <a:rect l="l" t="t" r="r" b="b"/>
              <a:pathLst>
                <a:path w="34289" h="57150">
                  <a:moveTo>
                    <a:pt x="0" y="0"/>
                  </a:moveTo>
                  <a:lnTo>
                    <a:pt x="33731" y="571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009517" y="3029394"/>
              <a:ext cx="43180" cy="168275"/>
            </a:xfrm>
            <a:custGeom>
              <a:avLst/>
              <a:gdLst/>
              <a:ahLst/>
              <a:cxnLst/>
              <a:rect l="l" t="t" r="r" b="b"/>
              <a:pathLst>
                <a:path w="43179" h="168275">
                  <a:moveTo>
                    <a:pt x="0" y="168275"/>
                  </a:moveTo>
                  <a:lnTo>
                    <a:pt x="42862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052379" y="3029394"/>
              <a:ext cx="93345" cy="0"/>
            </a:xfrm>
            <a:custGeom>
              <a:avLst/>
              <a:gdLst/>
              <a:ahLst/>
              <a:cxnLst/>
              <a:rect l="l" t="t" r="r" b="b"/>
              <a:pathLst>
                <a:path w="93345" h="0">
                  <a:moveTo>
                    <a:pt x="0" y="0"/>
                  </a:moveTo>
                  <a:lnTo>
                    <a:pt x="93268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352688" y="2994469"/>
              <a:ext cx="883919" cy="0"/>
            </a:xfrm>
            <a:custGeom>
              <a:avLst/>
              <a:gdLst/>
              <a:ahLst/>
              <a:cxnLst/>
              <a:rect l="l" t="t" r="r" b="b"/>
              <a:pathLst>
                <a:path w="883920" h="0">
                  <a:moveTo>
                    <a:pt x="0" y="0"/>
                  </a:moveTo>
                  <a:lnTo>
                    <a:pt x="883843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3018917" y="2850006"/>
            <a:ext cx="2984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m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87292" y="2768930"/>
            <a:ext cx="3314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m</a:t>
            </a:r>
            <a:r>
              <a:rPr dirty="0" sz="1400" spc="-5">
                <a:latin typeface="Times New Roman"/>
                <a:cs typeface="Times New Roman"/>
              </a:rPr>
              <a:t>ax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68563" y="2715069"/>
            <a:ext cx="496570" cy="279400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22860">
              <a:lnSpc>
                <a:spcPts val="1555"/>
              </a:lnSpc>
            </a:pPr>
            <a:r>
              <a:rPr dirty="0" sz="1400" spc="55">
                <a:latin typeface="Times New Roman"/>
                <a:cs typeface="Times New Roman"/>
              </a:rPr>
              <a:t>U</a:t>
            </a:r>
            <a:r>
              <a:rPr dirty="0" baseline="-19444" sz="1500" spc="82">
                <a:latin typeface="Times New Roman"/>
                <a:cs typeface="Times New Roman"/>
              </a:rPr>
              <a:t>E</a:t>
            </a:r>
            <a:r>
              <a:rPr dirty="0" baseline="-19444" sz="1500" spc="-37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(z)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31616" y="3045269"/>
            <a:ext cx="3841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3888" sz="2100">
                <a:latin typeface="Times New Roman"/>
                <a:cs typeface="Times New Roman"/>
              </a:rPr>
              <a:t>U</a:t>
            </a:r>
            <a:r>
              <a:rPr dirty="0" sz="1000">
                <a:latin typeface="Times New Roman"/>
                <a:cs typeface="Times New Roman"/>
              </a:rPr>
              <a:t>1M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54820" y="3000781"/>
            <a:ext cx="3079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5740" algn="l"/>
              </a:tabLst>
            </a:pPr>
            <a:r>
              <a:rPr dirty="0" sz="1400">
                <a:latin typeface="Times New Roman"/>
                <a:cs typeface="Times New Roman"/>
              </a:rPr>
              <a:t>.	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6627" y="3268471"/>
            <a:ext cx="4681855" cy="2235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98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m</a:t>
            </a:r>
            <a:r>
              <a:rPr dirty="0" sz="1200" spc="360">
                <a:latin typeface="Tahoma"/>
                <a:cs typeface="Tahoma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0,8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puesta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-5">
                <a:latin typeface="Tahoma"/>
                <a:cs typeface="Tahoma"/>
              </a:rPr>
              <a:t> tierra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rígida</a:t>
            </a:r>
            <a:endParaRPr sz="1200">
              <a:latin typeface="Tahoma"/>
              <a:cs typeface="Tahoma"/>
            </a:endParaRPr>
          </a:p>
          <a:p>
            <a:pPr marL="1667510" marR="5080" indent="630555">
              <a:lnSpc>
                <a:spcPct val="201700"/>
              </a:lnSpc>
              <a:spcBef>
                <a:spcPts val="10"/>
              </a:spcBef>
            </a:pPr>
            <a:r>
              <a:rPr dirty="0" sz="1200">
                <a:latin typeface="Tahoma"/>
                <a:cs typeface="Tahoma"/>
              </a:rPr>
              <a:t>m</a:t>
            </a:r>
            <a:r>
              <a:rPr dirty="0" sz="1200" spc="360">
                <a:latin typeface="Tahoma"/>
                <a:cs typeface="Tahoma"/>
              </a:rPr>
              <a:t> </a:t>
            </a:r>
            <a:r>
              <a:rPr dirty="0" sz="1200">
                <a:latin typeface="Symbol"/>
                <a:cs typeface="Symbol"/>
              </a:rPr>
              <a:t>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0,8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rígida.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(Definiciones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según </a:t>
            </a:r>
            <a:r>
              <a:rPr dirty="0" sz="1200" spc="-10">
                <a:latin typeface="Tahoma"/>
                <a:cs typeface="Tahoma"/>
              </a:rPr>
              <a:t>normas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VDE </a:t>
            </a:r>
            <a:r>
              <a:rPr dirty="0" sz="1200">
                <a:latin typeface="Tahoma"/>
                <a:cs typeface="Tahoma"/>
              </a:rPr>
              <a:t>0111)</a:t>
            </a:r>
            <a:endParaRPr sz="1200">
              <a:latin typeface="Tahoma"/>
              <a:cs typeface="Tahoma"/>
            </a:endParaRPr>
          </a:p>
          <a:p>
            <a:pPr marL="1481455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7.2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Definición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cifra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7.2.2</a:t>
            </a:r>
            <a:r>
              <a:rPr dirty="0" sz="1200" spc="204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Formas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del</a:t>
            </a:r>
            <a:r>
              <a:rPr dirty="0" sz="1200" spc="-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tratamiento </a:t>
            </a:r>
            <a:r>
              <a:rPr dirty="0" sz="1200" spc="-5" b="1">
                <a:latin typeface="Tahoma"/>
                <a:cs typeface="Tahoma"/>
              </a:rPr>
              <a:t>del centro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 estrella.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Caracterización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a)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Puesta </a:t>
            </a:r>
            <a:r>
              <a:rPr dirty="0" sz="1200" b="1">
                <a:latin typeface="Tahoma"/>
                <a:cs typeface="Tahoma"/>
              </a:rPr>
              <a:t>a </a:t>
            </a:r>
            <a:r>
              <a:rPr dirty="0" sz="1200" spc="-5" b="1">
                <a:latin typeface="Tahoma"/>
                <a:cs typeface="Tahoma"/>
              </a:rPr>
              <a:t>tierra directa o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rígida.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6627" y="5662675"/>
            <a:ext cx="4417695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Capacidad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líneas,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cortocircuitadas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nula.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capacidad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línea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tierra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muy</a:t>
            </a:r>
            <a:r>
              <a:rPr dirty="0" sz="1200" spc="-5">
                <a:latin typeface="Tahoma"/>
                <a:cs typeface="Tahoma"/>
              </a:rPr>
              <a:t> grande.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90798" y="5662675"/>
            <a:ext cx="12820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3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58085" y="6130552"/>
            <a:ext cx="2102649" cy="1550613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3031617" y="7810625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 h="0">
                <a:moveTo>
                  <a:pt x="0" y="0"/>
                </a:moveTo>
                <a:lnTo>
                  <a:pt x="10001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085168" y="8455777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 h="0">
                <a:moveTo>
                  <a:pt x="0" y="0"/>
                </a:moveTo>
                <a:lnTo>
                  <a:pt x="9976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806344" y="8691522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 h="0">
                <a:moveTo>
                  <a:pt x="0" y="0"/>
                </a:moveTo>
                <a:lnTo>
                  <a:pt x="9976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910862" y="8690729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 h="0">
                <a:moveTo>
                  <a:pt x="0" y="0"/>
                </a:moveTo>
                <a:lnTo>
                  <a:pt x="10025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668527" y="7737006"/>
            <a:ext cx="6042025" cy="116395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algn="ctr" marR="717550">
              <a:lnSpc>
                <a:spcPct val="100000"/>
              </a:lnSpc>
              <a:spcBef>
                <a:spcPts val="455"/>
              </a:spcBef>
            </a:pPr>
            <a:r>
              <a:rPr dirty="0" sz="1400" spc="130">
                <a:latin typeface="Times New Roman"/>
                <a:cs typeface="Times New Roman"/>
              </a:rPr>
              <a:t>Z</a:t>
            </a:r>
            <a:r>
              <a:rPr dirty="0" baseline="-19444" sz="1500" spc="-7">
                <a:latin typeface="Times New Roman"/>
                <a:cs typeface="Times New Roman"/>
              </a:rPr>
              <a:t>M</a:t>
            </a:r>
            <a:r>
              <a:rPr dirty="0" baseline="-19444" sz="1500">
                <a:latin typeface="Times New Roman"/>
                <a:cs typeface="Times New Roman"/>
              </a:rPr>
              <a:t> </a:t>
            </a:r>
            <a:r>
              <a:rPr dirty="0" baseline="-19444" sz="15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</a:t>
            </a:r>
            <a:r>
              <a:rPr dirty="0" sz="1400" spc="-14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0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7.3 Puesta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tierra rígida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Tahoma"/>
              <a:cs typeface="Tahoma"/>
            </a:endParaRPr>
          </a:p>
          <a:p>
            <a:pPr marL="50800" marR="43180">
              <a:lnSpc>
                <a:spcPct val="110100"/>
              </a:lnSpc>
              <a:tabLst>
                <a:tab pos="2225040" algn="l"/>
                <a:tab pos="3026410" algn="l"/>
              </a:tabLst>
            </a:pP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	secuencia	cero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400" spc="45">
                <a:latin typeface="Times New Roman"/>
                <a:cs typeface="Times New Roman"/>
              </a:rPr>
              <a:t>Z</a:t>
            </a:r>
            <a:r>
              <a:rPr dirty="0" baseline="36111" sz="1500" spc="67">
                <a:latin typeface="Times New Roman"/>
                <a:cs typeface="Times New Roman"/>
              </a:rPr>
              <a:t>o</a:t>
            </a:r>
            <a:r>
              <a:rPr dirty="0" baseline="36111" sz="1500" spc="-2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depende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tipo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conexión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del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(</a:t>
            </a:r>
            <a:r>
              <a:rPr dirty="0" sz="1200" spc="-165">
                <a:latin typeface="Tahoma"/>
                <a:cs typeface="Tahoma"/>
              </a:rPr>
              <a:t> </a:t>
            </a:r>
            <a:r>
              <a:rPr dirty="0" sz="1400" spc="40">
                <a:latin typeface="Times New Roman"/>
                <a:cs typeface="Times New Roman"/>
              </a:rPr>
              <a:t>Z</a:t>
            </a:r>
            <a:r>
              <a:rPr dirty="0" baseline="36111" sz="1500" spc="60">
                <a:latin typeface="Times New Roman"/>
                <a:cs typeface="Times New Roman"/>
              </a:rPr>
              <a:t>o</a:t>
            </a:r>
            <a:r>
              <a:rPr dirty="0" baseline="36111" sz="150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5">
                <a:latin typeface="Tahoma"/>
                <a:cs typeface="Tahoma"/>
              </a:rPr>
              <a:t> (0,5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-  </a:t>
            </a:r>
            <a:r>
              <a:rPr dirty="0" sz="1200">
                <a:latin typeface="Tahoma"/>
                <a:cs typeface="Tahoma"/>
              </a:rPr>
              <a:t>5)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400" spc="65">
                <a:latin typeface="Times New Roman"/>
                <a:cs typeface="Times New Roman"/>
              </a:rPr>
              <a:t>Z</a:t>
            </a:r>
            <a:r>
              <a:rPr dirty="0" baseline="36111" sz="1500" spc="97">
                <a:latin typeface="Times New Roman"/>
                <a:cs typeface="Times New Roman"/>
              </a:rPr>
              <a:t>P</a:t>
            </a:r>
            <a:r>
              <a:rPr dirty="0" baseline="36111" sz="15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).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84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7983" y="889507"/>
            <a:ext cx="21628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b)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Centro de estrella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aislado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50572" y="1378167"/>
            <a:ext cx="2307502" cy="168392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2755392" y="3154806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 h="0">
                <a:moveTo>
                  <a:pt x="0" y="0"/>
                </a:moveTo>
                <a:lnTo>
                  <a:pt x="10001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717292" y="3126231"/>
            <a:ext cx="7239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60">
                <a:latin typeface="Times New Roman"/>
                <a:cs typeface="Times New Roman"/>
              </a:rPr>
              <a:t>Z</a:t>
            </a:r>
            <a:r>
              <a:rPr dirty="0" baseline="-19444" sz="1500" spc="89">
                <a:latin typeface="Times New Roman"/>
                <a:cs typeface="Times New Roman"/>
              </a:rPr>
              <a:t>M</a:t>
            </a:r>
            <a:r>
              <a:rPr dirty="0" baseline="-19444" sz="1500" spc="337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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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55392" y="3695191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 h="0">
                <a:moveTo>
                  <a:pt x="0" y="0"/>
                </a:moveTo>
                <a:lnTo>
                  <a:pt x="10001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157029" y="3811079"/>
            <a:ext cx="534670" cy="0"/>
          </a:xfrm>
          <a:custGeom>
            <a:avLst/>
            <a:gdLst/>
            <a:ahLst/>
            <a:cxnLst/>
            <a:rect l="l" t="t" r="r" b="b"/>
            <a:pathLst>
              <a:path w="534670" h="0">
                <a:moveTo>
                  <a:pt x="0" y="0"/>
                </a:moveTo>
                <a:lnTo>
                  <a:pt x="53420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717292" y="3666616"/>
            <a:ext cx="4298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50">
                <a:latin typeface="Times New Roman"/>
                <a:cs typeface="Times New Roman"/>
              </a:rPr>
              <a:t>Z</a:t>
            </a:r>
            <a:r>
              <a:rPr dirty="0" baseline="36111" sz="1500" spc="75">
                <a:latin typeface="Times New Roman"/>
                <a:cs typeface="Times New Roman"/>
              </a:rPr>
              <a:t>o</a:t>
            </a:r>
            <a:r>
              <a:rPr dirty="0" baseline="36111" sz="1500" spc="359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46323" y="3804767"/>
            <a:ext cx="5473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140">
                <a:latin typeface="Times New Roman"/>
                <a:cs typeface="Times New Roman"/>
              </a:rPr>
              <a:t>j</a:t>
            </a:r>
            <a:r>
              <a:rPr dirty="0" sz="1400" spc="110">
                <a:latin typeface="Times New Roman"/>
                <a:cs typeface="Times New Roman"/>
              </a:rPr>
              <a:t>.</a:t>
            </a:r>
            <a:r>
              <a:rPr dirty="0" sz="1400" spc="15">
                <a:latin typeface="Symbol"/>
                <a:cs typeface="Symbol"/>
              </a:rPr>
              <a:t></a:t>
            </a:r>
            <a:r>
              <a:rPr dirty="0" sz="1400" spc="-25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C</a:t>
            </a:r>
            <a:r>
              <a:rPr dirty="0" sz="1400" spc="-210">
                <a:latin typeface="Times New Roman"/>
                <a:cs typeface="Times New Roman"/>
              </a:rPr>
              <a:t> 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99548" y="3666616"/>
            <a:ext cx="56451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Symbol"/>
                <a:cs typeface="Symbol"/>
              </a:rPr>
              <a:t>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 spc="60">
                <a:latin typeface="Times New Roman"/>
                <a:cs typeface="Times New Roman"/>
              </a:rPr>
              <a:t>Z</a:t>
            </a:r>
            <a:r>
              <a:rPr dirty="0" baseline="36111" sz="1500" spc="89">
                <a:latin typeface="Times New Roman"/>
                <a:cs typeface="Times New Roman"/>
              </a:rPr>
              <a:t>P</a:t>
            </a:r>
            <a:endParaRPr baseline="36111"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70944" y="3552316"/>
            <a:ext cx="1143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187985" y="4489600"/>
            <a:ext cx="92075" cy="0"/>
          </a:xfrm>
          <a:custGeom>
            <a:avLst/>
            <a:gdLst/>
            <a:ahLst/>
            <a:cxnLst/>
            <a:rect l="l" t="t" r="r" b="b"/>
            <a:pathLst>
              <a:path w="92075" h="0">
                <a:moveTo>
                  <a:pt x="0" y="0"/>
                </a:moveTo>
                <a:lnTo>
                  <a:pt x="92075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879219" y="4440325"/>
            <a:ext cx="103505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82503" y="4483287"/>
            <a:ext cx="1143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94788" y="4389453"/>
            <a:ext cx="10553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000" spc="10">
                <a:latin typeface="Times New Roman"/>
                <a:cs typeface="Times New Roman"/>
              </a:rPr>
              <a:t>E</a:t>
            </a:r>
            <a:r>
              <a:rPr dirty="0" sz="1000">
                <a:latin typeface="Times New Roman"/>
                <a:cs typeface="Times New Roman"/>
              </a:rPr>
              <a:t>1</a:t>
            </a:r>
            <a:r>
              <a:rPr dirty="0" sz="1000" spc="-125">
                <a:latin typeface="Times New Roman"/>
                <a:cs typeface="Times New Roman"/>
              </a:rPr>
              <a:t> </a:t>
            </a:r>
            <a:r>
              <a:rPr dirty="0" baseline="13888" sz="2100" spc="135">
                <a:latin typeface="Symbol"/>
                <a:cs typeface="Symbol"/>
              </a:rPr>
              <a:t></a:t>
            </a:r>
            <a:r>
              <a:rPr dirty="0" baseline="13888" sz="2100" spc="209">
                <a:latin typeface="Times New Roman"/>
                <a:cs typeface="Times New Roman"/>
              </a:rPr>
              <a:t>C</a:t>
            </a:r>
            <a:r>
              <a:rPr dirty="0" sz="1000">
                <a:latin typeface="Times New Roman"/>
                <a:cs typeface="Times New Roman"/>
              </a:rPr>
              <a:t>E</a:t>
            </a:r>
            <a:r>
              <a:rPr dirty="0" sz="1000" spc="-16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baseline="13888" sz="2100" spc="135">
                <a:latin typeface="Symbol"/>
                <a:cs typeface="Symbol"/>
              </a:rPr>
              <a:t></a:t>
            </a:r>
            <a:r>
              <a:rPr dirty="0" baseline="13888" sz="2100" spc="209">
                <a:latin typeface="Times New Roman"/>
                <a:cs typeface="Times New Roman"/>
              </a:rPr>
              <a:t>C</a:t>
            </a:r>
            <a:r>
              <a:rPr dirty="0" sz="1000" spc="60">
                <a:latin typeface="Times New Roman"/>
                <a:cs typeface="Times New Roman"/>
              </a:rPr>
              <a:t>E</a:t>
            </a:r>
            <a:r>
              <a:rPr dirty="0" sz="100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17292" y="4344941"/>
            <a:ext cx="836294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24485" algn="l"/>
              </a:tabLst>
            </a:pPr>
            <a:r>
              <a:rPr dirty="0" sz="1400">
                <a:latin typeface="Times New Roman"/>
                <a:cs typeface="Times New Roman"/>
              </a:rPr>
              <a:t>C	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baseline="35714" sz="2100">
                <a:latin typeface="Times New Roman"/>
                <a:cs typeface="Times New Roman"/>
              </a:rPr>
              <a:t>1 </a:t>
            </a:r>
            <a:r>
              <a:rPr dirty="0" sz="1400" spc="20">
                <a:latin typeface="Times New Roman"/>
                <a:cs typeface="Times New Roman"/>
              </a:rPr>
              <a:t>(C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19562" y="4344936"/>
            <a:ext cx="850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9083" y="4685791"/>
            <a:ext cx="6141720" cy="2308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7.4 Centro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estrella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aislado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101600" marR="92710">
              <a:lnSpc>
                <a:spcPct val="100000"/>
              </a:lnSpc>
              <a:tabLst>
                <a:tab pos="422909" algn="l"/>
              </a:tabLst>
            </a:pPr>
            <a:r>
              <a:rPr dirty="0" sz="1200" spc="-5">
                <a:latin typeface="Tahoma"/>
                <a:cs typeface="Tahoma"/>
              </a:rPr>
              <a:t>Z°	depende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línea.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unipolar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tierra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muy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pequeñas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hace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hipótesis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</a:t>
            </a:r>
            <a:r>
              <a:rPr dirty="0" baseline="-13888" sz="1800" spc="-7">
                <a:latin typeface="Tahoma"/>
                <a:cs typeface="Tahoma"/>
              </a:rPr>
              <a:t>(Z)</a:t>
            </a:r>
            <a:r>
              <a:rPr dirty="0" baseline="-13888" sz="1800" spc="1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Ä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f(Z)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decir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baseline="-13888" sz="1800">
                <a:latin typeface="Tahoma"/>
                <a:cs typeface="Tahoma"/>
              </a:rPr>
              <a:t>(Z)</a:t>
            </a:r>
            <a:r>
              <a:rPr dirty="0" baseline="-13888" sz="1800" spc="1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cte.,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implica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desprecian</a:t>
            </a:r>
            <a:endParaRPr sz="1200">
              <a:latin typeface="Tahoma"/>
              <a:cs typeface="Tahoma"/>
            </a:endParaRPr>
          </a:p>
          <a:p>
            <a:pPr marL="100965">
              <a:lnSpc>
                <a:spcPct val="100000"/>
              </a:lnSpc>
              <a:spcBef>
                <a:spcPts val="310"/>
              </a:spcBef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longitudinales, resultando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dado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anteriormente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Z°.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400">
              <a:latin typeface="Tahoma"/>
              <a:cs typeface="Tahoma"/>
            </a:endParaRPr>
          </a:p>
          <a:p>
            <a:pPr marL="100965">
              <a:lnSpc>
                <a:spcPct val="100000"/>
              </a:lnSpc>
              <a:spcBef>
                <a:spcPts val="1215"/>
              </a:spcBef>
            </a:pPr>
            <a:r>
              <a:rPr dirty="0" sz="1200" spc="-5">
                <a:latin typeface="Tahoma"/>
                <a:cs typeface="Tahoma"/>
              </a:rPr>
              <a:t>c) </a:t>
            </a:r>
            <a:r>
              <a:rPr dirty="0" sz="1200" spc="-5" b="1">
                <a:latin typeface="Tahoma"/>
                <a:cs typeface="Tahoma"/>
              </a:rPr>
              <a:t>Centro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estrella</a:t>
            </a:r>
            <a:r>
              <a:rPr dirty="0" sz="1200" spc="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puesto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tierra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inductivamente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marL="100965" marR="91440">
              <a:lnSpc>
                <a:spcPct val="1008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mostrará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capítulos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posteriores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válida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también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hipótesis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baseline="-13888" sz="1800">
                <a:latin typeface="Tahoma"/>
                <a:cs typeface="Tahoma"/>
              </a:rPr>
              <a:t>(Z)</a:t>
            </a:r>
            <a:r>
              <a:rPr dirty="0" baseline="-13888" sz="1800" spc="5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Ä</a:t>
            </a:r>
            <a:r>
              <a:rPr dirty="0" sz="1200" spc="3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</a:t>
            </a:r>
            <a:r>
              <a:rPr dirty="0" baseline="-13888" sz="1800" spc="-7">
                <a:latin typeface="Tahoma"/>
                <a:cs typeface="Tahoma"/>
              </a:rPr>
              <a:t>(Z)</a:t>
            </a:r>
            <a:r>
              <a:rPr dirty="0" sz="1200" spc="-5">
                <a:latin typeface="Tahoma"/>
                <a:cs typeface="Tahoma"/>
              </a:rPr>
              <a:t>;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baseline="-13888" sz="1800">
                <a:latin typeface="Tahoma"/>
                <a:cs typeface="Tahoma"/>
              </a:rPr>
              <a:t>(Z)</a:t>
            </a:r>
            <a:r>
              <a:rPr dirty="0" baseline="-13888" sz="1800" spc="5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cte.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estudio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endParaRPr sz="1200">
              <a:latin typeface="Tahoma"/>
              <a:cs typeface="Tahoma"/>
            </a:endParaRPr>
          </a:p>
          <a:p>
            <a:pPr marL="100965">
              <a:lnSpc>
                <a:spcPct val="100000"/>
              </a:lnSpc>
              <a:spcBef>
                <a:spcPts val="310"/>
              </a:spcBef>
            </a:pPr>
            <a:r>
              <a:rPr dirty="0" sz="1200" spc="-5">
                <a:latin typeface="Tahoma"/>
                <a:cs typeface="Tahoma"/>
              </a:rPr>
              <a:t>esquemático.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90980" y="7182570"/>
            <a:ext cx="2209897" cy="1489841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3183224" y="9001833"/>
            <a:ext cx="92075" cy="0"/>
          </a:xfrm>
          <a:custGeom>
            <a:avLst/>
            <a:gdLst/>
            <a:ahLst/>
            <a:cxnLst/>
            <a:rect l="l" t="t" r="r" b="b"/>
            <a:pathLst>
              <a:path w="92075" h="0">
                <a:moveTo>
                  <a:pt x="0" y="0"/>
                </a:moveTo>
                <a:lnTo>
                  <a:pt x="92075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2878424" y="8952634"/>
            <a:ext cx="103505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85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77726" y="8995419"/>
            <a:ext cx="1143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87643" y="8901762"/>
            <a:ext cx="10521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000" spc="10">
                <a:latin typeface="Times New Roman"/>
                <a:cs typeface="Times New Roman"/>
              </a:rPr>
              <a:t>E</a:t>
            </a:r>
            <a:r>
              <a:rPr dirty="0" sz="1000">
                <a:latin typeface="Times New Roman"/>
                <a:cs typeface="Times New Roman"/>
              </a:rPr>
              <a:t>1</a:t>
            </a:r>
            <a:r>
              <a:rPr dirty="0" sz="1000" spc="-130">
                <a:latin typeface="Times New Roman"/>
                <a:cs typeface="Times New Roman"/>
              </a:rPr>
              <a:t> </a:t>
            </a:r>
            <a:r>
              <a:rPr dirty="0" baseline="13888" sz="2100" spc="135">
                <a:latin typeface="Symbol"/>
                <a:cs typeface="Symbol"/>
              </a:rPr>
              <a:t></a:t>
            </a:r>
            <a:r>
              <a:rPr dirty="0" baseline="13888" sz="2100" spc="202">
                <a:latin typeface="Times New Roman"/>
                <a:cs typeface="Times New Roman"/>
              </a:rPr>
              <a:t>C</a:t>
            </a:r>
            <a:r>
              <a:rPr dirty="0" sz="1000">
                <a:latin typeface="Times New Roman"/>
                <a:cs typeface="Times New Roman"/>
              </a:rPr>
              <a:t>E</a:t>
            </a:r>
            <a:r>
              <a:rPr dirty="0" sz="1000" spc="-16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baseline="13888" sz="2100" spc="135">
                <a:latin typeface="Symbol"/>
                <a:cs typeface="Symbol"/>
              </a:rPr>
              <a:t></a:t>
            </a:r>
            <a:r>
              <a:rPr dirty="0" baseline="13888" sz="2100" spc="202">
                <a:latin typeface="Times New Roman"/>
                <a:cs typeface="Times New Roman"/>
              </a:rPr>
              <a:t>C</a:t>
            </a:r>
            <a:r>
              <a:rPr dirty="0" sz="1000" spc="55">
                <a:latin typeface="Times New Roman"/>
                <a:cs typeface="Times New Roman"/>
              </a:rPr>
              <a:t>E</a:t>
            </a:r>
            <a:r>
              <a:rPr dirty="0" sz="100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17292" y="8857250"/>
            <a:ext cx="829944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21310" algn="l"/>
              </a:tabLst>
            </a:pPr>
            <a:r>
              <a:rPr dirty="0" sz="1400">
                <a:latin typeface="Times New Roman"/>
                <a:cs typeface="Times New Roman"/>
              </a:rPr>
              <a:t>C	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baseline="35714" sz="2100">
                <a:latin typeface="Times New Roman"/>
                <a:cs typeface="Times New Roman"/>
              </a:rPr>
              <a:t>1</a:t>
            </a:r>
            <a:r>
              <a:rPr dirty="0" baseline="35714" sz="2100" spc="-22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(C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08411" y="8857249"/>
            <a:ext cx="850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93748" y="9158731"/>
            <a:ext cx="4150360" cy="4705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7655" marR="30480" indent="-250190">
              <a:lnSpc>
                <a:spcPct val="1217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Z</a:t>
            </a:r>
            <a:r>
              <a:rPr dirty="0" baseline="-13888" sz="1800" spc="-7">
                <a:latin typeface="Tahoma"/>
                <a:cs typeface="Tahoma"/>
              </a:rPr>
              <a:t>M</a:t>
            </a:r>
            <a:r>
              <a:rPr dirty="0" baseline="-13888" sz="18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satisface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requerimiento 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compensación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(resonancia)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7.5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Centro de</a:t>
            </a:r>
            <a:r>
              <a:rPr dirty="0" sz="1200">
                <a:latin typeface="Tahoma"/>
                <a:cs typeface="Tahoma"/>
              </a:rPr>
              <a:t> estrella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forma inductiva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1017523"/>
            <a:ext cx="18275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5320" algn="l"/>
                <a:tab pos="1173480" algn="l"/>
              </a:tabLst>
            </a:pPr>
            <a:r>
              <a:rPr dirty="0" sz="1200" spc="-5">
                <a:latin typeface="Tahoma"/>
                <a:cs typeface="Tahoma"/>
              </a:rPr>
              <a:t>Luego,	debe	cumplirse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74479" y="1021841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 h="0">
                <a:moveTo>
                  <a:pt x="0" y="0"/>
                </a:moveTo>
                <a:lnTo>
                  <a:pt x="9996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0204" y="1137728"/>
            <a:ext cx="669290" cy="0"/>
          </a:xfrm>
          <a:custGeom>
            <a:avLst/>
            <a:gdLst/>
            <a:ahLst/>
            <a:cxnLst/>
            <a:rect l="l" t="t" r="r" b="b"/>
            <a:pathLst>
              <a:path w="669289" h="0">
                <a:moveTo>
                  <a:pt x="0" y="0"/>
                </a:moveTo>
                <a:lnTo>
                  <a:pt x="66920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419234" y="1131410"/>
            <a:ext cx="7029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114">
                <a:latin typeface="Times New Roman"/>
                <a:cs typeface="Times New Roman"/>
              </a:rPr>
              <a:t>3</a:t>
            </a:r>
            <a:r>
              <a:rPr dirty="0" sz="1400" spc="-5">
                <a:latin typeface="Times New Roman"/>
                <a:cs typeface="Times New Roman"/>
              </a:rPr>
              <a:t>.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45">
                <a:latin typeface="Times New Roman"/>
                <a:cs typeface="Times New Roman"/>
              </a:rPr>
              <a:t>j</a:t>
            </a:r>
            <a:r>
              <a:rPr dirty="0" sz="1400" spc="105">
                <a:latin typeface="Times New Roman"/>
                <a:cs typeface="Times New Roman"/>
              </a:rPr>
              <a:t>.</a:t>
            </a:r>
            <a:r>
              <a:rPr dirty="0" sz="1400" spc="10">
                <a:latin typeface="Symbol"/>
                <a:cs typeface="Symbol"/>
              </a:rPr>
              <a:t></a:t>
            </a:r>
            <a:r>
              <a:rPr dirty="0" sz="1400" spc="-30">
                <a:latin typeface="Times New Roman"/>
                <a:cs typeface="Times New Roman"/>
              </a:rPr>
              <a:t>.</a:t>
            </a:r>
            <a:r>
              <a:rPr dirty="0" sz="1400" spc="-5">
                <a:latin typeface="Times New Roman"/>
                <a:cs typeface="Times New Roman"/>
              </a:rPr>
              <a:t>C</a:t>
            </a:r>
            <a:r>
              <a:rPr dirty="0" sz="1400" spc="-210">
                <a:latin typeface="Times New Roman"/>
                <a:cs typeface="Times New Roman"/>
              </a:rPr>
              <a:t> </a:t>
            </a:r>
            <a:r>
              <a:rPr dirty="0" baseline="-19444" sz="1500" spc="-7">
                <a:latin typeface="Times New Roman"/>
                <a:cs typeface="Times New Roman"/>
              </a:rPr>
              <a:t>E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87156" y="1088511"/>
            <a:ext cx="1384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74768" y="1088511"/>
            <a:ext cx="1384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98317" y="993265"/>
            <a:ext cx="1717039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5615" algn="l"/>
                <a:tab pos="749935" algn="l"/>
                <a:tab pos="1461770" algn="l"/>
              </a:tabLst>
            </a:pPr>
            <a:r>
              <a:rPr dirty="0" sz="1200" spc="-5">
                <a:latin typeface="Tahoma"/>
                <a:cs typeface="Tahoma"/>
              </a:rPr>
              <a:t>que	</a:t>
            </a:r>
            <a:r>
              <a:rPr dirty="0" sz="1400" spc="-5">
                <a:latin typeface="Times New Roman"/>
                <a:cs typeface="Times New Roman"/>
              </a:rPr>
              <a:t>Z	</a:t>
            </a:r>
            <a:r>
              <a:rPr dirty="0" sz="1400" spc="-5">
                <a:latin typeface="Symbol"/>
                <a:cs typeface="Symbol"/>
              </a:rPr>
              <a:t>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j.</a:t>
            </a:r>
            <a:r>
              <a:rPr dirty="0" sz="1400" spc="-10">
                <a:latin typeface="Symbol"/>
                <a:cs typeface="Symbol"/>
              </a:rPr>
              <a:t></a:t>
            </a:r>
            <a:r>
              <a:rPr dirty="0" sz="1400" spc="-10">
                <a:latin typeface="Times New Roman"/>
                <a:cs typeface="Times New Roman"/>
              </a:rPr>
              <a:t>.L	</a:t>
            </a:r>
            <a:r>
              <a:rPr dirty="0" sz="1400" spc="-5">
                <a:latin typeface="Symbol"/>
                <a:cs typeface="Symbol"/>
              </a:rPr>
              <a:t>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Symbol"/>
                <a:cs typeface="Symbol"/>
              </a:rPr>
              <a:t>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31513" y="878933"/>
            <a:ext cx="1143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41467" y="1017523"/>
            <a:ext cx="15278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4635" algn="l"/>
                <a:tab pos="1332230" algn="l"/>
              </a:tabLst>
            </a:pPr>
            <a:r>
              <a:rPr dirty="0" sz="1200">
                <a:latin typeface="Tahoma"/>
                <a:cs typeface="Tahoma"/>
              </a:rPr>
              <a:t>;	</a:t>
            </a:r>
            <a:r>
              <a:rPr dirty="0" sz="1200" spc="-10">
                <a:latin typeface="Tahoma"/>
                <a:cs typeface="Tahoma"/>
              </a:rPr>
              <a:t>d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10">
                <a:latin typeface="Tahoma"/>
                <a:cs typeface="Tahoma"/>
              </a:rPr>
              <a:t>p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>
                <a:latin typeface="Tahoma"/>
                <a:cs typeface="Tahoma"/>
              </a:rPr>
              <a:t>o	l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574404" y="2076973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 h="0">
                <a:moveTo>
                  <a:pt x="0" y="0"/>
                </a:moveTo>
                <a:lnTo>
                  <a:pt x="9996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" name="object 12"/>
          <p:cNvGrpSpPr/>
          <p:nvPr/>
        </p:nvGrpSpPr>
        <p:grpSpPr>
          <a:xfrm>
            <a:off x="3212663" y="1804717"/>
            <a:ext cx="1186180" cy="391160"/>
            <a:chOff x="3212663" y="1804717"/>
            <a:chExt cx="1186180" cy="391160"/>
          </a:xfrm>
        </p:grpSpPr>
        <p:sp>
          <p:nvSpPr>
            <p:cNvPr id="13" name="object 13"/>
            <p:cNvSpPr/>
            <p:nvPr/>
          </p:nvSpPr>
          <p:spPr>
            <a:xfrm>
              <a:off x="3688680" y="1806304"/>
              <a:ext cx="254000" cy="355600"/>
            </a:xfrm>
            <a:custGeom>
              <a:avLst/>
              <a:gdLst/>
              <a:ahLst/>
              <a:cxnLst/>
              <a:rect l="l" t="t" r="r" b="b"/>
              <a:pathLst>
                <a:path w="254000" h="355600">
                  <a:moveTo>
                    <a:pt x="253875" y="0"/>
                  </a:moveTo>
                  <a:lnTo>
                    <a:pt x="0" y="3556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212663" y="2192462"/>
              <a:ext cx="1186180" cy="0"/>
            </a:xfrm>
            <a:custGeom>
              <a:avLst/>
              <a:gdLst/>
              <a:ahLst/>
              <a:cxnLst/>
              <a:rect l="l" t="t" r="r" b="b"/>
              <a:pathLst>
                <a:path w="1186179" h="0">
                  <a:moveTo>
                    <a:pt x="0" y="0"/>
                  </a:moveTo>
                  <a:lnTo>
                    <a:pt x="1185678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/>
          <p:nvPr/>
        </p:nvSpPr>
        <p:spPr>
          <a:xfrm>
            <a:off x="3831882" y="2424634"/>
            <a:ext cx="554355" cy="0"/>
          </a:xfrm>
          <a:custGeom>
            <a:avLst/>
            <a:gdLst/>
            <a:ahLst/>
            <a:cxnLst/>
            <a:rect l="l" t="t" r="r" b="b"/>
            <a:pathLst>
              <a:path w="554354" h="0">
                <a:moveTo>
                  <a:pt x="0" y="0"/>
                </a:moveTo>
                <a:lnTo>
                  <a:pt x="55376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801619" y="2418532"/>
            <a:ext cx="5873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120">
                <a:latin typeface="Times New Roman"/>
                <a:cs typeface="Times New Roman"/>
              </a:rPr>
              <a:t>3</a:t>
            </a:r>
            <a:r>
              <a:rPr dirty="0" sz="1400" spc="95">
                <a:latin typeface="Times New Roman"/>
                <a:cs typeface="Times New Roman"/>
              </a:rPr>
              <a:t>.</a:t>
            </a:r>
            <a:r>
              <a:rPr dirty="0" sz="1400" spc="10">
                <a:latin typeface="Symbol"/>
                <a:cs typeface="Symbol"/>
              </a:rPr>
              <a:t></a:t>
            </a:r>
            <a:r>
              <a:rPr dirty="0" sz="1400" spc="-30">
                <a:latin typeface="Times New Roman"/>
                <a:cs typeface="Times New Roman"/>
              </a:rPr>
              <a:t>.</a:t>
            </a:r>
            <a:r>
              <a:rPr dirty="0" sz="1400" spc="-5">
                <a:latin typeface="Times New Roman"/>
                <a:cs typeface="Times New Roman"/>
              </a:rPr>
              <a:t>C</a:t>
            </a:r>
            <a:r>
              <a:rPr dirty="0" sz="1400" spc="-220">
                <a:latin typeface="Times New Roman"/>
                <a:cs typeface="Times New Roman"/>
              </a:rPr>
              <a:t> </a:t>
            </a:r>
            <a:r>
              <a:rPr dirty="0" baseline="-19444" sz="1500" spc="-7">
                <a:latin typeface="Times New Roman"/>
                <a:cs typeface="Times New Roman"/>
              </a:rPr>
              <a:t>E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91981" y="2375389"/>
            <a:ext cx="1384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36310" y="2047999"/>
            <a:ext cx="6946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40">
                <a:latin typeface="Times New Roman"/>
                <a:cs typeface="Times New Roman"/>
              </a:rPr>
              <a:t>Z</a:t>
            </a:r>
            <a:r>
              <a:rPr dirty="0" baseline="36111" sz="1500" spc="60">
                <a:latin typeface="Times New Roman"/>
                <a:cs typeface="Times New Roman"/>
              </a:rPr>
              <a:t>o</a:t>
            </a:r>
            <a:r>
              <a:rPr dirty="0" baseline="36111" sz="1500" spc="247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Symbol"/>
                <a:cs typeface="Symbol"/>
              </a:rPr>
              <a:t>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Symbol"/>
                <a:cs typeface="Symbol"/>
              </a:rPr>
              <a:t>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 spc="-70">
                <a:latin typeface="Times New Roman"/>
                <a:cs typeface="Times New Roman"/>
              </a:rPr>
              <a:t>j.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3927" y="1384807"/>
            <a:ext cx="3134995" cy="603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impedancias longitudinales resulta: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Tahoma"/>
              <a:cs typeface="Tahoma"/>
            </a:endParaRPr>
          </a:p>
          <a:p>
            <a:pPr algn="r" marR="43180">
              <a:lnSpc>
                <a:spcPct val="100000"/>
              </a:lnSpc>
            </a:pPr>
            <a:r>
              <a:rPr dirty="0" sz="1400" spc="15">
                <a:latin typeface="Symbol"/>
                <a:cs typeface="Symbol"/>
              </a:rPr>
              <a:t></a:t>
            </a:r>
            <a:r>
              <a:rPr dirty="0" sz="1400" spc="15">
                <a:latin typeface="Times New Roman"/>
                <a:cs typeface="Times New Roman"/>
              </a:rPr>
              <a:t>.L</a:t>
            </a:r>
            <a:r>
              <a:rPr dirty="0" baseline="-19444" sz="1500" spc="22">
                <a:latin typeface="Times New Roman"/>
                <a:cs typeface="Times New Roman"/>
              </a:rPr>
              <a:t>M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86332" y="1927092"/>
            <a:ext cx="4552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25">
                <a:latin typeface="Symbol"/>
                <a:cs typeface="Symbol"/>
              </a:rPr>
              <a:t></a:t>
            </a:r>
            <a:r>
              <a:rPr dirty="0" sz="1400" spc="25">
                <a:latin typeface="Times New Roman"/>
                <a:cs typeface="Times New Roman"/>
              </a:rPr>
              <a:t>.C</a:t>
            </a:r>
            <a:r>
              <a:rPr dirty="0" baseline="-19444" sz="1500" spc="37">
                <a:latin typeface="Times New Roman"/>
                <a:cs typeface="Times New Roman"/>
              </a:rPr>
              <a:t>E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05959" y="2280380"/>
            <a:ext cx="5930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1965" algn="l"/>
              </a:tabLst>
            </a:pPr>
            <a:r>
              <a:rPr dirty="0" sz="1400" spc="10">
                <a:latin typeface="Symbol"/>
                <a:cs typeface="Symbol"/>
              </a:rPr>
              <a:t></a:t>
            </a:r>
            <a:r>
              <a:rPr dirty="0" sz="1400" spc="-30">
                <a:latin typeface="Times New Roman"/>
                <a:cs typeface="Times New Roman"/>
              </a:rPr>
              <a:t>.</a:t>
            </a:r>
            <a:r>
              <a:rPr dirty="0" sz="1400" spc="-5">
                <a:latin typeface="Times New Roman"/>
                <a:cs typeface="Times New Roman"/>
              </a:rPr>
              <a:t>L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Symbol"/>
                <a:cs typeface="Symbol"/>
              </a:rPr>
              <a:t>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27460" y="2047996"/>
            <a:ext cx="3663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Symbol"/>
                <a:cs typeface="Symbol"/>
              </a:rPr>
              <a:t>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Symbol"/>
                <a:cs typeface="Symbol"/>
              </a:rPr>
              <a:t>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56317" y="2166589"/>
            <a:ext cx="1143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78628" y="2072131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7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1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6627" y="3035300"/>
            <a:ext cx="49758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d)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Puesta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tierra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de </a:t>
            </a:r>
            <a:r>
              <a:rPr dirty="0" sz="1200" spc="-5" b="1">
                <a:latin typeface="Tahoma"/>
                <a:cs typeface="Tahoma"/>
              </a:rPr>
              <a:t>baja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impedancia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(resistencia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o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inductancia)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5192" y="3533604"/>
            <a:ext cx="2230101" cy="1708911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3031636" y="5445882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 h="0">
                <a:moveTo>
                  <a:pt x="0" y="0"/>
                </a:moveTo>
                <a:lnTo>
                  <a:pt x="9996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581039" y="5561769"/>
            <a:ext cx="669290" cy="0"/>
          </a:xfrm>
          <a:custGeom>
            <a:avLst/>
            <a:gdLst/>
            <a:ahLst/>
            <a:cxnLst/>
            <a:rect l="l" t="t" r="r" b="b"/>
            <a:pathLst>
              <a:path w="669289" h="0">
                <a:moveTo>
                  <a:pt x="0" y="0"/>
                </a:moveTo>
                <a:lnTo>
                  <a:pt x="66920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3549984" y="5555463"/>
            <a:ext cx="7029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114">
                <a:latin typeface="Times New Roman"/>
                <a:cs typeface="Times New Roman"/>
              </a:rPr>
              <a:t>3</a:t>
            </a:r>
            <a:r>
              <a:rPr dirty="0" sz="1400" spc="-5">
                <a:latin typeface="Times New Roman"/>
                <a:cs typeface="Times New Roman"/>
              </a:rPr>
              <a:t>.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45">
                <a:latin typeface="Times New Roman"/>
                <a:cs typeface="Times New Roman"/>
              </a:rPr>
              <a:t>j</a:t>
            </a:r>
            <a:r>
              <a:rPr dirty="0" sz="1400" spc="105">
                <a:latin typeface="Times New Roman"/>
                <a:cs typeface="Times New Roman"/>
              </a:rPr>
              <a:t>.</a:t>
            </a:r>
            <a:r>
              <a:rPr dirty="0" sz="1400" spc="10">
                <a:latin typeface="Symbol"/>
                <a:cs typeface="Symbol"/>
              </a:rPr>
              <a:t></a:t>
            </a:r>
            <a:r>
              <a:rPr dirty="0" sz="1400" spc="-30">
                <a:latin typeface="Times New Roman"/>
                <a:cs typeface="Times New Roman"/>
              </a:rPr>
              <a:t>.</a:t>
            </a:r>
            <a:r>
              <a:rPr dirty="0" sz="1400" spc="-5">
                <a:latin typeface="Times New Roman"/>
                <a:cs typeface="Times New Roman"/>
              </a:rPr>
              <a:t>C</a:t>
            </a:r>
            <a:r>
              <a:rPr dirty="0" sz="1400" spc="-210">
                <a:latin typeface="Times New Roman"/>
                <a:cs typeface="Times New Roman"/>
              </a:rPr>
              <a:t> </a:t>
            </a:r>
            <a:r>
              <a:rPr dirty="0" baseline="-19444" sz="1500" spc="-7">
                <a:latin typeface="Times New Roman"/>
                <a:cs typeface="Times New Roman"/>
              </a:rPr>
              <a:t>E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44254" y="5512561"/>
            <a:ext cx="1384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018904" y="5417311"/>
            <a:ext cx="5289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0675" algn="l"/>
              </a:tabLst>
            </a:pPr>
            <a:r>
              <a:rPr dirty="0" sz="1400" spc="-5">
                <a:latin typeface="Times New Roman"/>
                <a:cs typeface="Times New Roman"/>
              </a:rPr>
              <a:t>Z</a:t>
            </a:r>
            <a:r>
              <a:rPr dirty="0" sz="1400" spc="-5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Symbol"/>
                <a:cs typeface="Symbol"/>
              </a:rPr>
              <a:t>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862209" y="5302987"/>
            <a:ext cx="1143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232151" y="5808979"/>
            <a:ext cx="29127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7.6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06627" y="6228079"/>
            <a:ext cx="10610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4360" algn="l"/>
              </a:tabLst>
            </a:pPr>
            <a:r>
              <a:rPr dirty="0" sz="1200" spc="-5">
                <a:latin typeface="Tahoma"/>
                <a:cs typeface="Tahoma"/>
              </a:rPr>
              <a:t>Lu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g</a:t>
            </a:r>
            <a:r>
              <a:rPr dirty="0" sz="1200">
                <a:latin typeface="Tahoma"/>
                <a:cs typeface="Tahoma"/>
              </a:rPr>
              <a:t>o	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ul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>
                <a:latin typeface="Tahoma"/>
                <a:cs typeface="Tahoma"/>
              </a:rPr>
              <a:t>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65757" y="623330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 h="0">
                <a:moveTo>
                  <a:pt x="0" y="0"/>
                </a:moveTo>
                <a:lnTo>
                  <a:pt x="100012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1827657" y="6124430"/>
            <a:ext cx="26162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25793" sz="2100" spc="75">
                <a:latin typeface="Times New Roman"/>
                <a:cs typeface="Times New Roman"/>
              </a:rPr>
              <a:t>Z</a:t>
            </a:r>
            <a:r>
              <a:rPr dirty="0" sz="1000" spc="50">
                <a:latin typeface="Times New Roman"/>
                <a:cs typeface="Times New Roman"/>
              </a:rPr>
              <a:t>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86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080467" y="6204022"/>
            <a:ext cx="461645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81610" indent="-144145">
              <a:lnSpc>
                <a:spcPct val="100000"/>
              </a:lnSpc>
              <a:spcBef>
                <a:spcPts val="95"/>
              </a:spcBef>
              <a:buFont typeface="Symbol"/>
              <a:buChar char=""/>
              <a:tabLst>
                <a:tab pos="182245" algn="l"/>
              </a:tabLst>
            </a:pPr>
            <a:r>
              <a:rPr dirty="0" sz="1400" spc="60">
                <a:latin typeface="Times New Roman"/>
                <a:cs typeface="Times New Roman"/>
              </a:rPr>
              <a:t>Z</a:t>
            </a:r>
            <a:r>
              <a:rPr dirty="0" baseline="36111" sz="1500" spc="89">
                <a:latin typeface="Times New Roman"/>
                <a:cs typeface="Times New Roman"/>
              </a:rPr>
              <a:t>P</a:t>
            </a:r>
            <a:r>
              <a:rPr dirty="0" baseline="36111" sz="1500" spc="-3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tratamiento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centro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06627" y="6456679"/>
            <a:ext cx="5963285" cy="2966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ninguna influencia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sobre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características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normal.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lvl="1" marL="302260" indent="-289560">
              <a:lnSpc>
                <a:spcPct val="100000"/>
              </a:lnSpc>
              <a:buAutoNum type="arabicPeriod" startAt="3"/>
              <a:tabLst>
                <a:tab pos="302260" algn="l"/>
              </a:tabLst>
            </a:pPr>
            <a:r>
              <a:rPr dirty="0" sz="1200" spc="-5" b="1">
                <a:latin typeface="Tahoma"/>
                <a:cs typeface="Tahoma"/>
              </a:rPr>
              <a:t>Cálculo simplificado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del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contacto a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tierra.</a:t>
            </a:r>
            <a:endParaRPr sz="12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Font typeface="Tahoma"/>
              <a:buAutoNum type="arabicPeriod" startAt="3"/>
            </a:pPr>
            <a:endParaRPr sz="12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mostrará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comportamiento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condiciones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3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cuatro</a:t>
            </a:r>
            <a:r>
              <a:rPr dirty="0" sz="1200" spc="3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formas</a:t>
            </a:r>
            <a:r>
              <a:rPr dirty="0" sz="1200" spc="3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tratamiento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centro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ahoma"/>
              <a:cs typeface="Tahoma"/>
            </a:endParaRPr>
          </a:p>
          <a:p>
            <a:pPr lvl="2" marL="742315" indent="-18161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742950" algn="l"/>
              </a:tabLst>
            </a:pPr>
            <a:r>
              <a:rPr dirty="0" sz="1200" spc="-5">
                <a:latin typeface="Tahoma"/>
                <a:cs typeface="Tahoma"/>
              </a:rPr>
              <a:t>directa</a:t>
            </a:r>
            <a:endParaRPr sz="1200">
              <a:latin typeface="Tahoma"/>
              <a:cs typeface="Tahoma"/>
            </a:endParaRPr>
          </a:p>
          <a:p>
            <a:pPr lvl="2">
              <a:lnSpc>
                <a:spcPct val="100000"/>
              </a:lnSpc>
              <a:buFont typeface="Tahoma"/>
              <a:buAutoNum type="alphaLcPeriod"/>
            </a:pPr>
            <a:endParaRPr sz="1200">
              <a:latin typeface="Tahoma"/>
              <a:cs typeface="Tahoma"/>
            </a:endParaRPr>
          </a:p>
          <a:p>
            <a:pPr lvl="2" marL="746760" indent="-186055">
              <a:lnSpc>
                <a:spcPct val="100000"/>
              </a:lnSpc>
              <a:buAutoNum type="alphaLcPeriod"/>
              <a:tabLst>
                <a:tab pos="747395" algn="l"/>
              </a:tabLst>
            </a:pPr>
            <a:r>
              <a:rPr dirty="0" sz="1200" spc="-5">
                <a:latin typeface="Tahoma"/>
                <a:cs typeface="Tahoma"/>
              </a:rPr>
              <a:t>aislada</a:t>
            </a:r>
            <a:endParaRPr sz="1200">
              <a:latin typeface="Tahoma"/>
              <a:cs typeface="Tahoma"/>
            </a:endParaRPr>
          </a:p>
          <a:p>
            <a:pPr lvl="2">
              <a:lnSpc>
                <a:spcPct val="100000"/>
              </a:lnSpc>
              <a:spcBef>
                <a:spcPts val="15"/>
              </a:spcBef>
              <a:buFont typeface="Tahoma"/>
              <a:buAutoNum type="alphaLcPeriod"/>
            </a:pPr>
            <a:endParaRPr sz="1200">
              <a:latin typeface="Tahoma"/>
              <a:cs typeface="Tahoma"/>
            </a:endParaRPr>
          </a:p>
          <a:p>
            <a:pPr lvl="2" marL="733425" indent="-172720">
              <a:lnSpc>
                <a:spcPct val="100000"/>
              </a:lnSpc>
              <a:buAutoNum type="alphaLcPeriod"/>
              <a:tabLst>
                <a:tab pos="734060" algn="l"/>
              </a:tabLst>
            </a:pPr>
            <a:r>
              <a:rPr dirty="0" sz="1200" spc="-5">
                <a:latin typeface="Tahoma"/>
                <a:cs typeface="Tahoma"/>
              </a:rPr>
              <a:t>inductiva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resonante</a:t>
            </a:r>
            <a:endParaRPr sz="1200">
              <a:latin typeface="Tahoma"/>
              <a:cs typeface="Tahoma"/>
            </a:endParaRPr>
          </a:p>
          <a:p>
            <a:pPr lvl="2">
              <a:lnSpc>
                <a:spcPct val="100000"/>
              </a:lnSpc>
              <a:spcBef>
                <a:spcPts val="5"/>
              </a:spcBef>
              <a:buFont typeface="Tahoma"/>
              <a:buAutoNum type="alphaLcPeriod"/>
            </a:pPr>
            <a:endParaRPr sz="1200">
              <a:latin typeface="Tahoma"/>
              <a:cs typeface="Tahoma"/>
            </a:endParaRPr>
          </a:p>
          <a:p>
            <a:pPr lvl="2" marL="746760" indent="-186055">
              <a:lnSpc>
                <a:spcPct val="100000"/>
              </a:lnSpc>
              <a:buAutoNum type="alphaLcPeriod"/>
              <a:tabLst>
                <a:tab pos="747395" algn="l"/>
              </a:tabLst>
            </a:pP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utilizará 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esquema básico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(fig.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7.7):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13538" y="816543"/>
            <a:ext cx="2299377" cy="123567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638463" y="2938821"/>
            <a:ext cx="83185" cy="0"/>
          </a:xfrm>
          <a:custGeom>
            <a:avLst/>
            <a:gdLst/>
            <a:ahLst/>
            <a:cxnLst/>
            <a:rect l="l" t="t" r="r" b="b"/>
            <a:pathLst>
              <a:path w="83185" h="0">
                <a:moveTo>
                  <a:pt x="0" y="0"/>
                </a:moveTo>
                <a:lnTo>
                  <a:pt x="82670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05551" y="2937776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 h="0">
                <a:moveTo>
                  <a:pt x="0" y="0"/>
                </a:moveTo>
                <a:lnTo>
                  <a:pt x="82550" y="0"/>
                </a:lnTo>
              </a:path>
            </a:pathLst>
          </a:custGeom>
          <a:ln w="63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74632" y="2937776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 h="0">
                <a:moveTo>
                  <a:pt x="0" y="0"/>
                </a:moveTo>
                <a:lnTo>
                  <a:pt x="82550" y="0"/>
                </a:lnTo>
              </a:path>
            </a:pathLst>
          </a:custGeom>
          <a:ln w="63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343986" y="3192411"/>
            <a:ext cx="83185" cy="0"/>
          </a:xfrm>
          <a:custGeom>
            <a:avLst/>
            <a:gdLst/>
            <a:ahLst/>
            <a:cxnLst/>
            <a:rect l="l" t="t" r="r" b="b"/>
            <a:pathLst>
              <a:path w="83185" h="0">
                <a:moveTo>
                  <a:pt x="0" y="0"/>
                </a:moveTo>
                <a:lnTo>
                  <a:pt x="82791" y="0"/>
                </a:lnTo>
              </a:path>
            </a:pathLst>
          </a:custGeom>
          <a:ln w="63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763086" y="3192411"/>
            <a:ext cx="83185" cy="0"/>
          </a:xfrm>
          <a:custGeom>
            <a:avLst/>
            <a:gdLst/>
            <a:ahLst/>
            <a:cxnLst/>
            <a:rect l="l" t="t" r="r" b="b"/>
            <a:pathLst>
              <a:path w="83185" h="0">
                <a:moveTo>
                  <a:pt x="0" y="0"/>
                </a:moveTo>
                <a:lnTo>
                  <a:pt x="82791" y="0"/>
                </a:lnTo>
              </a:path>
            </a:pathLst>
          </a:custGeom>
          <a:ln w="63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076951" y="3192410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 h="0">
                <a:moveTo>
                  <a:pt x="0" y="0"/>
                </a:moveTo>
                <a:lnTo>
                  <a:pt x="82550" y="0"/>
                </a:lnTo>
              </a:path>
            </a:pathLst>
          </a:custGeom>
          <a:ln w="63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000315" y="3192411"/>
            <a:ext cx="83185" cy="0"/>
          </a:xfrm>
          <a:custGeom>
            <a:avLst/>
            <a:gdLst/>
            <a:ahLst/>
            <a:cxnLst/>
            <a:rect l="l" t="t" r="r" b="b"/>
            <a:pathLst>
              <a:path w="83185" h="0">
                <a:moveTo>
                  <a:pt x="0" y="0"/>
                </a:moveTo>
                <a:lnTo>
                  <a:pt x="82791" y="0"/>
                </a:lnTo>
              </a:path>
            </a:pathLst>
          </a:custGeom>
          <a:ln w="63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480250" y="3192387"/>
            <a:ext cx="83185" cy="0"/>
          </a:xfrm>
          <a:custGeom>
            <a:avLst/>
            <a:gdLst/>
            <a:ahLst/>
            <a:cxnLst/>
            <a:rect l="l" t="t" r="r" b="b"/>
            <a:pathLst>
              <a:path w="83184" h="0">
                <a:moveTo>
                  <a:pt x="0" y="0"/>
                </a:moveTo>
                <a:lnTo>
                  <a:pt x="82711" y="0"/>
                </a:lnTo>
              </a:path>
            </a:pathLst>
          </a:custGeom>
          <a:ln w="63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849883" y="2140711"/>
            <a:ext cx="6042660" cy="16395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4546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7.7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50165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7.3.1</a:t>
            </a:r>
            <a:r>
              <a:rPr dirty="0" sz="1200" spc="3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Puesta</a:t>
            </a:r>
            <a:r>
              <a:rPr dirty="0" sz="1200" b="1">
                <a:latin typeface="Tahoma"/>
                <a:cs typeface="Tahoma"/>
              </a:rPr>
              <a:t> a </a:t>
            </a:r>
            <a:r>
              <a:rPr dirty="0" sz="1200" spc="-5" b="1">
                <a:latin typeface="Tahoma"/>
                <a:cs typeface="Tahoma"/>
              </a:rPr>
              <a:t>tierra</a:t>
            </a:r>
            <a:r>
              <a:rPr dirty="0" sz="1200" spc="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rígida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(directa) </a:t>
            </a:r>
            <a:r>
              <a:rPr dirty="0" sz="1200" b="1">
                <a:latin typeface="Tahoma"/>
                <a:cs typeface="Tahoma"/>
              </a:rPr>
              <a:t>del</a:t>
            </a:r>
            <a:r>
              <a:rPr dirty="0" sz="1200" spc="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centro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 estrella.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ahoma"/>
              <a:cs typeface="Tahoma"/>
            </a:endParaRPr>
          </a:p>
          <a:p>
            <a:pPr algn="just" marL="508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Hipótesis:</a:t>
            </a:r>
            <a:r>
              <a:rPr dirty="0" sz="1200" spc="229">
                <a:latin typeface="Tahoma"/>
                <a:cs typeface="Tahoma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Z</a:t>
            </a:r>
            <a:r>
              <a:rPr dirty="0" baseline="-16666" sz="1500" spc="7">
                <a:latin typeface="Times New Roman"/>
                <a:cs typeface="Times New Roman"/>
              </a:rPr>
              <a:t>M</a:t>
            </a:r>
            <a:r>
              <a:rPr dirty="0" baseline="-16666" sz="1500" spc="-13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(impedancia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centro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tierra),</a:t>
            </a:r>
            <a:r>
              <a:rPr dirty="0" sz="1200" spc="245">
                <a:latin typeface="Tahoma"/>
                <a:cs typeface="Tahoma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Z</a:t>
            </a:r>
            <a:r>
              <a:rPr dirty="0" baseline="30555" sz="1500" spc="7">
                <a:latin typeface="Times New Roman"/>
                <a:cs typeface="Times New Roman"/>
              </a:rPr>
              <a:t>p</a:t>
            </a:r>
            <a:r>
              <a:rPr dirty="0" baseline="30555" sz="1500" spc="-172">
                <a:latin typeface="Times New Roman"/>
                <a:cs typeface="Times New Roman"/>
              </a:rPr>
              <a:t> </a:t>
            </a:r>
            <a:r>
              <a:rPr dirty="0" sz="1200" spc="30">
                <a:latin typeface="Symbol"/>
                <a:cs typeface="Symbol"/>
              </a:rPr>
              <a:t></a:t>
            </a:r>
            <a:r>
              <a:rPr dirty="0" sz="1200" spc="30">
                <a:latin typeface="Times New Roman"/>
                <a:cs typeface="Times New Roman"/>
              </a:rPr>
              <a:t>Z</a:t>
            </a:r>
            <a:r>
              <a:rPr dirty="0" baseline="30555" sz="1500" spc="44">
                <a:latin typeface="Times New Roman"/>
                <a:cs typeface="Times New Roman"/>
              </a:rPr>
              <a:t>n</a:t>
            </a:r>
            <a:r>
              <a:rPr dirty="0" baseline="30555" sz="15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ye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ángulo</a:t>
            </a:r>
            <a:endParaRPr sz="1200">
              <a:latin typeface="Tahoma"/>
              <a:cs typeface="Tahoma"/>
            </a:endParaRPr>
          </a:p>
          <a:p>
            <a:pPr algn="just" marL="50800" marR="43180">
              <a:lnSpc>
                <a:spcPct val="109700"/>
              </a:lnSpc>
              <a:spcBef>
                <a:spcPts val="425"/>
              </a:spcBef>
            </a:pPr>
            <a:r>
              <a:rPr dirty="0" sz="1200" spc="-5">
                <a:latin typeface="Tahoma"/>
                <a:cs typeface="Tahoma"/>
              </a:rPr>
              <a:t>de impedancia 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Z</a:t>
            </a:r>
            <a:r>
              <a:rPr dirty="0" baseline="30555" sz="1500" spc="7">
                <a:latin typeface="Times New Roman"/>
                <a:cs typeface="Times New Roman"/>
              </a:rPr>
              <a:t>o</a:t>
            </a:r>
            <a:r>
              <a:rPr dirty="0" baseline="30555" sz="15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5">
                <a:latin typeface="Times New Roman"/>
                <a:cs typeface="Times New Roman"/>
              </a:rPr>
              <a:t>Z</a:t>
            </a:r>
            <a:r>
              <a:rPr dirty="0" baseline="30555" sz="1500" spc="7">
                <a:latin typeface="Times New Roman"/>
                <a:cs typeface="Times New Roman"/>
              </a:rPr>
              <a:t>p </a:t>
            </a:r>
            <a:r>
              <a:rPr dirty="0" sz="1200">
                <a:latin typeface="Tahoma"/>
                <a:cs typeface="Tahoma"/>
              </a:rPr>
              <a:t>; </a:t>
            </a:r>
            <a:r>
              <a:rPr dirty="0" sz="1200" spc="-5">
                <a:latin typeface="Tahoma"/>
                <a:cs typeface="Tahoma"/>
              </a:rPr>
              <a:t>luego se </a:t>
            </a:r>
            <a:r>
              <a:rPr dirty="0" sz="1200" spc="-10">
                <a:latin typeface="Tahoma"/>
                <a:cs typeface="Tahoma"/>
              </a:rPr>
              <a:t>puede </a:t>
            </a:r>
            <a:r>
              <a:rPr dirty="0" sz="1200" spc="-5">
                <a:latin typeface="Tahoma"/>
                <a:cs typeface="Tahoma"/>
              </a:rPr>
              <a:t>escribir que </a:t>
            </a:r>
            <a:r>
              <a:rPr dirty="0" sz="1200" spc="5">
                <a:latin typeface="Times New Roman"/>
                <a:cs typeface="Times New Roman"/>
              </a:rPr>
              <a:t>Z</a:t>
            </a:r>
            <a:r>
              <a:rPr dirty="0" baseline="30555" sz="1500" spc="7">
                <a:latin typeface="Times New Roman"/>
                <a:cs typeface="Times New Roman"/>
              </a:rPr>
              <a:t>o </a:t>
            </a:r>
            <a:r>
              <a:rPr dirty="0" sz="1200" spc="-5">
                <a:latin typeface="Tahoma"/>
                <a:cs typeface="Tahoma"/>
              </a:rPr>
              <a:t>=(0,5 - </a:t>
            </a:r>
            <a:r>
              <a:rPr dirty="0" sz="1200">
                <a:latin typeface="Tahoma"/>
                <a:cs typeface="Tahoma"/>
              </a:rPr>
              <a:t>5) </a:t>
            </a:r>
            <a:r>
              <a:rPr dirty="0" sz="1200" spc="5">
                <a:latin typeface="Times New Roman"/>
                <a:cs typeface="Times New Roman"/>
              </a:rPr>
              <a:t>Z</a:t>
            </a:r>
            <a:r>
              <a:rPr dirty="0" baseline="30555" sz="1500" spc="7">
                <a:latin typeface="Times New Roman"/>
                <a:cs typeface="Times New Roman"/>
              </a:rPr>
              <a:t>p </a:t>
            </a:r>
            <a:r>
              <a:rPr dirty="0" sz="1200">
                <a:latin typeface="Tahoma"/>
                <a:cs typeface="Tahoma"/>
              </a:rPr>
              <a:t>= </a:t>
            </a:r>
            <a:r>
              <a:rPr dirty="0" sz="1200" spc="50">
                <a:latin typeface="Symbol"/>
                <a:cs typeface="Symbol"/>
              </a:rPr>
              <a:t></a:t>
            </a:r>
            <a:r>
              <a:rPr dirty="0" sz="1200" spc="50">
                <a:latin typeface="Times New Roman"/>
                <a:cs typeface="Times New Roman"/>
              </a:rPr>
              <a:t>.Z</a:t>
            </a:r>
            <a:r>
              <a:rPr dirty="0" baseline="30555" sz="1500" spc="75">
                <a:latin typeface="Times New Roman"/>
                <a:cs typeface="Times New Roman"/>
              </a:rPr>
              <a:t>p </a:t>
            </a:r>
            <a:r>
              <a:rPr dirty="0" sz="1200" spc="-15">
                <a:latin typeface="Tahoma"/>
                <a:cs typeface="Tahoma"/>
              </a:rPr>
              <a:t>(el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>
                <a:latin typeface="Symbol"/>
                <a:cs typeface="Symbol"/>
              </a:rPr>
              <a:t>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depende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tipo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conexión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trafos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utilizando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expresiones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deducidas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el punto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anterior.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298192" y="4052696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445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2585925" y="4153106"/>
            <a:ext cx="660400" cy="45720"/>
            <a:chOff x="2585925" y="4153106"/>
            <a:chExt cx="660400" cy="45720"/>
          </a:xfrm>
        </p:grpSpPr>
        <p:sp>
          <p:nvSpPr>
            <p:cNvPr id="14" name="object 14"/>
            <p:cNvSpPr/>
            <p:nvPr/>
          </p:nvSpPr>
          <p:spPr>
            <a:xfrm>
              <a:off x="3063366" y="4195174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 h="0">
                  <a:moveTo>
                    <a:pt x="0" y="0"/>
                  </a:moveTo>
                  <a:lnTo>
                    <a:pt x="84924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585925" y="4156281"/>
              <a:ext cx="660400" cy="0"/>
            </a:xfrm>
            <a:custGeom>
              <a:avLst/>
              <a:gdLst/>
              <a:ahLst/>
              <a:cxnLst/>
              <a:rect l="l" t="t" r="r" b="b"/>
              <a:pathLst>
                <a:path w="660400" h="0">
                  <a:moveTo>
                    <a:pt x="0" y="0"/>
                  </a:moveTo>
                  <a:lnTo>
                    <a:pt x="66000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2260092" y="4030470"/>
            <a:ext cx="3155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50">
                <a:latin typeface="Times New Roman"/>
                <a:cs typeface="Times New Roman"/>
              </a:rPr>
              <a:t>I</a:t>
            </a:r>
            <a:r>
              <a:rPr dirty="0" baseline="-16666" sz="1500">
                <a:latin typeface="Times New Roman"/>
                <a:cs typeface="Times New Roman"/>
              </a:rPr>
              <a:t>E</a:t>
            </a:r>
            <a:r>
              <a:rPr dirty="0" baseline="-16666" sz="1500" spc="-13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60525" y="3874816"/>
            <a:ext cx="702310" cy="506730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50"/>
              </a:spcBef>
            </a:pPr>
            <a:r>
              <a:rPr dirty="0" sz="1200" spc="-65">
                <a:latin typeface="Times New Roman"/>
                <a:cs typeface="Times New Roman"/>
              </a:rPr>
              <a:t>3.U</a:t>
            </a:r>
            <a:r>
              <a:rPr dirty="0" baseline="-16666" sz="1500" spc="-97">
                <a:latin typeface="Times New Roman"/>
                <a:cs typeface="Times New Roman"/>
              </a:rPr>
              <a:t>1M</a:t>
            </a:r>
            <a:endParaRPr baseline="-16666" sz="1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55"/>
              </a:spcBef>
            </a:pPr>
            <a:r>
              <a:rPr dirty="0" sz="1200" spc="50">
                <a:latin typeface="Times New Roman"/>
                <a:cs typeface="Times New Roman"/>
              </a:rPr>
              <a:t>(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75">
                <a:latin typeface="Symbol"/>
                <a:cs typeface="Symbol"/>
              </a:rPr>
              <a:t></a:t>
            </a:r>
            <a:r>
              <a:rPr dirty="0" sz="1200" spc="-10">
                <a:latin typeface="Times New Roman"/>
                <a:cs typeface="Times New Roman"/>
              </a:rPr>
              <a:t>)</a:t>
            </a:r>
            <a:r>
              <a:rPr dirty="0" sz="1200" spc="-60">
                <a:latin typeface="Times New Roman"/>
                <a:cs typeface="Times New Roman"/>
              </a:rPr>
              <a:t>.</a:t>
            </a:r>
            <a:r>
              <a:rPr dirty="0" sz="1200" spc="35">
                <a:latin typeface="Times New Roman"/>
                <a:cs typeface="Times New Roman"/>
              </a:rPr>
              <a:t>Z</a:t>
            </a:r>
            <a:r>
              <a:rPr dirty="0" baseline="30555" sz="1500">
                <a:latin typeface="Times New Roman"/>
                <a:cs typeface="Times New Roman"/>
              </a:rPr>
              <a:t>p</a:t>
            </a:r>
            <a:endParaRPr baseline="30555"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59984" y="4030471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7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2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298192" y="4535296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 h="0">
                <a:moveTo>
                  <a:pt x="0" y="0"/>
                </a:moveTo>
                <a:lnTo>
                  <a:pt x="10040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608944" y="4535296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 h="0">
                <a:moveTo>
                  <a:pt x="0" y="0"/>
                </a:moveTo>
                <a:lnTo>
                  <a:pt x="10040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1" name="object 21"/>
          <p:cNvGrpSpPr/>
          <p:nvPr/>
        </p:nvGrpSpPr>
        <p:grpSpPr>
          <a:xfrm>
            <a:off x="3043919" y="4434092"/>
            <a:ext cx="172720" cy="158750"/>
            <a:chOff x="3043919" y="4434092"/>
            <a:chExt cx="172720" cy="158750"/>
          </a:xfrm>
        </p:grpSpPr>
        <p:sp>
          <p:nvSpPr>
            <p:cNvPr id="22" name="object 22"/>
            <p:cNvSpPr/>
            <p:nvPr/>
          </p:nvSpPr>
          <p:spPr>
            <a:xfrm>
              <a:off x="3047094" y="4533311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12"/>
                  </a:moveTo>
                  <a:lnTo>
                    <a:pt x="19443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066541" y="4536486"/>
              <a:ext cx="28575" cy="50165"/>
            </a:xfrm>
            <a:custGeom>
              <a:avLst/>
              <a:gdLst/>
              <a:ahLst/>
              <a:cxnLst/>
              <a:rect l="l" t="t" r="r" b="b"/>
              <a:pathLst>
                <a:path w="28575" h="50164">
                  <a:moveTo>
                    <a:pt x="0" y="0"/>
                  </a:moveTo>
                  <a:lnTo>
                    <a:pt x="28181" y="5001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097894" y="4437267"/>
              <a:ext cx="37465" cy="149225"/>
            </a:xfrm>
            <a:custGeom>
              <a:avLst/>
              <a:gdLst/>
              <a:ahLst/>
              <a:cxnLst/>
              <a:rect l="l" t="t" r="r" b="b"/>
              <a:pathLst>
                <a:path w="37464" h="149225">
                  <a:moveTo>
                    <a:pt x="0" y="149225"/>
                  </a:moveTo>
                  <a:lnTo>
                    <a:pt x="37312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135200" y="4437267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35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/>
          <p:nvPr/>
        </p:nvSpPr>
        <p:spPr>
          <a:xfrm>
            <a:off x="3473338" y="4437267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 h="0">
                <a:moveTo>
                  <a:pt x="0" y="0"/>
                </a:moveTo>
                <a:lnTo>
                  <a:pt x="10040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385232" y="4638880"/>
            <a:ext cx="455295" cy="0"/>
          </a:xfrm>
          <a:custGeom>
            <a:avLst/>
            <a:gdLst/>
            <a:ahLst/>
            <a:cxnLst/>
            <a:rect l="l" t="t" r="r" b="b"/>
            <a:pathLst>
              <a:path w="455295" h="0">
                <a:moveTo>
                  <a:pt x="0" y="0"/>
                </a:moveTo>
                <a:lnTo>
                  <a:pt x="45482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8" name="object 28"/>
          <p:cNvGrpSpPr/>
          <p:nvPr/>
        </p:nvGrpSpPr>
        <p:grpSpPr>
          <a:xfrm>
            <a:off x="3998404" y="4532120"/>
            <a:ext cx="294005" cy="158750"/>
            <a:chOff x="3998404" y="4532120"/>
            <a:chExt cx="294005" cy="158750"/>
          </a:xfrm>
        </p:grpSpPr>
        <p:sp>
          <p:nvSpPr>
            <p:cNvPr id="29" name="object 29"/>
            <p:cNvSpPr/>
            <p:nvPr/>
          </p:nvSpPr>
          <p:spPr>
            <a:xfrm>
              <a:off x="4001579" y="4631339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12"/>
                  </a:moveTo>
                  <a:lnTo>
                    <a:pt x="19443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4021025" y="4634514"/>
              <a:ext cx="28575" cy="50165"/>
            </a:xfrm>
            <a:custGeom>
              <a:avLst/>
              <a:gdLst/>
              <a:ahLst/>
              <a:cxnLst/>
              <a:rect l="l" t="t" r="r" b="b"/>
              <a:pathLst>
                <a:path w="28575" h="50164">
                  <a:moveTo>
                    <a:pt x="0" y="0"/>
                  </a:moveTo>
                  <a:lnTo>
                    <a:pt x="28181" y="5001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4052379" y="4535295"/>
              <a:ext cx="37465" cy="149225"/>
            </a:xfrm>
            <a:custGeom>
              <a:avLst/>
              <a:gdLst/>
              <a:ahLst/>
              <a:cxnLst/>
              <a:rect l="l" t="t" r="r" b="b"/>
              <a:pathLst>
                <a:path w="37464" h="149225">
                  <a:moveTo>
                    <a:pt x="0" y="149225"/>
                  </a:moveTo>
                  <a:lnTo>
                    <a:pt x="37312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4089685" y="4535296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35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4207160" y="4535296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 h="0">
                  <a:moveTo>
                    <a:pt x="0" y="0"/>
                  </a:moveTo>
                  <a:lnTo>
                    <a:pt x="84924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3846225" y="4336029"/>
            <a:ext cx="1335405" cy="4210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baseline="-7478" sz="3900" spc="-712">
                <a:latin typeface="Symbol"/>
                <a:cs typeface="Symbol"/>
              </a:rPr>
              <a:t></a:t>
            </a:r>
            <a:r>
              <a:rPr dirty="0" baseline="-7478" sz="3900" spc="322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3</a:t>
            </a:r>
            <a:r>
              <a:rPr dirty="0" sz="1200" spc="-55">
                <a:latin typeface="Times New Roman"/>
                <a:cs typeface="Times New Roman"/>
              </a:rPr>
              <a:t>.</a:t>
            </a:r>
            <a:r>
              <a:rPr dirty="0" sz="1200" spc="35">
                <a:latin typeface="Times New Roman"/>
                <a:cs typeface="Times New Roman"/>
              </a:rPr>
              <a:t>Z</a:t>
            </a:r>
            <a:r>
              <a:rPr dirty="0" baseline="30555" sz="1500">
                <a:latin typeface="Times New Roman"/>
                <a:cs typeface="Times New Roman"/>
              </a:rPr>
              <a:t>o </a:t>
            </a:r>
            <a:r>
              <a:rPr dirty="0" baseline="30555" sz="1500" spc="-12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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14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j</a:t>
            </a:r>
            <a:r>
              <a:rPr dirty="0" sz="1200" spc="50">
                <a:latin typeface="Times New Roman"/>
                <a:cs typeface="Times New Roman"/>
              </a:rPr>
              <a:t>.(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75">
                <a:latin typeface="Symbol"/>
                <a:cs typeface="Symbol"/>
              </a:rPr>
              <a:t></a:t>
            </a:r>
            <a:r>
              <a:rPr dirty="0" sz="1200" spc="10">
                <a:latin typeface="Times New Roman"/>
                <a:cs typeface="Times New Roman"/>
              </a:rPr>
              <a:t>)</a:t>
            </a:r>
            <a:r>
              <a:rPr dirty="0" baseline="-7478" sz="3900" spc="-712">
                <a:latin typeface="Symbol"/>
                <a:cs typeface="Symbol"/>
              </a:rPr>
              <a:t></a:t>
            </a:r>
            <a:endParaRPr baseline="-7478" sz="390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435248" y="4453142"/>
            <a:ext cx="346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3888" sz="1800" spc="-67">
                <a:latin typeface="Times New Roman"/>
                <a:cs typeface="Times New Roman"/>
              </a:rPr>
              <a:t>U</a:t>
            </a:r>
            <a:r>
              <a:rPr dirty="0" sz="1000" spc="-45">
                <a:latin typeface="Times New Roman"/>
                <a:cs typeface="Times New Roman"/>
              </a:rPr>
              <a:t>1M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260092" y="4513070"/>
            <a:ext cx="11277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Times New Roman"/>
                <a:cs typeface="Times New Roman"/>
              </a:rPr>
              <a:t>U</a:t>
            </a:r>
            <a:r>
              <a:rPr dirty="0" baseline="-16666" sz="1500">
                <a:latin typeface="Times New Roman"/>
                <a:cs typeface="Times New Roman"/>
              </a:rPr>
              <a:t>2 </a:t>
            </a:r>
            <a:r>
              <a:rPr dirty="0" baseline="-16666" sz="1500" spc="-6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15">
                <a:latin typeface="Times New Roman"/>
                <a:cs typeface="Times New Roman"/>
              </a:rPr>
              <a:t>U</a:t>
            </a:r>
            <a:r>
              <a:rPr dirty="0" baseline="-16666" sz="1500">
                <a:latin typeface="Times New Roman"/>
                <a:cs typeface="Times New Roman"/>
              </a:rPr>
              <a:t>3</a:t>
            </a:r>
            <a:r>
              <a:rPr dirty="0" baseline="-16666" sz="1500" spc="-13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-13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u="sng" baseline="34722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baseline="34722" sz="1800" spc="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4722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3</a:t>
            </a:r>
            <a:r>
              <a:rPr dirty="0" baseline="34722" sz="1800" spc="5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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082345" y="4632518"/>
            <a:ext cx="763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4960" algn="l"/>
              </a:tabLst>
            </a:pPr>
            <a:r>
              <a:rPr dirty="0" sz="1200">
                <a:latin typeface="Times New Roman"/>
                <a:cs typeface="Times New Roman"/>
              </a:rPr>
              <a:t>2	</a:t>
            </a:r>
            <a:r>
              <a:rPr dirty="0" sz="1200" spc="50">
                <a:latin typeface="Times New Roman"/>
                <a:cs typeface="Times New Roman"/>
              </a:rPr>
              <a:t>(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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75">
                <a:latin typeface="Symbol"/>
                <a:cs typeface="Symbol"/>
              </a:rPr>
              <a:t></a:t>
            </a: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459984" y="4512055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7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3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469057" y="5070910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 h="0">
                <a:moveTo>
                  <a:pt x="0" y="0"/>
                </a:moveTo>
                <a:lnTo>
                  <a:pt x="5075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757700" y="5070910"/>
            <a:ext cx="107950" cy="0"/>
          </a:xfrm>
          <a:custGeom>
            <a:avLst/>
            <a:gdLst/>
            <a:ahLst/>
            <a:cxnLst/>
            <a:rect l="l" t="t" r="r" b="b"/>
            <a:pathLst>
              <a:path w="107950" h="0">
                <a:moveTo>
                  <a:pt x="0" y="0"/>
                </a:moveTo>
                <a:lnTo>
                  <a:pt x="107844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076872" y="5070910"/>
            <a:ext cx="107950" cy="0"/>
          </a:xfrm>
          <a:custGeom>
            <a:avLst/>
            <a:gdLst/>
            <a:ahLst/>
            <a:cxnLst/>
            <a:rect l="l" t="t" r="r" b="b"/>
            <a:pathLst>
              <a:path w="107950" h="0">
                <a:moveTo>
                  <a:pt x="0" y="0"/>
                </a:moveTo>
                <a:lnTo>
                  <a:pt x="107844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2938272" y="5003846"/>
            <a:ext cx="1832610" cy="2825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baseline="4629" sz="1800" spc="-15" b="1">
                <a:latin typeface="Tahoma"/>
                <a:cs typeface="Tahoma"/>
              </a:rPr>
              <a:t>T</a:t>
            </a:r>
            <a:r>
              <a:rPr dirty="0" baseline="4629" sz="1800" spc="-7" b="1">
                <a:latin typeface="Tahoma"/>
                <a:cs typeface="Tahoma"/>
              </a:rPr>
              <a:t>a</a:t>
            </a:r>
            <a:r>
              <a:rPr dirty="0" baseline="4629" sz="1800" spc="-7" b="1">
                <a:latin typeface="Tahoma"/>
                <a:cs typeface="Tahoma"/>
              </a:rPr>
              <a:t>bl</a:t>
            </a:r>
            <a:r>
              <a:rPr dirty="0" baseline="4629" sz="1800" b="1">
                <a:latin typeface="Tahoma"/>
                <a:cs typeface="Tahoma"/>
              </a:rPr>
              <a:t>a </a:t>
            </a:r>
            <a:r>
              <a:rPr dirty="0" baseline="4629" sz="1800" spc="-165" b="1">
                <a:latin typeface="Tahoma"/>
                <a:cs typeface="Tahoma"/>
              </a:rPr>
              <a:t> </a:t>
            </a:r>
            <a:r>
              <a:rPr dirty="0" baseline="4629" sz="1800" spc="37" b="1">
                <a:latin typeface="Times New Roman"/>
                <a:cs typeface="Times New Roman"/>
              </a:rPr>
              <a:t>I</a:t>
            </a:r>
            <a:r>
              <a:rPr dirty="0" baseline="-11111" sz="1500" spc="-7" b="1">
                <a:latin typeface="Times New Roman"/>
                <a:cs typeface="Times New Roman"/>
              </a:rPr>
              <a:t>E</a:t>
            </a:r>
            <a:r>
              <a:rPr dirty="0" baseline="-11111" sz="1500" b="1">
                <a:latin typeface="Times New Roman"/>
                <a:cs typeface="Times New Roman"/>
              </a:rPr>
              <a:t> </a:t>
            </a:r>
            <a:r>
              <a:rPr dirty="0" baseline="-11111" sz="1500" spc="-67" b="1">
                <a:latin typeface="Times New Roman"/>
                <a:cs typeface="Times New Roman"/>
              </a:rPr>
              <a:t> </a:t>
            </a:r>
            <a:r>
              <a:rPr dirty="0" baseline="4629" sz="1800" spc="-7" b="1">
                <a:latin typeface="Times New Roman"/>
                <a:cs typeface="Times New Roman"/>
              </a:rPr>
              <a:t>,</a:t>
            </a:r>
            <a:r>
              <a:rPr dirty="0" baseline="4629" sz="1800" spc="67" b="1">
                <a:latin typeface="Times New Roman"/>
                <a:cs typeface="Times New Roman"/>
              </a:rPr>
              <a:t> </a:t>
            </a:r>
            <a:r>
              <a:rPr dirty="0" baseline="4629" sz="1800" spc="112" b="1">
                <a:latin typeface="Times New Roman"/>
                <a:cs typeface="Times New Roman"/>
              </a:rPr>
              <a:t>U</a:t>
            </a:r>
            <a:r>
              <a:rPr dirty="0" baseline="-11111" sz="1500" spc="-7" b="1">
                <a:latin typeface="Times New Roman"/>
                <a:cs typeface="Times New Roman"/>
              </a:rPr>
              <a:t>2</a:t>
            </a:r>
            <a:r>
              <a:rPr dirty="0" baseline="-11111" sz="1500" b="1">
                <a:latin typeface="Times New Roman"/>
                <a:cs typeface="Times New Roman"/>
              </a:rPr>
              <a:t> </a:t>
            </a:r>
            <a:r>
              <a:rPr dirty="0" baseline="-11111" sz="1500" spc="-135" b="1">
                <a:latin typeface="Times New Roman"/>
                <a:cs typeface="Times New Roman"/>
              </a:rPr>
              <a:t> </a:t>
            </a:r>
            <a:r>
              <a:rPr dirty="0" baseline="4629" sz="1800" spc="-7" b="1">
                <a:latin typeface="Times New Roman"/>
                <a:cs typeface="Times New Roman"/>
              </a:rPr>
              <a:t>,</a:t>
            </a:r>
            <a:r>
              <a:rPr dirty="0" baseline="4629" sz="1800" spc="67" b="1">
                <a:latin typeface="Times New Roman"/>
                <a:cs typeface="Times New Roman"/>
              </a:rPr>
              <a:t> </a:t>
            </a:r>
            <a:r>
              <a:rPr dirty="0" baseline="4629" sz="1800" spc="112" b="1">
                <a:latin typeface="Times New Roman"/>
                <a:cs typeface="Times New Roman"/>
              </a:rPr>
              <a:t>U</a:t>
            </a:r>
            <a:r>
              <a:rPr dirty="0" baseline="-11111" sz="1500" spc="-7" b="1">
                <a:latin typeface="Times New Roman"/>
                <a:cs typeface="Times New Roman"/>
              </a:rPr>
              <a:t>3</a:t>
            </a:r>
            <a:r>
              <a:rPr dirty="0" baseline="-11111" sz="1500" b="1">
                <a:latin typeface="Times New Roman"/>
                <a:cs typeface="Times New Roman"/>
              </a:rPr>
              <a:t> </a:t>
            </a:r>
            <a:r>
              <a:rPr dirty="0" baseline="-11111" sz="1500" spc="-150" b="1">
                <a:latin typeface="Times New Roman"/>
                <a:cs typeface="Times New Roman"/>
              </a:rPr>
              <a:t> </a:t>
            </a:r>
            <a:r>
              <a:rPr dirty="0" baseline="4629" sz="1800" spc="-7" b="1">
                <a:latin typeface="Symbol"/>
                <a:cs typeface="Symbol"/>
              </a:rPr>
              <a:t></a:t>
            </a:r>
            <a:r>
              <a:rPr dirty="0" baseline="4629" sz="1800" spc="179">
                <a:latin typeface="Times New Roman"/>
                <a:cs typeface="Times New Roman"/>
              </a:rPr>
              <a:t> </a:t>
            </a:r>
            <a:r>
              <a:rPr dirty="0" baseline="4629" sz="1800" spc="-7" b="1">
                <a:latin typeface="Times New Roman"/>
                <a:cs typeface="Times New Roman"/>
              </a:rPr>
              <a:t>f</a:t>
            </a:r>
            <a:r>
              <a:rPr dirty="0" baseline="4629" sz="1800" spc="-262" b="1">
                <a:latin typeface="Times New Roman"/>
                <a:cs typeface="Times New Roman"/>
              </a:rPr>
              <a:t> </a:t>
            </a:r>
            <a:r>
              <a:rPr dirty="0" sz="1650" spc="-114" b="1">
                <a:latin typeface="Symbol"/>
                <a:cs typeface="Symbol"/>
              </a:rPr>
              <a:t></a:t>
            </a:r>
            <a:r>
              <a:rPr dirty="0" baseline="4629" sz="1800" spc="112" b="1">
                <a:latin typeface="Symbol"/>
                <a:cs typeface="Symbol"/>
              </a:rPr>
              <a:t></a:t>
            </a:r>
            <a:r>
              <a:rPr dirty="0" sz="1650" spc="-130" b="1">
                <a:latin typeface="Symbol"/>
                <a:cs typeface="Symbol"/>
              </a:rPr>
              <a:t></a:t>
            </a:r>
            <a:endParaRPr sz="1650">
              <a:latin typeface="Symbol"/>
              <a:cs typeface="Symbo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2952242" y="5708855"/>
            <a:ext cx="304800" cy="45720"/>
            <a:chOff x="2952242" y="5708855"/>
            <a:chExt cx="304800" cy="45720"/>
          </a:xfrm>
        </p:grpSpPr>
        <p:sp>
          <p:nvSpPr>
            <p:cNvPr id="44" name="object 44"/>
            <p:cNvSpPr/>
            <p:nvPr/>
          </p:nvSpPr>
          <p:spPr>
            <a:xfrm>
              <a:off x="3019313" y="5750924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 h="0">
                  <a:moveTo>
                    <a:pt x="0" y="0"/>
                  </a:moveTo>
                  <a:lnTo>
                    <a:pt x="84924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952242" y="5712030"/>
              <a:ext cx="304800" cy="0"/>
            </a:xfrm>
            <a:custGeom>
              <a:avLst/>
              <a:gdLst/>
              <a:ahLst/>
              <a:cxnLst/>
              <a:rect l="l" t="t" r="r" b="b"/>
              <a:pathLst>
                <a:path w="304800" h="0">
                  <a:moveTo>
                    <a:pt x="0" y="0"/>
                  </a:moveTo>
                  <a:lnTo>
                    <a:pt x="30440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/>
          <p:cNvGrpSpPr/>
          <p:nvPr/>
        </p:nvGrpSpPr>
        <p:grpSpPr>
          <a:xfrm>
            <a:off x="3549657" y="5987233"/>
            <a:ext cx="198755" cy="208279"/>
            <a:chOff x="3549657" y="5987233"/>
            <a:chExt cx="198755" cy="208279"/>
          </a:xfrm>
        </p:grpSpPr>
        <p:sp>
          <p:nvSpPr>
            <p:cNvPr id="47" name="object 47"/>
            <p:cNvSpPr/>
            <p:nvPr/>
          </p:nvSpPr>
          <p:spPr>
            <a:xfrm>
              <a:off x="3565540" y="6086547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23"/>
                  </a:moveTo>
                  <a:lnTo>
                    <a:pt x="19456" y="0"/>
                  </a:lnTo>
                </a:path>
              </a:pathLst>
            </a:custGeom>
            <a:ln w="63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584997" y="6089726"/>
              <a:ext cx="28575" cy="50165"/>
            </a:xfrm>
            <a:custGeom>
              <a:avLst/>
              <a:gdLst/>
              <a:ahLst/>
              <a:cxnLst/>
              <a:rect l="l" t="t" r="r" b="b"/>
              <a:pathLst>
                <a:path w="28575" h="50164">
                  <a:moveTo>
                    <a:pt x="0" y="0"/>
                  </a:moveTo>
                  <a:lnTo>
                    <a:pt x="28191" y="50055"/>
                  </a:lnTo>
                </a:path>
              </a:pathLst>
            </a:custGeom>
            <a:ln w="127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3616365" y="5990411"/>
              <a:ext cx="37465" cy="149860"/>
            </a:xfrm>
            <a:custGeom>
              <a:avLst/>
              <a:gdLst/>
              <a:ahLst/>
              <a:cxnLst/>
              <a:rect l="l" t="t" r="r" b="b"/>
              <a:pathLst>
                <a:path w="37464" h="149860">
                  <a:moveTo>
                    <a:pt x="0" y="149370"/>
                  </a:moveTo>
                  <a:lnTo>
                    <a:pt x="37324" y="0"/>
                  </a:lnTo>
                </a:path>
              </a:pathLst>
            </a:custGeom>
            <a:ln w="63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3653689" y="5990411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399" y="0"/>
                  </a:lnTo>
                </a:path>
              </a:pathLst>
            </a:custGeom>
            <a:ln w="6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3549657" y="6192221"/>
              <a:ext cx="198755" cy="0"/>
            </a:xfrm>
            <a:custGeom>
              <a:avLst/>
              <a:gdLst/>
              <a:ahLst/>
              <a:cxnLst/>
              <a:rect l="l" t="t" r="r" b="b"/>
              <a:pathLst>
                <a:path w="198754" h="0">
                  <a:moveTo>
                    <a:pt x="0" y="0"/>
                  </a:moveTo>
                  <a:lnTo>
                    <a:pt x="198137" y="0"/>
                  </a:lnTo>
                </a:path>
              </a:pathLst>
            </a:custGeom>
            <a:ln w="6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2" name="object 52"/>
          <p:cNvGrpSpPr/>
          <p:nvPr/>
        </p:nvGrpSpPr>
        <p:grpSpPr>
          <a:xfrm>
            <a:off x="4900030" y="5987230"/>
            <a:ext cx="198120" cy="208279"/>
            <a:chOff x="4900030" y="5987230"/>
            <a:chExt cx="198120" cy="208279"/>
          </a:xfrm>
        </p:grpSpPr>
        <p:sp>
          <p:nvSpPr>
            <p:cNvPr id="53" name="object 53"/>
            <p:cNvSpPr/>
            <p:nvPr/>
          </p:nvSpPr>
          <p:spPr>
            <a:xfrm>
              <a:off x="4915902" y="6086547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23"/>
                  </a:moveTo>
                  <a:lnTo>
                    <a:pt x="19446" y="0"/>
                  </a:lnTo>
                </a:path>
              </a:pathLst>
            </a:custGeom>
            <a:ln w="63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4935349" y="6089724"/>
              <a:ext cx="28575" cy="50165"/>
            </a:xfrm>
            <a:custGeom>
              <a:avLst/>
              <a:gdLst/>
              <a:ahLst/>
              <a:cxnLst/>
              <a:rect l="l" t="t" r="r" b="b"/>
              <a:pathLst>
                <a:path w="28575" h="50164">
                  <a:moveTo>
                    <a:pt x="0" y="0"/>
                  </a:moveTo>
                  <a:lnTo>
                    <a:pt x="28178" y="50055"/>
                  </a:lnTo>
                </a:path>
              </a:pathLst>
            </a:custGeom>
            <a:ln w="12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4966703" y="5990408"/>
              <a:ext cx="37465" cy="149860"/>
            </a:xfrm>
            <a:custGeom>
              <a:avLst/>
              <a:gdLst/>
              <a:ahLst/>
              <a:cxnLst/>
              <a:rect l="l" t="t" r="r" b="b"/>
              <a:pathLst>
                <a:path w="37464" h="149860">
                  <a:moveTo>
                    <a:pt x="0" y="149370"/>
                  </a:moveTo>
                  <a:lnTo>
                    <a:pt x="3730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5004010" y="5990408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359" y="0"/>
                  </a:lnTo>
                </a:path>
              </a:pathLst>
            </a:custGeom>
            <a:ln w="6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4900030" y="6192217"/>
              <a:ext cx="198120" cy="0"/>
            </a:xfrm>
            <a:custGeom>
              <a:avLst/>
              <a:gdLst/>
              <a:ahLst/>
              <a:cxnLst/>
              <a:rect l="l" t="t" r="r" b="b"/>
              <a:pathLst>
                <a:path w="198120" h="0">
                  <a:moveTo>
                    <a:pt x="0" y="0"/>
                  </a:moveTo>
                  <a:lnTo>
                    <a:pt x="198040" y="0"/>
                  </a:lnTo>
                </a:path>
              </a:pathLst>
            </a:custGeom>
            <a:ln w="6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8" name="object 58"/>
          <p:cNvGrpSpPr/>
          <p:nvPr/>
        </p:nvGrpSpPr>
        <p:grpSpPr>
          <a:xfrm>
            <a:off x="6125933" y="5983685"/>
            <a:ext cx="188595" cy="198120"/>
            <a:chOff x="6125933" y="5983685"/>
            <a:chExt cx="188595" cy="198120"/>
          </a:xfrm>
        </p:grpSpPr>
        <p:sp>
          <p:nvSpPr>
            <p:cNvPr id="59" name="object 59"/>
            <p:cNvSpPr/>
            <p:nvPr/>
          </p:nvSpPr>
          <p:spPr>
            <a:xfrm>
              <a:off x="6141032" y="6078073"/>
              <a:ext cx="19050" cy="10795"/>
            </a:xfrm>
            <a:custGeom>
              <a:avLst/>
              <a:gdLst/>
              <a:ahLst/>
              <a:cxnLst/>
              <a:rect l="l" t="t" r="r" b="b"/>
              <a:pathLst>
                <a:path w="19050" h="10795">
                  <a:moveTo>
                    <a:pt x="0" y="10566"/>
                  </a:moveTo>
                  <a:lnTo>
                    <a:pt x="18491" y="0"/>
                  </a:lnTo>
                </a:path>
              </a:pathLst>
            </a:custGeom>
            <a:ln w="60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6159526" y="6081089"/>
              <a:ext cx="27305" cy="47625"/>
            </a:xfrm>
            <a:custGeom>
              <a:avLst/>
              <a:gdLst/>
              <a:ahLst/>
              <a:cxnLst/>
              <a:rect l="l" t="t" r="r" b="b"/>
              <a:pathLst>
                <a:path w="27304" h="47625">
                  <a:moveTo>
                    <a:pt x="0" y="0"/>
                  </a:moveTo>
                  <a:lnTo>
                    <a:pt x="26797" y="47561"/>
                  </a:lnTo>
                </a:path>
              </a:pathLst>
            </a:custGeom>
            <a:ln w="120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6189343" y="5986708"/>
              <a:ext cx="35560" cy="142240"/>
            </a:xfrm>
            <a:custGeom>
              <a:avLst/>
              <a:gdLst/>
              <a:ahLst/>
              <a:cxnLst/>
              <a:rect l="l" t="t" r="r" b="b"/>
              <a:pathLst>
                <a:path w="35560" h="142239">
                  <a:moveTo>
                    <a:pt x="0" y="141947"/>
                  </a:moveTo>
                  <a:lnTo>
                    <a:pt x="35483" y="0"/>
                  </a:lnTo>
                </a:path>
              </a:pathLst>
            </a:custGeom>
            <a:ln w="60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6224822" y="5986711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 h="0">
                  <a:moveTo>
                    <a:pt x="0" y="0"/>
                  </a:moveTo>
                  <a:lnTo>
                    <a:pt x="77368" y="0"/>
                  </a:lnTo>
                </a:path>
              </a:pathLst>
            </a:custGeom>
            <a:ln w="60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6125933" y="6178489"/>
              <a:ext cx="188595" cy="0"/>
            </a:xfrm>
            <a:custGeom>
              <a:avLst/>
              <a:gdLst/>
              <a:ahLst/>
              <a:cxnLst/>
              <a:rect l="l" t="t" r="r" b="b"/>
              <a:pathLst>
                <a:path w="188595" h="0">
                  <a:moveTo>
                    <a:pt x="0" y="0"/>
                  </a:moveTo>
                  <a:lnTo>
                    <a:pt x="188341" y="0"/>
                  </a:lnTo>
                </a:path>
              </a:pathLst>
            </a:custGeom>
            <a:ln w="60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4" name="object 64"/>
          <p:cNvGrpSpPr/>
          <p:nvPr/>
        </p:nvGrpSpPr>
        <p:grpSpPr>
          <a:xfrm>
            <a:off x="3548864" y="6702060"/>
            <a:ext cx="198755" cy="208279"/>
            <a:chOff x="3548864" y="6702060"/>
            <a:chExt cx="198755" cy="208279"/>
          </a:xfrm>
        </p:grpSpPr>
        <p:sp>
          <p:nvSpPr>
            <p:cNvPr id="65" name="object 65"/>
            <p:cNvSpPr/>
            <p:nvPr/>
          </p:nvSpPr>
          <p:spPr>
            <a:xfrm>
              <a:off x="3564746" y="6801378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23"/>
                  </a:moveTo>
                  <a:lnTo>
                    <a:pt x="19456" y="0"/>
                  </a:lnTo>
                </a:path>
              </a:pathLst>
            </a:custGeom>
            <a:ln w="63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3584203" y="6804555"/>
              <a:ext cx="28575" cy="50165"/>
            </a:xfrm>
            <a:custGeom>
              <a:avLst/>
              <a:gdLst/>
              <a:ahLst/>
              <a:cxnLst/>
              <a:rect l="l" t="t" r="r" b="b"/>
              <a:pathLst>
                <a:path w="28575" h="50165">
                  <a:moveTo>
                    <a:pt x="0" y="0"/>
                  </a:moveTo>
                  <a:lnTo>
                    <a:pt x="28191" y="50055"/>
                  </a:lnTo>
                </a:path>
              </a:pathLst>
            </a:custGeom>
            <a:ln w="127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3615571" y="6705239"/>
              <a:ext cx="37465" cy="149860"/>
            </a:xfrm>
            <a:custGeom>
              <a:avLst/>
              <a:gdLst/>
              <a:ahLst/>
              <a:cxnLst/>
              <a:rect l="l" t="t" r="r" b="b"/>
              <a:pathLst>
                <a:path w="37464" h="149859">
                  <a:moveTo>
                    <a:pt x="0" y="149370"/>
                  </a:moveTo>
                  <a:lnTo>
                    <a:pt x="37324" y="0"/>
                  </a:lnTo>
                </a:path>
              </a:pathLst>
            </a:custGeom>
            <a:ln w="63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3652896" y="6705238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399" y="0"/>
                  </a:lnTo>
                </a:path>
              </a:pathLst>
            </a:custGeom>
            <a:ln w="6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3548864" y="6907047"/>
              <a:ext cx="198755" cy="0"/>
            </a:xfrm>
            <a:custGeom>
              <a:avLst/>
              <a:gdLst/>
              <a:ahLst/>
              <a:cxnLst/>
              <a:rect l="l" t="t" r="r" b="b"/>
              <a:pathLst>
                <a:path w="198754" h="0">
                  <a:moveTo>
                    <a:pt x="0" y="0"/>
                  </a:moveTo>
                  <a:lnTo>
                    <a:pt x="198137" y="0"/>
                  </a:lnTo>
                </a:path>
              </a:pathLst>
            </a:custGeom>
            <a:ln w="6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0" name="object 70"/>
          <p:cNvGrpSpPr/>
          <p:nvPr/>
        </p:nvGrpSpPr>
        <p:grpSpPr>
          <a:xfrm>
            <a:off x="4899236" y="6702061"/>
            <a:ext cx="198120" cy="208279"/>
            <a:chOff x="4899236" y="6702061"/>
            <a:chExt cx="198120" cy="208279"/>
          </a:xfrm>
        </p:grpSpPr>
        <p:sp>
          <p:nvSpPr>
            <p:cNvPr id="71" name="object 71"/>
            <p:cNvSpPr/>
            <p:nvPr/>
          </p:nvSpPr>
          <p:spPr>
            <a:xfrm>
              <a:off x="4915108" y="6801378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123"/>
                  </a:moveTo>
                  <a:lnTo>
                    <a:pt x="19446" y="0"/>
                  </a:lnTo>
                </a:path>
              </a:pathLst>
            </a:custGeom>
            <a:ln w="63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4934556" y="6804555"/>
              <a:ext cx="28575" cy="50165"/>
            </a:xfrm>
            <a:custGeom>
              <a:avLst/>
              <a:gdLst/>
              <a:ahLst/>
              <a:cxnLst/>
              <a:rect l="l" t="t" r="r" b="b"/>
              <a:pathLst>
                <a:path w="28575" h="50165">
                  <a:moveTo>
                    <a:pt x="0" y="0"/>
                  </a:moveTo>
                  <a:lnTo>
                    <a:pt x="28178" y="50055"/>
                  </a:lnTo>
                </a:path>
              </a:pathLst>
            </a:custGeom>
            <a:ln w="12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4965910" y="6705239"/>
              <a:ext cx="37465" cy="149860"/>
            </a:xfrm>
            <a:custGeom>
              <a:avLst/>
              <a:gdLst/>
              <a:ahLst/>
              <a:cxnLst/>
              <a:rect l="l" t="t" r="r" b="b"/>
              <a:pathLst>
                <a:path w="37464" h="149859">
                  <a:moveTo>
                    <a:pt x="0" y="149370"/>
                  </a:moveTo>
                  <a:lnTo>
                    <a:pt x="3730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5003217" y="6705239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359" y="0"/>
                  </a:lnTo>
                </a:path>
              </a:pathLst>
            </a:custGeom>
            <a:ln w="6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4899236" y="6907048"/>
              <a:ext cx="198120" cy="0"/>
            </a:xfrm>
            <a:custGeom>
              <a:avLst/>
              <a:gdLst/>
              <a:ahLst/>
              <a:cxnLst/>
              <a:rect l="l" t="t" r="r" b="b"/>
              <a:pathLst>
                <a:path w="198120" h="0">
                  <a:moveTo>
                    <a:pt x="0" y="0"/>
                  </a:moveTo>
                  <a:lnTo>
                    <a:pt x="198040" y="0"/>
                  </a:lnTo>
                </a:path>
              </a:pathLst>
            </a:custGeom>
            <a:ln w="6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6" name="object 76"/>
          <p:cNvGrpSpPr/>
          <p:nvPr/>
        </p:nvGrpSpPr>
        <p:grpSpPr>
          <a:xfrm>
            <a:off x="6125190" y="6698695"/>
            <a:ext cx="188595" cy="198120"/>
            <a:chOff x="6125190" y="6698695"/>
            <a:chExt cx="188595" cy="198120"/>
          </a:xfrm>
        </p:grpSpPr>
        <p:sp>
          <p:nvSpPr>
            <p:cNvPr id="77" name="object 77"/>
            <p:cNvSpPr/>
            <p:nvPr/>
          </p:nvSpPr>
          <p:spPr>
            <a:xfrm>
              <a:off x="6140287" y="6793082"/>
              <a:ext cx="19050" cy="10795"/>
            </a:xfrm>
            <a:custGeom>
              <a:avLst/>
              <a:gdLst/>
              <a:ahLst/>
              <a:cxnLst/>
              <a:rect l="l" t="t" r="r" b="b"/>
              <a:pathLst>
                <a:path w="19050" h="10795">
                  <a:moveTo>
                    <a:pt x="0" y="10566"/>
                  </a:moveTo>
                  <a:lnTo>
                    <a:pt x="18491" y="0"/>
                  </a:lnTo>
                </a:path>
              </a:pathLst>
            </a:custGeom>
            <a:ln w="60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6158782" y="6796099"/>
              <a:ext cx="27305" cy="47625"/>
            </a:xfrm>
            <a:custGeom>
              <a:avLst/>
              <a:gdLst/>
              <a:ahLst/>
              <a:cxnLst/>
              <a:rect l="l" t="t" r="r" b="b"/>
              <a:pathLst>
                <a:path w="27304" h="47625">
                  <a:moveTo>
                    <a:pt x="0" y="0"/>
                  </a:moveTo>
                  <a:lnTo>
                    <a:pt x="26797" y="47561"/>
                  </a:lnTo>
                </a:path>
              </a:pathLst>
            </a:custGeom>
            <a:ln w="120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6188600" y="6701718"/>
              <a:ext cx="35560" cy="142240"/>
            </a:xfrm>
            <a:custGeom>
              <a:avLst/>
              <a:gdLst/>
              <a:ahLst/>
              <a:cxnLst/>
              <a:rect l="l" t="t" r="r" b="b"/>
              <a:pathLst>
                <a:path w="35560" h="142240">
                  <a:moveTo>
                    <a:pt x="0" y="141947"/>
                  </a:moveTo>
                  <a:lnTo>
                    <a:pt x="35483" y="0"/>
                  </a:lnTo>
                </a:path>
              </a:pathLst>
            </a:custGeom>
            <a:ln w="60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6224079" y="6701720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 h="0">
                  <a:moveTo>
                    <a:pt x="0" y="0"/>
                  </a:moveTo>
                  <a:lnTo>
                    <a:pt x="77381" y="0"/>
                  </a:lnTo>
                </a:path>
              </a:pathLst>
            </a:custGeom>
            <a:ln w="60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6125190" y="6893498"/>
              <a:ext cx="188595" cy="0"/>
            </a:xfrm>
            <a:custGeom>
              <a:avLst/>
              <a:gdLst/>
              <a:ahLst/>
              <a:cxnLst/>
              <a:rect l="l" t="t" r="r" b="b"/>
              <a:pathLst>
                <a:path w="188595" h="0">
                  <a:moveTo>
                    <a:pt x="0" y="0"/>
                  </a:moveTo>
                  <a:lnTo>
                    <a:pt x="188341" y="0"/>
                  </a:lnTo>
                </a:path>
              </a:pathLst>
            </a:custGeom>
            <a:ln w="60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" name="object 82"/>
          <p:cNvSpPr/>
          <p:nvPr/>
        </p:nvSpPr>
        <p:spPr>
          <a:xfrm>
            <a:off x="1622212" y="7567820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 h="0">
                <a:moveTo>
                  <a:pt x="0" y="0"/>
                </a:moveTo>
                <a:lnTo>
                  <a:pt x="304700" y="0"/>
                </a:lnTo>
              </a:path>
            </a:pathLst>
          </a:custGeom>
          <a:ln w="63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054037" y="7567820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 h="0">
                <a:moveTo>
                  <a:pt x="0" y="0"/>
                </a:moveTo>
                <a:lnTo>
                  <a:pt x="304700" y="0"/>
                </a:lnTo>
              </a:path>
            </a:pathLst>
          </a:custGeom>
          <a:ln w="63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84" name="object 84"/>
          <p:cNvGraphicFramePr>
            <a:graphicFrameLocks noGrp="1"/>
          </p:cNvGraphicFramePr>
          <p:nvPr/>
        </p:nvGraphicFramePr>
        <p:xfrm>
          <a:off x="1345691" y="5306567"/>
          <a:ext cx="5055235" cy="2490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80160"/>
                <a:gridCol w="1278890"/>
                <a:gridCol w="1280160"/>
                <a:gridCol w="1202689"/>
              </a:tblGrid>
              <a:tr h="193040">
                <a:tc>
                  <a:txBody>
                    <a:bodyPr/>
                    <a:lstStyle/>
                    <a:p>
                      <a:pPr algn="ctr">
                        <a:lnSpc>
                          <a:spcPts val="1180"/>
                        </a:lnSpc>
                      </a:pPr>
                      <a:r>
                        <a:rPr dirty="0" sz="1200">
                          <a:latin typeface="Symbol"/>
                          <a:cs typeface="Symbol"/>
                        </a:rPr>
                        <a:t></a:t>
                      </a:r>
                      <a:endParaRPr sz="12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"/>
                        </a:spcBef>
                      </a:pPr>
                      <a:r>
                        <a:rPr dirty="0" sz="1200">
                          <a:latin typeface="Tahoma"/>
                          <a:cs typeface="Tahoma"/>
                        </a:rPr>
                        <a:t>1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"/>
                        </a:spcBef>
                      </a:pPr>
                      <a:r>
                        <a:rPr dirty="0" sz="1200">
                          <a:latin typeface="Tahoma"/>
                          <a:cs typeface="Tahoma"/>
                        </a:rPr>
                        <a:t>2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"/>
                        </a:spcBef>
                      </a:pPr>
                      <a:r>
                        <a:rPr dirty="0" sz="1200">
                          <a:latin typeface="Tahoma"/>
                          <a:cs typeface="Tahoma"/>
                        </a:rPr>
                        <a:t>3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279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dirty="0" sz="1200" spc="2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-16666" sz="1500" spc="37">
                          <a:latin typeface="Times New Roman"/>
                          <a:cs typeface="Times New Roman"/>
                        </a:rPr>
                        <a:t>E</a:t>
                      </a:r>
                      <a:endParaRPr baseline="-16666"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84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4010">
                        <a:lnSpc>
                          <a:spcPts val="1250"/>
                        </a:lnSpc>
                        <a:spcBef>
                          <a:spcPts val="270"/>
                        </a:spcBef>
                      </a:pPr>
                      <a:r>
                        <a:rPr dirty="0" baseline="13888" sz="1800" spc="-97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000" spc="-65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-20833" sz="1800" spc="112">
                          <a:latin typeface="Symbol"/>
                          <a:cs typeface="Symbol"/>
                        </a:rPr>
                        <a:t></a:t>
                      </a:r>
                      <a:r>
                        <a:rPr dirty="0" baseline="-20833" sz="1800" spc="7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-41666" sz="150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baseline="-41666" sz="1500" spc="-2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-41666" sz="1500">
                          <a:latin typeface="Times New Roman"/>
                          <a:cs typeface="Times New Roman"/>
                        </a:rPr>
                        <a:t>3</a:t>
                      </a:r>
                      <a:endParaRPr baseline="-41666" sz="1500">
                        <a:latin typeface="Times New Roman"/>
                        <a:cs typeface="Times New Roman"/>
                      </a:endParaRPr>
                    </a:p>
                    <a:p>
                      <a:pPr marL="388620">
                        <a:lnSpc>
                          <a:spcPts val="1250"/>
                        </a:lnSpc>
                      </a:pPr>
                      <a:r>
                        <a:rPr dirty="0" baseline="-25462" sz="1800" spc="22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dirty="0" sz="1000" spc="15">
                          <a:latin typeface="Times New Roman"/>
                          <a:cs typeface="Times New Roman"/>
                        </a:rPr>
                        <a:t>p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429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333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200">
                          <a:latin typeface="Tahoma"/>
                          <a:cs typeface="Tahoma"/>
                        </a:rPr>
                        <a:t>0</a:t>
                      </a:r>
                      <a:r>
                        <a:rPr dirty="0" sz="1200" spc="-5">
                          <a:latin typeface="Tahoma"/>
                          <a:cs typeface="Tahoma"/>
                        </a:rPr>
                        <a:t>,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75 </a:t>
                      </a:r>
                      <a:r>
                        <a:rPr dirty="0" sz="1200" spc="-18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-16666" sz="150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baseline="-16666" sz="1500" spc="-2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-16666" sz="1500">
                          <a:latin typeface="Times New Roman"/>
                          <a:cs typeface="Times New Roman"/>
                        </a:rPr>
                        <a:t>3</a:t>
                      </a:r>
                      <a:endParaRPr baseline="-16666"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1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4604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200">
                          <a:latin typeface="Tahoma"/>
                          <a:cs typeface="Tahoma"/>
                        </a:rPr>
                        <a:t>0</a:t>
                      </a:r>
                      <a:r>
                        <a:rPr dirty="0" sz="1200" spc="-5">
                          <a:latin typeface="Tahoma"/>
                          <a:cs typeface="Tahoma"/>
                        </a:rPr>
                        <a:t>,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43 </a:t>
                      </a:r>
                      <a:r>
                        <a:rPr dirty="0" sz="1200" spc="-18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-16666" sz="150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baseline="-16666" sz="1500" spc="-2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-16666" sz="1500">
                          <a:latin typeface="Times New Roman"/>
                          <a:cs typeface="Times New Roman"/>
                        </a:rPr>
                        <a:t>3</a:t>
                      </a:r>
                      <a:endParaRPr baseline="-16666"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1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143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200" spc="5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baseline="-16666" sz="1500" spc="7">
                          <a:latin typeface="Times New Roman"/>
                          <a:cs typeface="Times New Roman"/>
                        </a:rPr>
                        <a:t>2</a:t>
                      </a:r>
                      <a:endParaRPr baseline="-16666"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048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ts val="730"/>
                        </a:lnSpc>
                        <a:spcBef>
                          <a:spcPts val="1145"/>
                        </a:spcBef>
                        <a:tabLst>
                          <a:tab pos="457200" algn="l"/>
                        </a:tabLst>
                      </a:pPr>
                      <a:r>
                        <a:rPr dirty="0" sz="1200" spc="70">
                          <a:latin typeface="Symbol"/>
                          <a:cs typeface="Symbol"/>
                        </a:rPr>
                        <a:t>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baseline="41666" sz="1800">
                          <a:latin typeface="Symbol"/>
                          <a:cs typeface="Symbol"/>
                        </a:rPr>
                        <a:t></a:t>
                      </a:r>
                      <a:r>
                        <a:rPr dirty="0" baseline="41666" sz="1800" spc="-2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200" spc="-1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Symbol"/>
                          <a:cs typeface="Symbol"/>
                        </a:rPr>
                        <a:t></a:t>
                      </a:r>
                      <a:r>
                        <a:rPr dirty="0" sz="1200" spc="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j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34722" sz="1800" spc="112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baseline="41666" sz="1800">
                          <a:latin typeface="Symbol"/>
                          <a:cs typeface="Symbol"/>
                        </a:rPr>
                        <a:t></a:t>
                      </a:r>
                      <a:endParaRPr baseline="41666" sz="1800">
                        <a:latin typeface="Symbol"/>
                        <a:cs typeface="Symbol"/>
                      </a:endParaRPr>
                    </a:p>
                    <a:p>
                      <a:pPr marL="457200">
                        <a:lnSpc>
                          <a:spcPts val="525"/>
                        </a:lnSpc>
                        <a:tabLst>
                          <a:tab pos="1120775" algn="l"/>
                        </a:tabLst>
                      </a:pPr>
                      <a:r>
                        <a:rPr dirty="0" sz="1200">
                          <a:latin typeface="Symbol"/>
                          <a:cs typeface="Symbol"/>
                        </a:rPr>
                        <a:t>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>
                          <a:latin typeface="Symbol"/>
                          <a:cs typeface="Symbol"/>
                        </a:rPr>
                        <a:t></a:t>
                      </a:r>
                      <a:endParaRPr sz="1200">
                        <a:latin typeface="Symbol"/>
                        <a:cs typeface="Symbol"/>
                      </a:endParaRPr>
                    </a:p>
                    <a:p>
                      <a:pPr marL="274955">
                        <a:lnSpc>
                          <a:spcPts val="1235"/>
                        </a:lnSpc>
                        <a:tabLst>
                          <a:tab pos="982980" algn="l"/>
                        </a:tabLst>
                      </a:pPr>
                      <a:r>
                        <a:rPr dirty="0" baseline="-27777" sz="1500" spc="15">
                          <a:latin typeface="Times New Roman"/>
                          <a:cs typeface="Times New Roman"/>
                        </a:rPr>
                        <a:t>1M</a:t>
                      </a:r>
                      <a:r>
                        <a:rPr dirty="0" sz="1200" spc="10">
                          <a:latin typeface="Symbol"/>
                          <a:cs typeface="Symbol"/>
                        </a:rPr>
                        <a:t>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baseline="4629" sz="180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baseline="4629" sz="1800" spc="127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Symbol"/>
                          <a:cs typeface="Symbol"/>
                        </a:rPr>
                        <a:t></a:t>
                      </a:r>
                      <a:endParaRPr sz="1200">
                        <a:latin typeface="Symbol"/>
                        <a:cs typeface="Symbol"/>
                      </a:endParaRPr>
                    </a:p>
                  </a:txBody>
                  <a:tcPr marL="0" marR="0" marB="0" marT="14541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730"/>
                        </a:lnSpc>
                        <a:spcBef>
                          <a:spcPts val="1140"/>
                        </a:spcBef>
                        <a:tabLst>
                          <a:tab pos="446405" algn="l"/>
                        </a:tabLst>
                      </a:pPr>
                      <a:r>
                        <a:rPr dirty="0" sz="1200" spc="70">
                          <a:latin typeface="Symbol"/>
                          <a:cs typeface="Symbol"/>
                        </a:rPr>
                        <a:t>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baseline="41666" sz="1800">
                          <a:latin typeface="Symbol"/>
                          <a:cs typeface="Symbol"/>
                        </a:rPr>
                        <a:t></a:t>
                      </a:r>
                      <a:r>
                        <a:rPr dirty="0" baseline="41666" sz="1800" spc="-2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75</a:t>
                      </a:r>
                      <a:r>
                        <a:rPr dirty="0" sz="1200" spc="-1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Symbol"/>
                          <a:cs typeface="Symbol"/>
                        </a:rPr>
                        <a:t></a:t>
                      </a:r>
                      <a:r>
                        <a:rPr dirty="0" sz="1200" spc="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j  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34722" sz="1800" spc="112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baseline="41666" sz="1800">
                          <a:latin typeface="Symbol"/>
                          <a:cs typeface="Symbol"/>
                        </a:rPr>
                        <a:t></a:t>
                      </a:r>
                      <a:endParaRPr baseline="41666" sz="1800">
                        <a:latin typeface="Symbol"/>
                        <a:cs typeface="Symbol"/>
                      </a:endParaRPr>
                    </a:p>
                    <a:p>
                      <a:pPr marL="446405">
                        <a:lnSpc>
                          <a:spcPts val="525"/>
                        </a:lnSpc>
                        <a:tabLst>
                          <a:tab pos="1192530" algn="l"/>
                        </a:tabLst>
                      </a:pPr>
                      <a:r>
                        <a:rPr dirty="0" sz="1200">
                          <a:latin typeface="Symbol"/>
                          <a:cs typeface="Symbol"/>
                        </a:rPr>
                        <a:t>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>
                          <a:latin typeface="Symbol"/>
                          <a:cs typeface="Symbol"/>
                        </a:rPr>
                        <a:t></a:t>
                      </a:r>
                      <a:endParaRPr sz="1200">
                        <a:latin typeface="Symbol"/>
                        <a:cs typeface="Symbol"/>
                      </a:endParaRPr>
                    </a:p>
                    <a:p>
                      <a:pPr marL="264160">
                        <a:lnSpc>
                          <a:spcPts val="1235"/>
                        </a:lnSpc>
                        <a:tabLst>
                          <a:tab pos="1054100" algn="l"/>
                        </a:tabLst>
                      </a:pPr>
                      <a:r>
                        <a:rPr dirty="0" baseline="-27777" sz="1500" spc="15">
                          <a:latin typeface="Times New Roman"/>
                          <a:cs typeface="Times New Roman"/>
                        </a:rPr>
                        <a:t>1M</a:t>
                      </a:r>
                      <a:r>
                        <a:rPr dirty="0" sz="1200" spc="10">
                          <a:latin typeface="Symbol"/>
                          <a:cs typeface="Symbol"/>
                        </a:rPr>
                        <a:t>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baseline="4629" sz="180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baseline="4629" sz="1800" spc="127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Symbol"/>
                          <a:cs typeface="Symbol"/>
                        </a:rPr>
                        <a:t></a:t>
                      </a:r>
                      <a:endParaRPr sz="1200">
                        <a:latin typeface="Symbol"/>
                        <a:cs typeface="Symbol"/>
                      </a:endParaRPr>
                    </a:p>
                  </a:txBody>
                  <a:tcPr marL="0" marR="0" marB="0" marT="14478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700"/>
                        </a:lnSpc>
                        <a:spcBef>
                          <a:spcPts val="1075"/>
                        </a:spcBef>
                        <a:tabLst>
                          <a:tab pos="427355" algn="l"/>
                        </a:tabLst>
                      </a:pPr>
                      <a:r>
                        <a:rPr dirty="0" sz="1150" spc="65">
                          <a:latin typeface="Symbol"/>
                          <a:cs typeface="Symbol"/>
                        </a:rPr>
                        <a:t></a:t>
                      </a:r>
                      <a:r>
                        <a:rPr dirty="0" sz="115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1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baseline="41062" sz="1725" spc="67">
                          <a:latin typeface="Symbol"/>
                          <a:cs typeface="Symbol"/>
                        </a:rPr>
                        <a:t></a:t>
                      </a:r>
                      <a:r>
                        <a:rPr dirty="0" sz="1150" spc="-95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sz="1150">
                          <a:latin typeface="Times New Roman"/>
                          <a:cs typeface="Times New Roman"/>
                        </a:rPr>
                        <a:t>07</a:t>
                      </a:r>
                      <a:r>
                        <a:rPr dirty="0" sz="115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50">
                          <a:latin typeface="Symbol"/>
                          <a:cs typeface="Symbol"/>
                        </a:rPr>
                        <a:t></a:t>
                      </a:r>
                      <a:r>
                        <a:rPr dirty="0" sz="115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50">
                          <a:latin typeface="Times New Roman"/>
                          <a:cs typeface="Times New Roman"/>
                        </a:rPr>
                        <a:t>j</a:t>
                      </a:r>
                      <a:r>
                        <a:rPr dirty="0" sz="115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150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36231" sz="1725" spc="112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baseline="41062" sz="1725">
                          <a:latin typeface="Symbol"/>
                          <a:cs typeface="Symbol"/>
                        </a:rPr>
                        <a:t></a:t>
                      </a:r>
                      <a:endParaRPr baseline="41062" sz="1725">
                        <a:latin typeface="Symbol"/>
                        <a:cs typeface="Symbol"/>
                      </a:endParaRPr>
                    </a:p>
                    <a:p>
                      <a:pPr marL="427355">
                        <a:lnSpc>
                          <a:spcPts val="500"/>
                        </a:lnSpc>
                        <a:tabLst>
                          <a:tab pos="1128395" algn="l"/>
                        </a:tabLst>
                      </a:pPr>
                      <a:r>
                        <a:rPr dirty="0" sz="1150">
                          <a:latin typeface="Symbol"/>
                          <a:cs typeface="Symbol"/>
                        </a:rPr>
                        <a:t></a:t>
                      </a:r>
                      <a:r>
                        <a:rPr dirty="0" sz="11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150">
                          <a:latin typeface="Symbol"/>
                          <a:cs typeface="Symbol"/>
                        </a:rPr>
                        <a:t></a:t>
                      </a:r>
                      <a:endParaRPr sz="1150">
                        <a:latin typeface="Symbol"/>
                        <a:cs typeface="Symbol"/>
                      </a:endParaRPr>
                    </a:p>
                    <a:p>
                      <a:pPr marL="253365">
                        <a:lnSpc>
                          <a:spcPts val="1180"/>
                        </a:lnSpc>
                        <a:tabLst>
                          <a:tab pos="996950" algn="l"/>
                        </a:tabLst>
                      </a:pPr>
                      <a:r>
                        <a:rPr dirty="0" baseline="-26315" sz="1425" spc="15">
                          <a:latin typeface="Times New Roman"/>
                          <a:cs typeface="Times New Roman"/>
                        </a:rPr>
                        <a:t>1M</a:t>
                      </a:r>
                      <a:r>
                        <a:rPr dirty="0" sz="1150" spc="10">
                          <a:latin typeface="Symbol"/>
                          <a:cs typeface="Symbol"/>
                        </a:rPr>
                        <a:t></a:t>
                      </a:r>
                      <a:r>
                        <a:rPr dirty="0" sz="1150" spc="1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baseline="4830" sz="1725" spc="-7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baseline="4830" sz="1725" spc="112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50" spc="-5">
                          <a:latin typeface="Symbol"/>
                          <a:cs typeface="Symbol"/>
                        </a:rPr>
                        <a:t></a:t>
                      </a:r>
                      <a:endParaRPr sz="1150">
                        <a:latin typeface="Symbol"/>
                        <a:cs typeface="Symbol"/>
                      </a:endParaRPr>
                    </a:p>
                  </a:txBody>
                  <a:tcPr marL="0" marR="0" marB="0" marT="13652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13105"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dirty="0" sz="1200" spc="5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baseline="-16666" sz="1500" spc="7">
                          <a:latin typeface="Times New Roman"/>
                          <a:cs typeface="Times New Roman"/>
                        </a:rPr>
                        <a:t>3</a:t>
                      </a:r>
                      <a:endParaRPr baseline="-16666"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84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ts val="730"/>
                        </a:lnSpc>
                        <a:spcBef>
                          <a:spcPts val="1145"/>
                        </a:spcBef>
                        <a:tabLst>
                          <a:tab pos="456565" algn="l"/>
                        </a:tabLst>
                      </a:pPr>
                      <a:r>
                        <a:rPr dirty="0" sz="1200" spc="70">
                          <a:latin typeface="Symbol"/>
                          <a:cs typeface="Symbol"/>
                        </a:rPr>
                        <a:t>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baseline="41666" sz="1800">
                          <a:latin typeface="Symbol"/>
                          <a:cs typeface="Symbol"/>
                        </a:rPr>
                        <a:t></a:t>
                      </a:r>
                      <a:r>
                        <a:rPr dirty="0" baseline="41666" sz="1800" spc="-2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200" spc="-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Symbol"/>
                          <a:cs typeface="Symbol"/>
                        </a:rPr>
                        <a:t></a:t>
                      </a:r>
                      <a:r>
                        <a:rPr dirty="0" sz="1200" spc="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j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34722" sz="1800" spc="112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baseline="41666" sz="1800">
                          <a:latin typeface="Symbol"/>
                          <a:cs typeface="Symbol"/>
                        </a:rPr>
                        <a:t></a:t>
                      </a:r>
                      <a:endParaRPr baseline="41666" sz="1800">
                        <a:latin typeface="Symbol"/>
                        <a:cs typeface="Symbol"/>
                      </a:endParaRPr>
                    </a:p>
                    <a:p>
                      <a:pPr marL="456565">
                        <a:lnSpc>
                          <a:spcPts val="525"/>
                        </a:lnSpc>
                        <a:tabLst>
                          <a:tab pos="1120140" algn="l"/>
                        </a:tabLst>
                      </a:pPr>
                      <a:r>
                        <a:rPr dirty="0" sz="1200">
                          <a:latin typeface="Symbol"/>
                          <a:cs typeface="Symbol"/>
                        </a:rPr>
                        <a:t>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>
                          <a:latin typeface="Symbol"/>
                          <a:cs typeface="Symbol"/>
                        </a:rPr>
                        <a:t></a:t>
                      </a:r>
                      <a:endParaRPr sz="1200">
                        <a:latin typeface="Symbol"/>
                        <a:cs typeface="Symbol"/>
                      </a:endParaRPr>
                    </a:p>
                    <a:p>
                      <a:pPr marL="274955">
                        <a:lnSpc>
                          <a:spcPts val="1235"/>
                        </a:lnSpc>
                        <a:tabLst>
                          <a:tab pos="982344" algn="l"/>
                        </a:tabLst>
                      </a:pPr>
                      <a:r>
                        <a:rPr dirty="0" baseline="-27777" sz="1500" spc="15">
                          <a:latin typeface="Times New Roman"/>
                          <a:cs typeface="Times New Roman"/>
                        </a:rPr>
                        <a:t>1M</a:t>
                      </a:r>
                      <a:r>
                        <a:rPr dirty="0" sz="1200" spc="10">
                          <a:latin typeface="Symbol"/>
                          <a:cs typeface="Symbol"/>
                        </a:rPr>
                        <a:t>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baseline="4629" sz="180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baseline="4629" sz="1800" spc="1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Symbol"/>
                          <a:cs typeface="Symbol"/>
                        </a:rPr>
                        <a:t></a:t>
                      </a:r>
                      <a:endParaRPr sz="1200">
                        <a:latin typeface="Symbol"/>
                        <a:cs typeface="Symbol"/>
                      </a:endParaRPr>
                    </a:p>
                  </a:txBody>
                  <a:tcPr marL="0" marR="0" marB="0" marT="14541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730"/>
                        </a:lnSpc>
                        <a:spcBef>
                          <a:spcPts val="1145"/>
                        </a:spcBef>
                        <a:tabLst>
                          <a:tab pos="446405" algn="l"/>
                        </a:tabLst>
                      </a:pPr>
                      <a:r>
                        <a:rPr dirty="0" sz="1200" spc="70">
                          <a:latin typeface="Symbol"/>
                          <a:cs typeface="Symbol"/>
                        </a:rPr>
                        <a:t>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baseline="41666" sz="1800">
                          <a:latin typeface="Symbol"/>
                          <a:cs typeface="Symbol"/>
                        </a:rPr>
                        <a:t></a:t>
                      </a:r>
                      <a:r>
                        <a:rPr dirty="0" baseline="41666" sz="1800" spc="-2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0,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75</a:t>
                      </a:r>
                      <a:r>
                        <a:rPr dirty="0" sz="1200" spc="-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Symbol"/>
                          <a:cs typeface="Symbol"/>
                        </a:rPr>
                        <a:t></a:t>
                      </a:r>
                      <a:r>
                        <a:rPr dirty="0" sz="1200" spc="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j  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34722" sz="1800" spc="112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baseline="41666" sz="1800">
                          <a:latin typeface="Symbol"/>
                          <a:cs typeface="Symbol"/>
                        </a:rPr>
                        <a:t></a:t>
                      </a:r>
                      <a:endParaRPr baseline="41666" sz="1800">
                        <a:latin typeface="Symbol"/>
                        <a:cs typeface="Symbol"/>
                      </a:endParaRPr>
                    </a:p>
                    <a:p>
                      <a:pPr marL="446405">
                        <a:lnSpc>
                          <a:spcPts val="525"/>
                        </a:lnSpc>
                        <a:tabLst>
                          <a:tab pos="1191260" algn="l"/>
                        </a:tabLst>
                      </a:pPr>
                      <a:r>
                        <a:rPr dirty="0" sz="1200">
                          <a:latin typeface="Symbol"/>
                          <a:cs typeface="Symbol"/>
                        </a:rPr>
                        <a:t>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>
                          <a:latin typeface="Symbol"/>
                          <a:cs typeface="Symbol"/>
                        </a:rPr>
                        <a:t></a:t>
                      </a:r>
                      <a:endParaRPr sz="1200">
                        <a:latin typeface="Symbol"/>
                        <a:cs typeface="Symbol"/>
                      </a:endParaRPr>
                    </a:p>
                    <a:p>
                      <a:pPr marL="264160">
                        <a:lnSpc>
                          <a:spcPts val="1235"/>
                        </a:lnSpc>
                        <a:tabLst>
                          <a:tab pos="1053465" algn="l"/>
                        </a:tabLst>
                      </a:pPr>
                      <a:r>
                        <a:rPr dirty="0" baseline="-27777" sz="1500" spc="15">
                          <a:latin typeface="Times New Roman"/>
                          <a:cs typeface="Times New Roman"/>
                        </a:rPr>
                        <a:t>1M</a:t>
                      </a:r>
                      <a:r>
                        <a:rPr dirty="0" sz="1200" spc="10">
                          <a:latin typeface="Symbol"/>
                          <a:cs typeface="Symbol"/>
                        </a:rPr>
                        <a:t>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baseline="4629" sz="180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baseline="4629" sz="1800" spc="127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Symbol"/>
                          <a:cs typeface="Symbol"/>
                        </a:rPr>
                        <a:t></a:t>
                      </a:r>
                      <a:endParaRPr sz="1200">
                        <a:latin typeface="Symbol"/>
                        <a:cs typeface="Symbol"/>
                      </a:endParaRPr>
                    </a:p>
                  </a:txBody>
                  <a:tcPr marL="0" marR="0" marB="0" marT="14541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700"/>
                        </a:lnSpc>
                        <a:spcBef>
                          <a:spcPts val="1080"/>
                        </a:spcBef>
                        <a:tabLst>
                          <a:tab pos="427355" algn="l"/>
                        </a:tabLst>
                      </a:pPr>
                      <a:r>
                        <a:rPr dirty="0" sz="1150" spc="65">
                          <a:latin typeface="Symbol"/>
                          <a:cs typeface="Symbol"/>
                        </a:rPr>
                        <a:t></a:t>
                      </a:r>
                      <a:r>
                        <a:rPr dirty="0" sz="115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1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baseline="41062" sz="1725" spc="67">
                          <a:latin typeface="Symbol"/>
                          <a:cs typeface="Symbol"/>
                        </a:rPr>
                        <a:t></a:t>
                      </a:r>
                      <a:r>
                        <a:rPr dirty="0" sz="1150" spc="-95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sz="1150">
                          <a:latin typeface="Times New Roman"/>
                          <a:cs typeface="Times New Roman"/>
                        </a:rPr>
                        <a:t>07</a:t>
                      </a:r>
                      <a:r>
                        <a:rPr dirty="0" sz="115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50">
                          <a:latin typeface="Symbol"/>
                          <a:cs typeface="Symbol"/>
                        </a:rPr>
                        <a:t></a:t>
                      </a:r>
                      <a:r>
                        <a:rPr dirty="0" sz="1150" spc="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50">
                          <a:latin typeface="Times New Roman"/>
                          <a:cs typeface="Times New Roman"/>
                        </a:rPr>
                        <a:t>j</a:t>
                      </a:r>
                      <a:r>
                        <a:rPr dirty="0" sz="115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150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36231" sz="1725" spc="112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baseline="41062" sz="1725">
                          <a:latin typeface="Symbol"/>
                          <a:cs typeface="Symbol"/>
                        </a:rPr>
                        <a:t></a:t>
                      </a:r>
                      <a:endParaRPr baseline="41062" sz="1725">
                        <a:latin typeface="Symbol"/>
                        <a:cs typeface="Symbol"/>
                      </a:endParaRPr>
                    </a:p>
                    <a:p>
                      <a:pPr marL="427355">
                        <a:lnSpc>
                          <a:spcPts val="500"/>
                        </a:lnSpc>
                        <a:tabLst>
                          <a:tab pos="1127125" algn="l"/>
                        </a:tabLst>
                      </a:pPr>
                      <a:r>
                        <a:rPr dirty="0" sz="1150" spc="-5">
                          <a:latin typeface="Symbol"/>
                          <a:cs typeface="Symbol"/>
                        </a:rPr>
                        <a:t></a:t>
                      </a:r>
                      <a:r>
                        <a:rPr dirty="0" sz="1150" spc="-5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150" spc="-5">
                          <a:latin typeface="Symbol"/>
                          <a:cs typeface="Symbol"/>
                        </a:rPr>
                        <a:t></a:t>
                      </a:r>
                      <a:endParaRPr sz="1150">
                        <a:latin typeface="Symbol"/>
                        <a:cs typeface="Symbol"/>
                      </a:endParaRPr>
                    </a:p>
                    <a:p>
                      <a:pPr marL="253365">
                        <a:lnSpc>
                          <a:spcPts val="1180"/>
                        </a:lnSpc>
                        <a:tabLst>
                          <a:tab pos="996315" algn="l"/>
                        </a:tabLst>
                      </a:pPr>
                      <a:r>
                        <a:rPr dirty="0" baseline="-26315" sz="1425" spc="15">
                          <a:latin typeface="Times New Roman"/>
                          <a:cs typeface="Times New Roman"/>
                        </a:rPr>
                        <a:t>1M</a:t>
                      </a:r>
                      <a:r>
                        <a:rPr dirty="0" sz="1150" spc="10">
                          <a:latin typeface="Symbol"/>
                          <a:cs typeface="Symbol"/>
                        </a:rPr>
                        <a:t></a:t>
                      </a:r>
                      <a:r>
                        <a:rPr dirty="0" sz="1150" spc="1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baseline="4830" sz="1725" spc="-7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baseline="4830" sz="1725" spc="112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50" spc="-5">
                          <a:latin typeface="Symbol"/>
                          <a:cs typeface="Symbol"/>
                        </a:rPr>
                        <a:t></a:t>
                      </a:r>
                      <a:endParaRPr sz="1150">
                        <a:latin typeface="Symbol"/>
                        <a:cs typeface="Symbol"/>
                      </a:endParaRPr>
                    </a:p>
                  </a:txBody>
                  <a:tcPr marL="0" marR="0" marB="0" marT="13716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1959">
                <a:tc>
                  <a:txBody>
                    <a:bodyPr/>
                    <a:lstStyle/>
                    <a:p>
                      <a:pPr marL="331470">
                        <a:lnSpc>
                          <a:spcPts val="1405"/>
                        </a:lnSpc>
                      </a:pPr>
                      <a:r>
                        <a:rPr dirty="0" sz="1200" spc="1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baseline="-16666" sz="1500" spc="15">
                          <a:latin typeface="Times New Roman"/>
                          <a:cs typeface="Times New Roman"/>
                        </a:rPr>
                        <a:t>2  </a:t>
                      </a:r>
                      <a:r>
                        <a:rPr dirty="0" baseline="-16666" sz="1500" spc="82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-34722" sz="1800">
                          <a:latin typeface="Times New Roman"/>
                          <a:cs typeface="Times New Roman"/>
                        </a:rPr>
                        <a:t>;</a:t>
                      </a:r>
                      <a:r>
                        <a:rPr dirty="0" baseline="-34722" sz="1800" spc="727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baseline="-16666" sz="1500" spc="15">
                          <a:latin typeface="Times New Roman"/>
                          <a:cs typeface="Times New Roman"/>
                        </a:rPr>
                        <a:t>3</a:t>
                      </a:r>
                      <a:endParaRPr baseline="-16666" sz="1500">
                        <a:latin typeface="Times New Roman"/>
                        <a:cs typeface="Times New Roman"/>
                      </a:endParaRPr>
                    </a:p>
                    <a:p>
                      <a:pPr marL="283845">
                        <a:lnSpc>
                          <a:spcPts val="1405"/>
                        </a:lnSpc>
                        <a:spcBef>
                          <a:spcPts val="570"/>
                        </a:spcBef>
                        <a:tabLst>
                          <a:tab pos="715645" algn="l"/>
                        </a:tabLst>
                      </a:pPr>
                      <a:r>
                        <a:rPr dirty="0" baseline="13888" sz="1800" spc="-67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000" spc="-45">
                          <a:latin typeface="Times New Roman"/>
                          <a:cs typeface="Times New Roman"/>
                        </a:rPr>
                        <a:t>1M	</a:t>
                      </a:r>
                      <a:r>
                        <a:rPr dirty="0" baseline="13888" sz="1800" spc="-67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000" spc="-45">
                          <a:latin typeface="Times New Roman"/>
                          <a:cs typeface="Times New Roman"/>
                        </a:rPr>
                        <a:t>1M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200">
                          <a:latin typeface="Tahoma"/>
                          <a:cs typeface="Tahoma"/>
                        </a:rPr>
                        <a:t>1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200" spc="-5">
                          <a:latin typeface="Tahoma"/>
                          <a:cs typeface="Tahoma"/>
                        </a:rPr>
                        <a:t>1,145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200" spc="-5">
                          <a:latin typeface="Tahoma"/>
                          <a:cs typeface="Tahoma"/>
                        </a:rPr>
                        <a:t>1,38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5" name="object 85"/>
          <p:cNvSpPr/>
          <p:nvPr/>
        </p:nvSpPr>
        <p:spPr>
          <a:xfrm>
            <a:off x="1900682" y="5972935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 h="0">
                <a:moveTo>
                  <a:pt x="0" y="0"/>
                </a:moveTo>
                <a:lnTo>
                  <a:pt x="10040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907032" y="6687086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 h="0">
                <a:moveTo>
                  <a:pt x="0" y="0"/>
                </a:moveTo>
                <a:lnTo>
                  <a:pt x="100409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 txBox="1"/>
          <p:nvPr/>
        </p:nvSpPr>
        <p:spPr>
          <a:xfrm>
            <a:off x="869838" y="7833597"/>
            <a:ext cx="5340350" cy="587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Symbol"/>
                <a:cs typeface="Symbol"/>
              </a:rPr>
              <a:t>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1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podrá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excepcionalmente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(</a:t>
            </a:r>
            <a:r>
              <a:rPr dirty="0" sz="1200" spc="-175">
                <a:latin typeface="Tahoma"/>
                <a:cs typeface="Tahoma"/>
              </a:rPr>
              <a:t> </a:t>
            </a:r>
            <a:r>
              <a:rPr dirty="0" sz="1200" spc="35">
                <a:latin typeface="Times New Roman"/>
                <a:cs typeface="Times New Roman"/>
              </a:rPr>
              <a:t>Z</a:t>
            </a:r>
            <a:r>
              <a:rPr dirty="0" baseline="30555" sz="1500" spc="52">
                <a:latin typeface="Times New Roman"/>
                <a:cs typeface="Times New Roman"/>
              </a:rPr>
              <a:t>o</a:t>
            </a:r>
            <a:r>
              <a:rPr dirty="0" sz="1200" spc="35">
                <a:latin typeface="Symbol"/>
                <a:cs typeface="Symbol"/>
              </a:rPr>
              <a:t></a:t>
            </a:r>
            <a:r>
              <a:rPr dirty="0" sz="1200" spc="35">
                <a:latin typeface="Times New Roman"/>
                <a:cs typeface="Times New Roman"/>
              </a:rPr>
              <a:t>Z</a:t>
            </a:r>
            <a:r>
              <a:rPr dirty="0" baseline="30555" sz="1500" spc="52">
                <a:latin typeface="Times New Roman"/>
                <a:cs typeface="Times New Roman"/>
              </a:rPr>
              <a:t>p</a:t>
            </a:r>
            <a:r>
              <a:rPr dirty="0" baseline="30555" sz="1500" spc="-13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)</a:t>
            </a:r>
            <a:r>
              <a:rPr dirty="0" sz="1200" spc="-5">
                <a:latin typeface="Tahoma"/>
                <a:cs typeface="Tahoma"/>
              </a:rPr>
              <a:t> caso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trafos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Zig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- Zag.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Tahoma"/>
              <a:cs typeface="Tahoma"/>
            </a:endParaRPr>
          </a:p>
          <a:p>
            <a:pPr marL="3048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correspondiente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cifra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 </a:t>
            </a:r>
            <a:r>
              <a:rPr dirty="0" sz="1200">
                <a:latin typeface="Tahoma"/>
                <a:cs typeface="Tahoma"/>
              </a:rPr>
              <a:t>para</a:t>
            </a:r>
            <a:r>
              <a:rPr dirty="0" sz="1200" spc="-5">
                <a:latin typeface="Tahoma"/>
                <a:cs typeface="Tahoma"/>
              </a:rPr>
              <a:t> los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analizados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será: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1424464" y="8487648"/>
            <a:ext cx="13970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304925" algn="l"/>
              </a:tabLst>
            </a:pPr>
            <a:r>
              <a:rPr dirty="0" sz="1200" spc="40">
                <a:latin typeface="Times New Roman"/>
                <a:cs typeface="Times New Roman"/>
              </a:rPr>
              <a:t>Z</a:t>
            </a:r>
            <a:r>
              <a:rPr dirty="0" baseline="30555" sz="1500" spc="60">
                <a:latin typeface="Times New Roman"/>
                <a:cs typeface="Times New Roman"/>
              </a:rPr>
              <a:t>o</a:t>
            </a:r>
            <a:r>
              <a:rPr dirty="0" sz="1200" spc="40">
                <a:latin typeface="Symbol"/>
                <a:cs typeface="Symbol"/>
              </a:rPr>
              <a:t></a:t>
            </a:r>
            <a:r>
              <a:rPr dirty="0" sz="1200" spc="40">
                <a:latin typeface="Times New Roman"/>
                <a:cs typeface="Times New Roman"/>
              </a:rPr>
              <a:t>Z</a:t>
            </a:r>
            <a:r>
              <a:rPr dirty="0" baseline="30555" sz="1500" spc="60">
                <a:latin typeface="Times New Roman"/>
                <a:cs typeface="Times New Roman"/>
              </a:rPr>
              <a:t>p	</a:t>
            </a:r>
            <a:r>
              <a:rPr dirty="0" sz="1200">
                <a:latin typeface="Tahoma"/>
                <a:cs typeface="Tahoma"/>
              </a:rPr>
              <a:t>;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3502106" y="8609770"/>
            <a:ext cx="198755" cy="180975"/>
            <a:chOff x="3502106" y="8609770"/>
            <a:chExt cx="198755" cy="180975"/>
          </a:xfrm>
        </p:grpSpPr>
        <p:sp>
          <p:nvSpPr>
            <p:cNvPr id="90" name="object 90"/>
            <p:cNvSpPr/>
            <p:nvPr/>
          </p:nvSpPr>
          <p:spPr>
            <a:xfrm>
              <a:off x="3517988" y="8730859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079"/>
                  </a:moveTo>
                  <a:lnTo>
                    <a:pt x="19456" y="0"/>
                  </a:lnTo>
                </a:path>
              </a:pathLst>
            </a:custGeom>
            <a:ln w="6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3537445" y="8734025"/>
              <a:ext cx="28575" cy="50165"/>
            </a:xfrm>
            <a:custGeom>
              <a:avLst/>
              <a:gdLst/>
              <a:ahLst/>
              <a:cxnLst/>
              <a:rect l="l" t="t" r="r" b="b"/>
              <a:pathLst>
                <a:path w="28575" h="50165">
                  <a:moveTo>
                    <a:pt x="0" y="0"/>
                  </a:moveTo>
                  <a:lnTo>
                    <a:pt x="28191" y="49859"/>
                  </a:lnTo>
                </a:path>
              </a:pathLst>
            </a:custGeom>
            <a:ln w="12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3568814" y="8635096"/>
              <a:ext cx="37465" cy="149225"/>
            </a:xfrm>
            <a:custGeom>
              <a:avLst/>
              <a:gdLst/>
              <a:ahLst/>
              <a:cxnLst/>
              <a:rect l="l" t="t" r="r" b="b"/>
              <a:pathLst>
                <a:path w="37464" h="149225">
                  <a:moveTo>
                    <a:pt x="0" y="148787"/>
                  </a:moveTo>
                  <a:lnTo>
                    <a:pt x="37324" y="0"/>
                  </a:lnTo>
                </a:path>
              </a:pathLst>
            </a:custGeom>
            <a:ln w="63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3606138" y="8635096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399" y="0"/>
                  </a:lnTo>
                </a:path>
              </a:pathLst>
            </a:custGeom>
            <a:ln w="63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3502106" y="8612936"/>
              <a:ext cx="198755" cy="0"/>
            </a:xfrm>
            <a:custGeom>
              <a:avLst/>
              <a:gdLst/>
              <a:ahLst/>
              <a:cxnLst/>
              <a:rect l="l" t="t" r="r" b="b"/>
              <a:pathLst>
                <a:path w="198754" h="0">
                  <a:moveTo>
                    <a:pt x="0" y="0"/>
                  </a:moveTo>
                  <a:lnTo>
                    <a:pt x="198137" y="0"/>
                  </a:lnTo>
                </a:path>
              </a:pathLst>
            </a:custGeom>
            <a:ln w="63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5" name="object 95"/>
          <p:cNvSpPr txBox="1"/>
          <p:nvPr/>
        </p:nvSpPr>
        <p:spPr>
          <a:xfrm>
            <a:off x="3556128" y="8390204"/>
            <a:ext cx="10223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3199908" y="8487891"/>
            <a:ext cx="1029969" cy="333375"/>
          </a:xfrm>
          <a:prstGeom prst="rect">
            <a:avLst/>
          </a:prstGeom>
        </p:spPr>
        <p:txBody>
          <a:bodyPr wrap="square" lIns="0" tIns="69215" rIns="0" bIns="0" rtlCol="0" vert="horz">
            <a:spAutoFit/>
          </a:bodyPr>
          <a:lstStyle/>
          <a:p>
            <a:pPr marL="417830" marR="5080" indent="-405765">
              <a:lnSpc>
                <a:spcPct val="68600"/>
              </a:lnSpc>
              <a:spcBef>
                <a:spcPts val="545"/>
              </a:spcBef>
              <a:tabLst>
                <a:tab pos="549275" algn="l"/>
              </a:tabLst>
            </a:pPr>
            <a:r>
              <a:rPr dirty="0" sz="1200">
                <a:latin typeface="Times New Roman"/>
                <a:cs typeface="Times New Roman"/>
              </a:rPr>
              <a:t>m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>
                <a:latin typeface="Times New Roman"/>
                <a:cs typeface="Times New Roman"/>
              </a:rPr>
              <a:t>		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0,577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1475232" y="9099675"/>
            <a:ext cx="85090" cy="0"/>
          </a:xfrm>
          <a:custGeom>
            <a:avLst/>
            <a:gdLst/>
            <a:ahLst/>
            <a:cxnLst/>
            <a:rect l="l" t="t" r="r" b="b"/>
            <a:pathLst>
              <a:path w="85090" h="0">
                <a:moveTo>
                  <a:pt x="0" y="0"/>
                </a:moveTo>
                <a:lnTo>
                  <a:pt x="84924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888378" y="9099675"/>
            <a:ext cx="85090" cy="0"/>
          </a:xfrm>
          <a:custGeom>
            <a:avLst/>
            <a:gdLst/>
            <a:ahLst/>
            <a:cxnLst/>
            <a:rect l="l" t="t" r="r" b="b"/>
            <a:pathLst>
              <a:path w="85089" h="0">
                <a:moveTo>
                  <a:pt x="0" y="0"/>
                </a:moveTo>
                <a:lnTo>
                  <a:pt x="84924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 txBox="1"/>
          <p:nvPr/>
        </p:nvSpPr>
        <p:spPr>
          <a:xfrm>
            <a:off x="1437132" y="9077450"/>
            <a:ext cx="650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45">
                <a:latin typeface="Times New Roman"/>
                <a:cs typeface="Times New Roman"/>
              </a:rPr>
              <a:t>Z</a:t>
            </a:r>
            <a:r>
              <a:rPr dirty="0" baseline="30555" sz="1500" spc="67">
                <a:latin typeface="Times New Roman"/>
                <a:cs typeface="Times New Roman"/>
              </a:rPr>
              <a:t>o</a:t>
            </a:r>
            <a:r>
              <a:rPr dirty="0" sz="1200" spc="45">
                <a:latin typeface="Symbol"/>
                <a:cs typeface="Symbol"/>
              </a:rPr>
              <a:t>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2.Z</a:t>
            </a:r>
            <a:r>
              <a:rPr dirty="0" baseline="30555" sz="1500" spc="-15">
                <a:latin typeface="Times New Roman"/>
                <a:cs typeface="Times New Roman"/>
              </a:rPr>
              <a:t>p</a:t>
            </a:r>
            <a:endParaRPr baseline="30555" sz="1500">
              <a:latin typeface="Times New Roman"/>
              <a:cs typeface="Times New Roman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2716783" y="9076435"/>
            <a:ext cx="793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;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3502312" y="9199626"/>
            <a:ext cx="309880" cy="180975"/>
            <a:chOff x="3502312" y="9199626"/>
            <a:chExt cx="309880" cy="180975"/>
          </a:xfrm>
        </p:grpSpPr>
        <p:sp>
          <p:nvSpPr>
            <p:cNvPr id="102" name="object 102"/>
            <p:cNvSpPr/>
            <p:nvPr/>
          </p:nvSpPr>
          <p:spPr>
            <a:xfrm>
              <a:off x="3574145" y="9320891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29">
                  <a:moveTo>
                    <a:pt x="0" y="11096"/>
                  </a:moveTo>
                  <a:lnTo>
                    <a:pt x="19446" y="0"/>
                  </a:lnTo>
                </a:path>
              </a:pathLst>
            </a:custGeom>
            <a:ln w="63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3593592" y="9324062"/>
              <a:ext cx="28575" cy="50165"/>
            </a:xfrm>
            <a:custGeom>
              <a:avLst/>
              <a:gdLst/>
              <a:ahLst/>
              <a:cxnLst/>
              <a:rect l="l" t="t" r="r" b="b"/>
              <a:pathLst>
                <a:path w="28575" h="50165">
                  <a:moveTo>
                    <a:pt x="0" y="0"/>
                  </a:moveTo>
                  <a:lnTo>
                    <a:pt x="28178" y="49932"/>
                  </a:lnTo>
                </a:path>
              </a:pathLst>
            </a:custGeom>
            <a:ln w="12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3624946" y="9224988"/>
              <a:ext cx="37465" cy="149225"/>
            </a:xfrm>
            <a:custGeom>
              <a:avLst/>
              <a:gdLst/>
              <a:ahLst/>
              <a:cxnLst/>
              <a:rect l="l" t="t" r="r" b="b"/>
              <a:pathLst>
                <a:path w="37464" h="149225">
                  <a:moveTo>
                    <a:pt x="0" y="149006"/>
                  </a:moveTo>
                  <a:lnTo>
                    <a:pt x="37306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3662252" y="9224988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359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3502312" y="9202796"/>
              <a:ext cx="309880" cy="0"/>
            </a:xfrm>
            <a:custGeom>
              <a:avLst/>
              <a:gdLst/>
              <a:ahLst/>
              <a:cxnLst/>
              <a:rect l="l" t="t" r="r" b="b"/>
              <a:pathLst>
                <a:path w="309879" h="0">
                  <a:moveTo>
                    <a:pt x="0" y="0"/>
                  </a:moveTo>
                  <a:lnTo>
                    <a:pt x="309562" y="0"/>
                  </a:lnTo>
                </a:path>
              </a:pathLst>
            </a:custGeom>
            <a:ln w="6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7" name="object 107"/>
          <p:cNvSpPr txBox="1"/>
          <p:nvPr/>
        </p:nvSpPr>
        <p:spPr>
          <a:xfrm>
            <a:off x="3661055" y="9202997"/>
            <a:ext cx="10160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3174493" y="9077311"/>
            <a:ext cx="119824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200">
                <a:latin typeface="Times New Roman"/>
                <a:cs typeface="Times New Roman"/>
              </a:rPr>
              <a:t>m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baseline="34722" sz="1800" spc="-67">
                <a:latin typeface="Times New Roman"/>
                <a:cs typeface="Times New Roman"/>
              </a:rPr>
              <a:t>1,145</a:t>
            </a:r>
            <a:r>
              <a:rPr dirty="0" baseline="34722" sz="18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0,661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4781803" y="9076435"/>
            <a:ext cx="18929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&lt;</a:t>
            </a:r>
            <a:r>
              <a:rPr dirty="0" sz="1200" spc="3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0,8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rigida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110" name="object 110"/>
          <p:cNvGrpSpPr/>
          <p:nvPr/>
        </p:nvGrpSpPr>
        <p:grpSpPr>
          <a:xfrm>
            <a:off x="4375784" y="8504554"/>
            <a:ext cx="194310" cy="1424940"/>
            <a:chOff x="4375784" y="8504554"/>
            <a:chExt cx="194310" cy="1424940"/>
          </a:xfrm>
        </p:grpSpPr>
        <p:sp>
          <p:nvSpPr>
            <p:cNvPr id="111" name="object 111"/>
            <p:cNvSpPr/>
            <p:nvPr/>
          </p:nvSpPr>
          <p:spPr>
            <a:xfrm>
              <a:off x="4382134" y="9886314"/>
              <a:ext cx="73025" cy="36830"/>
            </a:xfrm>
            <a:custGeom>
              <a:avLst/>
              <a:gdLst/>
              <a:ahLst/>
              <a:cxnLst/>
              <a:rect l="l" t="t" r="r" b="b"/>
              <a:pathLst>
                <a:path w="73025" h="36829">
                  <a:moveTo>
                    <a:pt x="73025" y="0"/>
                  </a:moveTo>
                  <a:lnTo>
                    <a:pt x="0" y="3683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4454524" y="8547099"/>
              <a:ext cx="635" cy="579755"/>
            </a:xfrm>
            <a:custGeom>
              <a:avLst/>
              <a:gdLst/>
              <a:ahLst/>
              <a:cxnLst/>
              <a:rect l="l" t="t" r="r" b="b"/>
              <a:pathLst>
                <a:path w="635" h="579754">
                  <a:moveTo>
                    <a:pt x="0" y="0"/>
                  </a:moveTo>
                  <a:lnTo>
                    <a:pt x="635" y="57975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4454524" y="9163049"/>
              <a:ext cx="109220" cy="36830"/>
            </a:xfrm>
            <a:custGeom>
              <a:avLst/>
              <a:gdLst/>
              <a:ahLst/>
              <a:cxnLst/>
              <a:rect l="l" t="t" r="r" b="b"/>
              <a:pathLst>
                <a:path w="109220" h="36829">
                  <a:moveTo>
                    <a:pt x="109220" y="0"/>
                  </a:moveTo>
                  <a:lnTo>
                    <a:pt x="0" y="3682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4454524" y="9126854"/>
              <a:ext cx="109220" cy="36830"/>
            </a:xfrm>
            <a:custGeom>
              <a:avLst/>
              <a:gdLst/>
              <a:ahLst/>
              <a:cxnLst/>
              <a:rect l="l" t="t" r="r" b="b"/>
              <a:pathLst>
                <a:path w="109220" h="36829">
                  <a:moveTo>
                    <a:pt x="0" y="0"/>
                  </a:moveTo>
                  <a:lnTo>
                    <a:pt x="109220" y="3682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4454524" y="9199244"/>
              <a:ext cx="635" cy="688340"/>
            </a:xfrm>
            <a:custGeom>
              <a:avLst/>
              <a:gdLst/>
              <a:ahLst/>
              <a:cxnLst/>
              <a:rect l="l" t="t" r="r" b="b"/>
              <a:pathLst>
                <a:path w="635" h="688340">
                  <a:moveTo>
                    <a:pt x="0" y="0"/>
                  </a:moveTo>
                  <a:lnTo>
                    <a:pt x="635" y="688339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4382134" y="8510904"/>
              <a:ext cx="73025" cy="36830"/>
            </a:xfrm>
            <a:custGeom>
              <a:avLst/>
              <a:gdLst/>
              <a:ahLst/>
              <a:cxnLst/>
              <a:rect l="l" t="t" r="r" b="b"/>
              <a:pathLst>
                <a:path w="73025" h="36829">
                  <a:moveTo>
                    <a:pt x="73025" y="3682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7" name="object 117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87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4256" y="818146"/>
            <a:ext cx="85090" cy="0"/>
          </a:xfrm>
          <a:custGeom>
            <a:avLst/>
            <a:gdLst/>
            <a:ahLst/>
            <a:cxnLst/>
            <a:rect l="l" t="t" r="r" b="b"/>
            <a:pathLst>
              <a:path w="85090" h="0">
                <a:moveTo>
                  <a:pt x="0" y="0"/>
                </a:moveTo>
                <a:lnTo>
                  <a:pt x="84931" y="0"/>
                </a:lnTo>
              </a:path>
            </a:pathLst>
          </a:custGeom>
          <a:ln w="63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688353" y="818146"/>
            <a:ext cx="85090" cy="0"/>
          </a:xfrm>
          <a:custGeom>
            <a:avLst/>
            <a:gdLst/>
            <a:ahLst/>
            <a:cxnLst/>
            <a:rect l="l" t="t" r="r" b="b"/>
            <a:pathLst>
              <a:path w="85089" h="0">
                <a:moveTo>
                  <a:pt x="0" y="0"/>
                </a:moveTo>
                <a:lnTo>
                  <a:pt x="84931" y="0"/>
                </a:lnTo>
              </a:path>
            </a:pathLst>
          </a:custGeom>
          <a:ln w="63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56157" y="795893"/>
            <a:ext cx="63182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45">
                <a:latin typeface="Times New Roman"/>
                <a:cs typeface="Times New Roman"/>
              </a:rPr>
              <a:t>Z</a:t>
            </a:r>
            <a:r>
              <a:rPr dirty="0" baseline="30555" sz="1500" spc="67">
                <a:latin typeface="Times New Roman"/>
                <a:cs typeface="Times New Roman"/>
              </a:rPr>
              <a:t>o</a:t>
            </a:r>
            <a:r>
              <a:rPr dirty="0" sz="1200" spc="45">
                <a:latin typeface="Symbol"/>
                <a:cs typeface="Symbol"/>
              </a:rPr>
              <a:t>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35">
                <a:latin typeface="Times New Roman"/>
                <a:cs typeface="Times New Roman"/>
              </a:rPr>
              <a:t>5.Z</a:t>
            </a:r>
            <a:r>
              <a:rPr dirty="0" baseline="30555" sz="1500" spc="-52">
                <a:latin typeface="Times New Roman"/>
                <a:cs typeface="Times New Roman"/>
              </a:rPr>
              <a:t>p</a:t>
            </a:r>
            <a:endParaRPr baseline="30555"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35427" y="795019"/>
            <a:ext cx="793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;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321180" y="918471"/>
            <a:ext cx="252729" cy="180975"/>
            <a:chOff x="3321180" y="918471"/>
            <a:chExt cx="252729" cy="180975"/>
          </a:xfrm>
        </p:grpSpPr>
        <p:sp>
          <p:nvSpPr>
            <p:cNvPr id="7" name="object 7"/>
            <p:cNvSpPr/>
            <p:nvPr/>
          </p:nvSpPr>
          <p:spPr>
            <a:xfrm>
              <a:off x="3364419" y="1039556"/>
              <a:ext cx="19685" cy="11430"/>
            </a:xfrm>
            <a:custGeom>
              <a:avLst/>
              <a:gdLst/>
              <a:ahLst/>
              <a:cxnLst/>
              <a:rect l="l" t="t" r="r" b="b"/>
              <a:pathLst>
                <a:path w="19685" h="11430">
                  <a:moveTo>
                    <a:pt x="0" y="11079"/>
                  </a:moveTo>
                  <a:lnTo>
                    <a:pt x="19437" y="0"/>
                  </a:lnTo>
                </a:path>
              </a:pathLst>
            </a:custGeom>
            <a:ln w="63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383856" y="1042723"/>
              <a:ext cx="28575" cy="50165"/>
            </a:xfrm>
            <a:custGeom>
              <a:avLst/>
              <a:gdLst/>
              <a:ahLst/>
              <a:cxnLst/>
              <a:rect l="l" t="t" r="r" b="b"/>
              <a:pathLst>
                <a:path w="28575" h="50165">
                  <a:moveTo>
                    <a:pt x="0" y="0"/>
                  </a:moveTo>
                  <a:lnTo>
                    <a:pt x="28164" y="49859"/>
                  </a:lnTo>
                </a:path>
              </a:pathLst>
            </a:custGeom>
            <a:ln w="126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415194" y="943795"/>
              <a:ext cx="37465" cy="149225"/>
            </a:xfrm>
            <a:custGeom>
              <a:avLst/>
              <a:gdLst/>
              <a:ahLst/>
              <a:cxnLst/>
              <a:rect l="l" t="t" r="r" b="b"/>
              <a:pathLst>
                <a:path w="37464" h="149225">
                  <a:moveTo>
                    <a:pt x="0" y="148787"/>
                  </a:moveTo>
                  <a:lnTo>
                    <a:pt x="37287" y="0"/>
                  </a:lnTo>
                </a:path>
              </a:pathLst>
            </a:custGeom>
            <a:ln w="63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452482" y="943796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319" y="0"/>
                  </a:lnTo>
                </a:path>
              </a:pathLst>
            </a:custGeom>
            <a:ln w="63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321180" y="921637"/>
              <a:ext cx="252729" cy="0"/>
            </a:xfrm>
            <a:custGeom>
              <a:avLst/>
              <a:gdLst/>
              <a:ahLst/>
              <a:cxnLst/>
              <a:rect l="l" t="t" r="r" b="b"/>
              <a:pathLst>
                <a:path w="252729" h="0">
                  <a:moveTo>
                    <a:pt x="0" y="0"/>
                  </a:moveTo>
                  <a:lnTo>
                    <a:pt x="252685" y="0"/>
                  </a:lnTo>
                </a:path>
              </a:pathLst>
            </a:custGeom>
            <a:ln w="63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2993501" y="796143"/>
            <a:ext cx="1140460" cy="3333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ts val="1215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baseline="34722" sz="1800" spc="-44">
                <a:latin typeface="Times New Roman"/>
                <a:cs typeface="Times New Roman"/>
              </a:rPr>
              <a:t>1,38</a:t>
            </a:r>
            <a:r>
              <a:rPr dirty="0" baseline="34722" sz="1800" spc="1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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0,797</a:t>
            </a:r>
            <a:endParaRPr sz="1200">
              <a:latin typeface="Times New Roman"/>
              <a:cs typeface="Times New Roman"/>
            </a:endParaRPr>
          </a:p>
          <a:p>
            <a:pPr algn="ctr" marR="115570">
              <a:lnSpc>
                <a:spcPts val="1215"/>
              </a:lnSpc>
            </a:pPr>
            <a:r>
              <a:rPr dirty="0" sz="1200" spc="-5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6627" y="1479295"/>
            <a:ext cx="39160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7.3.1.1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Características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para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puesta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tierra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directa.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94294" y="1909076"/>
            <a:ext cx="85090" cy="0"/>
          </a:xfrm>
          <a:custGeom>
            <a:avLst/>
            <a:gdLst/>
            <a:ahLst/>
            <a:cxnLst/>
            <a:rect l="l" t="t" r="r" b="b"/>
            <a:pathLst>
              <a:path w="85090" h="0">
                <a:moveTo>
                  <a:pt x="0" y="0"/>
                </a:moveTo>
                <a:lnTo>
                  <a:pt x="85055" y="0"/>
                </a:lnTo>
              </a:path>
            </a:pathLst>
          </a:custGeom>
          <a:ln w="63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558205" y="1909076"/>
            <a:ext cx="85090" cy="0"/>
          </a:xfrm>
          <a:custGeom>
            <a:avLst/>
            <a:gdLst/>
            <a:ahLst/>
            <a:cxnLst/>
            <a:rect l="l" t="t" r="r" b="b"/>
            <a:pathLst>
              <a:path w="85089" h="0">
                <a:moveTo>
                  <a:pt x="0" y="0"/>
                </a:moveTo>
                <a:lnTo>
                  <a:pt x="85055" y="0"/>
                </a:lnTo>
              </a:path>
            </a:pathLst>
          </a:custGeom>
          <a:ln w="63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574441" y="1910121"/>
            <a:ext cx="45085" cy="0"/>
          </a:xfrm>
          <a:custGeom>
            <a:avLst/>
            <a:gdLst/>
            <a:ahLst/>
            <a:cxnLst/>
            <a:rect l="l" t="t" r="r" b="b"/>
            <a:pathLst>
              <a:path w="45085" h="0">
                <a:moveTo>
                  <a:pt x="0" y="0"/>
                </a:moveTo>
                <a:lnTo>
                  <a:pt x="44493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230789" y="1887065"/>
            <a:ext cx="1834514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  <a:tabLst>
                <a:tab pos="859790" algn="l"/>
                <a:tab pos="1343025" algn="l"/>
                <a:tab pos="1632585" algn="l"/>
              </a:tabLst>
            </a:pPr>
            <a:r>
              <a:rPr dirty="0" sz="1200" spc="40">
                <a:latin typeface="Times New Roman"/>
                <a:cs typeface="Times New Roman"/>
              </a:rPr>
              <a:t>Z</a:t>
            </a:r>
            <a:r>
              <a:rPr dirty="0" baseline="30555" sz="1500" spc="60">
                <a:latin typeface="Times New Roman"/>
                <a:cs typeface="Times New Roman"/>
              </a:rPr>
              <a:t>o</a:t>
            </a:r>
            <a:r>
              <a:rPr dirty="0" sz="1200" spc="40">
                <a:latin typeface="Symbol"/>
                <a:cs typeface="Symbol"/>
              </a:rPr>
              <a:t></a:t>
            </a:r>
            <a:r>
              <a:rPr dirty="0" sz="1200" spc="40">
                <a:latin typeface="Times New Roman"/>
                <a:cs typeface="Times New Roman"/>
              </a:rPr>
              <a:t>Z</a:t>
            </a:r>
            <a:r>
              <a:rPr dirty="0" baseline="30555" sz="1500" spc="60">
                <a:latin typeface="Times New Roman"/>
                <a:cs typeface="Times New Roman"/>
              </a:rPr>
              <a:t>p	</a:t>
            </a:r>
            <a:r>
              <a:rPr dirty="0" sz="1200">
                <a:latin typeface="Tahoma"/>
                <a:cs typeface="Tahoma"/>
              </a:rPr>
              <a:t>;	</a:t>
            </a:r>
            <a:r>
              <a:rPr dirty="0" sz="1200" spc="25">
                <a:latin typeface="Times New Roman"/>
                <a:cs typeface="Times New Roman"/>
              </a:rPr>
              <a:t>I</a:t>
            </a:r>
            <a:r>
              <a:rPr dirty="0" baseline="-16666" sz="1500" spc="37">
                <a:latin typeface="Times New Roman"/>
                <a:cs typeface="Times New Roman"/>
              </a:rPr>
              <a:t>E	</a:t>
            </a:r>
            <a:r>
              <a:rPr dirty="0" sz="1200">
                <a:latin typeface="Symbol"/>
                <a:cs typeface="Symbol"/>
              </a:rPr>
              <a:t>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162389" y="1910121"/>
            <a:ext cx="45085" cy="0"/>
          </a:xfrm>
          <a:custGeom>
            <a:avLst/>
            <a:gdLst/>
            <a:ahLst/>
            <a:cxnLst/>
            <a:rect l="l" t="t" r="r" b="b"/>
            <a:pathLst>
              <a:path w="45085" h="0">
                <a:moveTo>
                  <a:pt x="0" y="0"/>
                </a:moveTo>
                <a:lnTo>
                  <a:pt x="44493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124135" y="1925914"/>
            <a:ext cx="27241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13888" sz="1800" spc="75">
                <a:latin typeface="Times New Roman"/>
                <a:cs typeface="Times New Roman"/>
              </a:rPr>
              <a:t>I</a:t>
            </a:r>
            <a:r>
              <a:rPr dirty="0" sz="1000">
                <a:latin typeface="Times New Roman"/>
                <a:cs typeface="Times New Roman"/>
              </a:rPr>
              <a:t>k</a:t>
            </a:r>
            <a:r>
              <a:rPr dirty="0" sz="1000" spc="-16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294294" y="2335571"/>
            <a:ext cx="85090" cy="0"/>
          </a:xfrm>
          <a:custGeom>
            <a:avLst/>
            <a:gdLst/>
            <a:ahLst/>
            <a:cxnLst/>
            <a:rect l="l" t="t" r="r" b="b"/>
            <a:pathLst>
              <a:path w="85090" h="0">
                <a:moveTo>
                  <a:pt x="0" y="0"/>
                </a:moveTo>
                <a:lnTo>
                  <a:pt x="85055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605027" y="2312963"/>
            <a:ext cx="6167120" cy="5978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88975">
              <a:lnSpc>
                <a:spcPct val="100000"/>
              </a:lnSpc>
              <a:spcBef>
                <a:spcPts val="100"/>
              </a:spcBef>
              <a:tabLst>
                <a:tab pos="1485265" algn="l"/>
                <a:tab pos="1969135" algn="l"/>
              </a:tabLst>
            </a:pPr>
            <a:r>
              <a:rPr dirty="0" sz="1200" spc="35">
                <a:latin typeface="Times New Roman"/>
                <a:cs typeface="Times New Roman"/>
              </a:rPr>
              <a:t>Z</a:t>
            </a:r>
            <a:r>
              <a:rPr dirty="0" baseline="-16666" sz="1500">
                <a:latin typeface="Times New Roman"/>
                <a:cs typeface="Times New Roman"/>
              </a:rPr>
              <a:t>M</a:t>
            </a:r>
            <a:r>
              <a:rPr dirty="0" baseline="-16666" sz="1500" spc="-157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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>
                <a:latin typeface="Tahoma"/>
                <a:cs typeface="Tahoma"/>
              </a:rPr>
              <a:t>;	</a:t>
            </a:r>
            <a:r>
              <a:rPr dirty="0" sz="1200" spc="15">
                <a:latin typeface="Times New Roman"/>
                <a:cs typeface="Times New Roman"/>
              </a:rPr>
              <a:t>U</a:t>
            </a:r>
            <a:r>
              <a:rPr dirty="0" baseline="-16666" sz="1500" spc="-7">
                <a:latin typeface="Times New Roman"/>
                <a:cs typeface="Times New Roman"/>
              </a:rPr>
              <a:t>3</a:t>
            </a:r>
            <a:r>
              <a:rPr dirty="0" baseline="-16666" sz="1500" spc="17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Times New Roman"/>
                <a:cs typeface="Times New Roman"/>
              </a:rPr>
              <a:t>U</a:t>
            </a:r>
            <a:r>
              <a:rPr dirty="0" baseline="-16666" sz="1500" spc="-7">
                <a:latin typeface="Times New Roman"/>
                <a:cs typeface="Times New Roman"/>
              </a:rPr>
              <a:t>2</a:t>
            </a:r>
            <a:r>
              <a:rPr dirty="0" baseline="-16666" sz="1500">
                <a:latin typeface="Times New Roman"/>
                <a:cs typeface="Times New Roman"/>
              </a:rPr>
              <a:t> </a:t>
            </a:r>
            <a:r>
              <a:rPr dirty="0" baseline="-16666" sz="1500" spc="-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Symbol"/>
                <a:cs typeface="Symbol"/>
              </a:rPr>
              <a:t>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5">
                <a:latin typeface="Times New Roman"/>
                <a:cs typeface="Times New Roman"/>
              </a:rPr>
              <a:t>1</a:t>
            </a:r>
            <a:r>
              <a:rPr dirty="0" sz="1200" spc="-15">
                <a:latin typeface="Times New Roman"/>
                <a:cs typeface="Times New Roman"/>
              </a:rPr>
              <a:t>,</a:t>
            </a:r>
            <a:r>
              <a:rPr dirty="0" sz="1200" spc="-5">
                <a:latin typeface="Times New Roman"/>
                <a:cs typeface="Times New Roman"/>
              </a:rPr>
              <a:t>4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Times New Roman"/>
                <a:cs typeface="Times New Roman"/>
              </a:rPr>
              <a:t>U</a:t>
            </a:r>
            <a:r>
              <a:rPr dirty="0" baseline="-16666" sz="1500" spc="-7">
                <a:latin typeface="Times New Roman"/>
                <a:cs typeface="Times New Roman"/>
              </a:rPr>
              <a:t>M</a:t>
            </a:r>
            <a:endParaRPr baseline="-16666"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algn="just" marL="281940" marR="106680" indent="-167640">
              <a:lnSpc>
                <a:spcPct val="100400"/>
              </a:lnSpc>
              <a:buFont typeface="Tahoma"/>
              <a:buAutoNum type="alphaLcParenR"/>
              <a:tabLst>
                <a:tab pos="341630" algn="l"/>
              </a:tabLst>
            </a:pPr>
            <a:r>
              <a:rPr dirty="0"/>
              <a:t>	</a:t>
            </a:r>
            <a:r>
              <a:rPr dirty="0" sz="1200" spc="-5">
                <a:latin typeface="Tahoma"/>
                <a:cs typeface="Tahoma"/>
              </a:rPr>
              <a:t>Cada falla unipolar en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red con puesta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directa es por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tanto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 con corrientes elevadas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debe consecuentemente ser desconectado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inmediato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través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ahoma"/>
              <a:buAutoNum type="alphaLcParenR"/>
            </a:pPr>
            <a:endParaRPr sz="1200">
              <a:latin typeface="Tahoma"/>
              <a:cs typeface="Tahoma"/>
            </a:endParaRPr>
          </a:p>
          <a:p>
            <a:pPr algn="just" marL="294005" marR="104775" indent="-180340">
              <a:lnSpc>
                <a:spcPct val="100600"/>
              </a:lnSpc>
              <a:buAutoNum type="alphaLcParenR"/>
              <a:tabLst>
                <a:tab pos="317500" algn="l"/>
              </a:tabLst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existencia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elevadas </a:t>
            </a:r>
            <a:r>
              <a:rPr dirty="0" sz="1200" spc="-5">
                <a:latin typeface="Tahoma"/>
                <a:cs typeface="Tahoma"/>
              </a:rPr>
              <a:t>asegura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adecuado funcionamiento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selectiva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juntamente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procedimiento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desconexión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con </a:t>
            </a:r>
            <a:r>
              <a:rPr dirty="0" sz="1200" spc="-5">
                <a:latin typeface="Tahoma"/>
                <a:cs typeface="Tahoma"/>
              </a:rPr>
              <a:t> reconexión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rápida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(trifásica</a:t>
            </a:r>
            <a:r>
              <a:rPr dirty="0" sz="1200">
                <a:latin typeface="Tahoma"/>
                <a:cs typeface="Tahoma"/>
              </a:rPr>
              <a:t> 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monofásica)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permite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restablecer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rápidamente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normales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 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tratarse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5">
                <a:latin typeface="Tahoma"/>
                <a:cs typeface="Tahoma"/>
              </a:rPr>
              <a:t> falla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5">
                <a:latin typeface="Tahoma"/>
                <a:cs typeface="Tahoma"/>
              </a:rPr>
              <a:t> permanente.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Tahoma"/>
              <a:buAutoNum type="alphaLcParenR"/>
            </a:pPr>
            <a:endParaRPr sz="1150">
              <a:latin typeface="Tahoma"/>
              <a:cs typeface="Tahoma"/>
            </a:endParaRPr>
          </a:p>
          <a:p>
            <a:pPr algn="just" marL="294005" marR="103505" indent="-180340">
              <a:lnSpc>
                <a:spcPct val="100600"/>
              </a:lnSpc>
              <a:buAutoNum type="alphaLcParenR"/>
              <a:tabLst>
                <a:tab pos="297180" algn="l"/>
              </a:tabLst>
            </a:pPr>
            <a:r>
              <a:rPr dirty="0" sz="1200" spc="-5">
                <a:latin typeface="Tahoma"/>
                <a:cs typeface="Tahoma"/>
              </a:rPr>
              <a:t>El potencial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las fases sanas respecto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tierra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se incrementa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se incrementa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poco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servicio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normal,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consecuencia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del </a:t>
            </a:r>
            <a:r>
              <a:rPr dirty="0" sz="1200" spc="-5">
                <a:latin typeface="Tahoma"/>
                <a:cs typeface="Tahoma"/>
              </a:rPr>
              <a:t> cortocircuito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unipolar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ello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</a:t>
            </a:r>
            <a:r>
              <a:rPr dirty="0" sz="1200">
                <a:latin typeface="Tahoma"/>
                <a:cs typeface="Tahoma"/>
              </a:rPr>
              <a:t> una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economía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costos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aislación.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Tahoma"/>
              <a:buAutoNum type="alphaLcParenR"/>
            </a:pPr>
            <a:endParaRPr sz="1200">
              <a:latin typeface="Tahoma"/>
              <a:cs typeface="Tahoma"/>
            </a:endParaRPr>
          </a:p>
          <a:p>
            <a:pPr algn="just" marL="294005" marR="106045" indent="-180340">
              <a:lnSpc>
                <a:spcPct val="100800"/>
              </a:lnSpc>
              <a:spcBef>
                <a:spcPts val="5"/>
              </a:spcBef>
              <a:buAutoNum type="alphaLcParenR"/>
              <a:tabLst>
                <a:tab pos="311150" algn="l"/>
              </a:tabLst>
            </a:pPr>
            <a:r>
              <a:rPr dirty="0" sz="1200" spc="-5">
                <a:latin typeface="Tahoma"/>
                <a:cs typeface="Tahoma"/>
              </a:rPr>
              <a:t>En servicio normal está asegurado que el potencial del centro de estrella es siempre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 potencial 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Tahoma"/>
              <a:buAutoNum type="alphaLcParenR"/>
            </a:pPr>
            <a:endParaRPr sz="1150">
              <a:latin typeface="Tahoma"/>
              <a:cs typeface="Tahoma"/>
            </a:endParaRPr>
          </a:p>
          <a:p>
            <a:pPr algn="just" marL="294005" marR="104775" indent="-180340">
              <a:lnSpc>
                <a:spcPct val="100600"/>
              </a:lnSpc>
              <a:buAutoNum type="alphaLcParenR"/>
              <a:tabLst>
                <a:tab pos="304800" algn="l"/>
              </a:tabLst>
            </a:pPr>
            <a:r>
              <a:rPr dirty="0" sz="1200" spc="-5">
                <a:latin typeface="Tahoma"/>
                <a:cs typeface="Tahoma"/>
              </a:rPr>
              <a:t>Las </a:t>
            </a:r>
            <a:r>
              <a:rPr dirty="0" sz="1200" spc="-10">
                <a:latin typeface="Tahoma"/>
                <a:cs typeface="Tahoma"/>
              </a:rPr>
              <a:t>elevadas </a:t>
            </a:r>
            <a:r>
              <a:rPr dirty="0" sz="1200" spc="-5">
                <a:latin typeface="Tahoma"/>
                <a:cs typeface="Tahoma"/>
              </a:rPr>
              <a:t>corrientes que aparecen </a:t>
            </a:r>
            <a:r>
              <a:rPr dirty="0" sz="1200" spc="-10">
                <a:latin typeface="Tahoma"/>
                <a:cs typeface="Tahoma"/>
              </a:rPr>
              <a:t>como </a:t>
            </a:r>
            <a:r>
              <a:rPr dirty="0" sz="1200" spc="-5">
                <a:latin typeface="Tahoma"/>
                <a:cs typeface="Tahoma"/>
              </a:rPr>
              <a:t>consecuencia del cortocircuito unipolar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 </a:t>
            </a:r>
            <a:r>
              <a:rPr dirty="0" sz="1200">
                <a:latin typeface="Tahoma"/>
                <a:cs typeface="Tahoma"/>
              </a:rPr>
              <a:t>influyen </a:t>
            </a:r>
            <a:r>
              <a:rPr dirty="0" sz="1200" spc="-5">
                <a:latin typeface="Tahoma"/>
                <a:cs typeface="Tahoma"/>
              </a:rPr>
              <a:t>en forma inconveniente en líneas cercanas de telecomunicaciones,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bajo ciertas circunstancias hacen necesarias instalaciones costosas de puesta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no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superar las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paso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contacto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prescriptas.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ahoma"/>
              <a:buAutoNum type="alphaLcParenR"/>
            </a:pPr>
            <a:endParaRPr sz="1150">
              <a:latin typeface="Tahoma"/>
              <a:cs typeface="Tahoma"/>
            </a:endParaRPr>
          </a:p>
          <a:p>
            <a:pPr algn="just" marL="294005" marR="104139" indent="-180340">
              <a:lnSpc>
                <a:spcPct val="100800"/>
              </a:lnSpc>
              <a:buAutoNum type="alphaLcParenR"/>
              <a:tabLst>
                <a:tab pos="277495" algn="l"/>
              </a:tabLst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puesta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directa se efectúa en varios transformadores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región de </a:t>
            </a:r>
            <a:r>
              <a:rPr dirty="0" sz="1200" spc="-10">
                <a:latin typeface="Tahoma"/>
                <a:cs typeface="Tahoma"/>
              </a:rPr>
              <a:t>red, </a:t>
            </a:r>
            <a:r>
              <a:rPr dirty="0" sz="1200" spc="-5">
                <a:latin typeface="Tahoma"/>
                <a:cs typeface="Tahoma"/>
              </a:rPr>
              <a:t> los cuales deben tener capacidad de carga plena en su centro de estrella. Para los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grupos de conexión más usuales se dá en el cuadro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continuación,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capacidad </a:t>
            </a:r>
            <a:r>
              <a:rPr dirty="0" sz="1200" spc="-1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 carga en el centro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ahoma"/>
              <a:buAutoNum type="alphaLcParenR"/>
            </a:pPr>
            <a:endParaRPr sz="1200">
              <a:latin typeface="Tahoma"/>
              <a:cs typeface="Tahoma"/>
            </a:endParaRPr>
          </a:p>
          <a:p>
            <a:pPr algn="just" marL="294005" indent="-180340">
              <a:lnSpc>
                <a:spcPct val="100000"/>
              </a:lnSpc>
              <a:buAutoNum type="alphaLcParenR"/>
              <a:tabLst>
                <a:tab pos="314325" algn="l"/>
              </a:tabLst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general,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redes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U</a:t>
            </a:r>
            <a:r>
              <a:rPr dirty="0" baseline="-13888" sz="1800" spc="-15">
                <a:latin typeface="Tahoma"/>
                <a:cs typeface="Tahoma"/>
              </a:rPr>
              <a:t>N</a:t>
            </a:r>
            <a:r>
              <a:rPr dirty="0" baseline="-13888" sz="1800" spc="127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132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kV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centro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puesto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endParaRPr sz="1200">
              <a:latin typeface="Tahoma"/>
              <a:cs typeface="Tahoma"/>
            </a:endParaRPr>
          </a:p>
          <a:p>
            <a:pPr marL="294005" marR="104775">
              <a:lnSpc>
                <a:spcPct val="100000"/>
              </a:lnSpc>
              <a:spcBef>
                <a:spcPts val="310"/>
              </a:spcBef>
            </a:pPr>
            <a:r>
              <a:rPr dirty="0" sz="1200" spc="-5">
                <a:latin typeface="Tahoma"/>
                <a:cs typeface="Tahoma"/>
              </a:rPr>
              <a:t>directamente.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algunos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países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suelen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ponerse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directamente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también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baja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 </a:t>
            </a:r>
            <a:r>
              <a:rPr dirty="0" sz="1200">
                <a:latin typeface="Tahoma"/>
                <a:cs typeface="Tahoma"/>
              </a:rPr>
              <a:t>muy</a:t>
            </a:r>
            <a:r>
              <a:rPr dirty="0" sz="1200" spc="-5">
                <a:latin typeface="Tahoma"/>
                <a:cs typeface="Tahoma"/>
              </a:rPr>
              <a:t> extendidas.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88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894588" y="8465819"/>
          <a:ext cx="5594985" cy="1356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5314"/>
                <a:gridCol w="1886585"/>
                <a:gridCol w="1809114"/>
              </a:tblGrid>
              <a:tr h="193040">
                <a:tc gridSpan="3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"/>
                        </a:spcBef>
                      </a:pPr>
                      <a:r>
                        <a:rPr dirty="0" sz="1200" b="1">
                          <a:latin typeface="Tahoma"/>
                          <a:cs typeface="Tahoma"/>
                        </a:rPr>
                        <a:t>GRUPOS</a:t>
                      </a:r>
                      <a:r>
                        <a:rPr dirty="0" sz="1200" spc="-1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 b="1">
                          <a:latin typeface="Tahoma"/>
                          <a:cs typeface="Tahoma"/>
                        </a:rPr>
                        <a:t>DE CONEXION</a:t>
                      </a:r>
                      <a:r>
                        <a:rPr dirty="0" sz="1200" spc="-10" b="1">
                          <a:latin typeface="Tahoma"/>
                          <a:cs typeface="Tahoma"/>
                        </a:rPr>
                        <a:t> MAS </a:t>
                      </a:r>
                      <a:r>
                        <a:rPr dirty="0" sz="1200" spc="-5" b="1">
                          <a:latin typeface="Tahoma"/>
                          <a:cs typeface="Tahoma"/>
                        </a:rPr>
                        <a:t>UTILIZADOS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75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200" spc="-5" b="1">
                          <a:latin typeface="Tahoma"/>
                          <a:cs typeface="Tahoma"/>
                        </a:rPr>
                        <a:t>Grupo</a:t>
                      </a:r>
                      <a:r>
                        <a:rPr dirty="0" sz="1200" spc="-1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 b="1">
                          <a:latin typeface="Tahoma"/>
                          <a:cs typeface="Tahoma"/>
                        </a:rPr>
                        <a:t>de</a:t>
                      </a:r>
                      <a:r>
                        <a:rPr dirty="0" sz="1200" spc="-2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 b="1">
                          <a:latin typeface="Tahoma"/>
                          <a:cs typeface="Tahoma"/>
                        </a:rPr>
                        <a:t>conexión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200" spc="-5" b="1">
                          <a:latin typeface="Tahoma"/>
                          <a:cs typeface="Tahoma"/>
                        </a:rPr>
                        <a:t>Aplicación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 marR="88265" indent="62230">
                        <a:lnSpc>
                          <a:spcPct val="100800"/>
                        </a:lnSpc>
                      </a:pPr>
                      <a:r>
                        <a:rPr dirty="0" sz="1200" spc="-5" b="1">
                          <a:latin typeface="Tahoma"/>
                          <a:cs typeface="Tahoma"/>
                        </a:rPr>
                        <a:t>Capacidad de carga </a:t>
                      </a:r>
                      <a:r>
                        <a:rPr dirty="0" sz="120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 b="1">
                          <a:latin typeface="Tahoma"/>
                          <a:cs typeface="Tahoma"/>
                        </a:rPr>
                        <a:t>del</a:t>
                      </a:r>
                      <a:r>
                        <a:rPr dirty="0" sz="1200" spc="-2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 b="1">
                          <a:latin typeface="Tahoma"/>
                          <a:cs typeface="Tahoma"/>
                        </a:rPr>
                        <a:t>centro</a:t>
                      </a:r>
                      <a:r>
                        <a:rPr dirty="0" sz="1200" spc="-1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 b="1">
                          <a:latin typeface="Tahoma"/>
                          <a:cs typeface="Tahoma"/>
                        </a:rPr>
                        <a:t>de</a:t>
                      </a:r>
                      <a:r>
                        <a:rPr dirty="0" sz="1200" spc="-1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 b="1">
                          <a:latin typeface="Tahoma"/>
                          <a:cs typeface="Tahoma"/>
                        </a:rPr>
                        <a:t>estrella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baseline="13888" sz="1800" spc="7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000" spc="5">
                          <a:latin typeface="Times New Roman"/>
                          <a:cs typeface="Times New Roman"/>
                        </a:rPr>
                        <a:t>YO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86385" marR="277495">
                        <a:lnSpc>
                          <a:spcPct val="100400"/>
                        </a:lnSpc>
                        <a:spcBef>
                          <a:spcPts val="10"/>
                        </a:spcBef>
                      </a:pPr>
                      <a:r>
                        <a:rPr dirty="0" sz="1200" spc="-5">
                          <a:latin typeface="Tahoma"/>
                          <a:cs typeface="Tahoma"/>
                        </a:rPr>
                        <a:t>Pequeños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>
                          <a:latin typeface="Tahoma"/>
                          <a:cs typeface="Tahoma"/>
                        </a:rPr>
                        <a:t>transformadores</a:t>
                      </a:r>
                      <a:r>
                        <a:rPr dirty="0" sz="12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>
                          <a:latin typeface="Tahoma"/>
                          <a:cs typeface="Tahoma"/>
                        </a:rPr>
                        <a:t>de </a:t>
                      </a:r>
                      <a:r>
                        <a:rPr dirty="0" sz="1200" spc="-3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>
                          <a:latin typeface="Tahoma"/>
                          <a:cs typeface="Tahoma"/>
                        </a:rPr>
                        <a:t>distribución.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ahoma"/>
                          <a:cs typeface="Tahoma"/>
                        </a:rPr>
                        <a:t>10</a:t>
                      </a:r>
                      <a:r>
                        <a:rPr dirty="0" sz="1200" spc="1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-16666" sz="1500" spc="30">
                          <a:latin typeface="Times New Roman"/>
                          <a:cs typeface="Times New Roman"/>
                        </a:rPr>
                        <a:t>N</a:t>
                      </a:r>
                      <a:endParaRPr baseline="-16666"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ctr" marL="1905">
                        <a:lnSpc>
                          <a:spcPts val="1435"/>
                        </a:lnSpc>
                        <a:spcBef>
                          <a:spcPts val="240"/>
                        </a:spcBef>
                      </a:pPr>
                      <a:r>
                        <a:rPr dirty="0" baseline="13888" sz="180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ZO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048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200" spc="-5">
                          <a:latin typeface="Tahoma"/>
                          <a:cs typeface="Tahoma"/>
                        </a:rPr>
                        <a:t>Pequeños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159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ahoma"/>
                          <a:cs typeface="Tahoma"/>
                        </a:rPr>
                        <a:t>100</a:t>
                      </a:r>
                      <a:r>
                        <a:rPr dirty="0" sz="1200" spc="1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-16666" sz="1500" spc="30">
                          <a:latin typeface="Times New Roman"/>
                          <a:cs typeface="Times New Roman"/>
                        </a:rPr>
                        <a:t>N</a:t>
                      </a:r>
                      <a:endParaRPr baseline="-16666"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75944" y="719327"/>
          <a:ext cx="5594985" cy="187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5314"/>
                <a:gridCol w="1886585"/>
                <a:gridCol w="1809114"/>
              </a:tblGrid>
              <a:tr h="3778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4670" marR="279400" indent="-25019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Tahoma"/>
                          <a:cs typeface="Tahoma"/>
                        </a:rPr>
                        <a:t>transformadores</a:t>
                      </a:r>
                      <a:r>
                        <a:rPr dirty="0" sz="12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>
                          <a:latin typeface="Tahoma"/>
                          <a:cs typeface="Tahoma"/>
                        </a:rPr>
                        <a:t>de </a:t>
                      </a:r>
                      <a:r>
                        <a:rPr dirty="0" sz="1200" spc="-3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>
                          <a:latin typeface="Tahoma"/>
                          <a:cs typeface="Tahoma"/>
                        </a:rPr>
                        <a:t>distribución.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algn="r" marR="777875">
                        <a:lnSpc>
                          <a:spcPts val="1380"/>
                        </a:lnSpc>
                      </a:pPr>
                      <a:r>
                        <a:rPr dirty="0" sz="1200" spc="3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baseline="-16666" sz="150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baseline="-16666" sz="1500" spc="-217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7990" marR="83820" indent="-340360">
                        <a:lnSpc>
                          <a:spcPct val="100800"/>
                        </a:lnSpc>
                      </a:pPr>
                      <a:r>
                        <a:rPr dirty="0" sz="1200" spc="-5">
                          <a:latin typeface="Tahoma"/>
                          <a:cs typeface="Tahoma"/>
                        </a:rPr>
                        <a:t>Grandes transformadores </a:t>
                      </a:r>
                      <a:r>
                        <a:rPr dirty="0" sz="1200" spc="-3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>
                          <a:latin typeface="Tahoma"/>
                          <a:cs typeface="Tahoma"/>
                        </a:rPr>
                        <a:t>de</a:t>
                      </a:r>
                      <a:r>
                        <a:rPr dirty="0" sz="1200" spc="-1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>
                          <a:latin typeface="Tahoma"/>
                          <a:cs typeface="Tahoma"/>
                        </a:rPr>
                        <a:t>distribución.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222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ahoma"/>
                          <a:cs typeface="Tahoma"/>
                        </a:rPr>
                        <a:t>100</a:t>
                      </a:r>
                      <a:r>
                        <a:rPr dirty="0" sz="1200" spc="1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-16666" sz="1500" spc="30">
                          <a:latin typeface="Times New Roman"/>
                          <a:cs typeface="Times New Roman"/>
                        </a:rPr>
                        <a:t>N</a:t>
                      </a:r>
                      <a:endParaRPr baseline="-16666"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60705">
                <a:tc>
                  <a:txBody>
                    <a:bodyPr/>
                    <a:lstStyle/>
                    <a:p>
                      <a:pPr algn="r" marR="788670">
                        <a:lnSpc>
                          <a:spcPts val="1380"/>
                        </a:lnSpc>
                      </a:pPr>
                      <a:r>
                        <a:rPr dirty="0" sz="1200" spc="3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baseline="-16666" sz="15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baseline="-16666" sz="1500" spc="-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9535" marR="84455">
                        <a:lnSpc>
                          <a:spcPct val="100400"/>
                        </a:lnSpc>
                      </a:pPr>
                      <a:r>
                        <a:rPr dirty="0" sz="1200" spc="-5">
                          <a:latin typeface="Tahoma"/>
                          <a:cs typeface="Tahoma"/>
                        </a:rPr>
                        <a:t>Transformador</a:t>
                      </a:r>
                      <a:r>
                        <a:rPr dirty="0" sz="12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>
                          <a:latin typeface="Tahoma"/>
                          <a:cs typeface="Tahoma"/>
                        </a:rPr>
                        <a:t>de</a:t>
                      </a:r>
                      <a:r>
                        <a:rPr dirty="0" sz="12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bloque </a:t>
                      </a:r>
                      <a:r>
                        <a:rPr dirty="0" sz="1200" spc="-3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>
                          <a:latin typeface="Tahoma"/>
                          <a:cs typeface="Tahoma"/>
                        </a:rPr>
                        <a:t>y estaciones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>
                          <a:latin typeface="Tahoma"/>
                          <a:cs typeface="Tahoma"/>
                        </a:rPr>
                        <a:t>transformadoras.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200" spc="-5">
                          <a:latin typeface="Tahoma"/>
                          <a:cs typeface="Tahoma"/>
                        </a:rPr>
                        <a:t>----------------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algn="ctr" marL="2413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5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baseline="-16666" sz="1500" spc="7">
                          <a:latin typeface="Times New Roman"/>
                          <a:cs typeface="Times New Roman"/>
                        </a:rPr>
                        <a:t>YO</a:t>
                      </a:r>
                      <a:r>
                        <a:rPr dirty="0" baseline="-16666" sz="1500" spc="382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ahoma"/>
                          <a:cs typeface="Tahoma"/>
                        </a:rPr>
                        <a:t>con</a:t>
                      </a:r>
                      <a:r>
                        <a:rPr dirty="0" sz="12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>
                          <a:latin typeface="Tahoma"/>
                          <a:cs typeface="Tahoma"/>
                        </a:rPr>
                        <a:t>terciario</a:t>
                      </a:r>
                      <a:r>
                        <a:rPr dirty="0" sz="12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>
                          <a:latin typeface="Tahoma"/>
                          <a:cs typeface="Tahoma"/>
                        </a:rPr>
                        <a:t>en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200" spc="-5">
                          <a:latin typeface="Tahoma"/>
                          <a:cs typeface="Tahoma"/>
                        </a:rPr>
                        <a:t>triangulo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444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9535" marR="84455">
                        <a:lnSpc>
                          <a:spcPct val="100800"/>
                        </a:lnSpc>
                      </a:pPr>
                      <a:r>
                        <a:rPr dirty="0" sz="1200" spc="-5">
                          <a:latin typeface="Tahoma"/>
                          <a:cs typeface="Tahoma"/>
                        </a:rPr>
                        <a:t>Transformador</a:t>
                      </a:r>
                      <a:r>
                        <a:rPr dirty="0" sz="12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>
                          <a:latin typeface="Tahoma"/>
                          <a:cs typeface="Tahoma"/>
                        </a:rPr>
                        <a:t>de</a:t>
                      </a:r>
                      <a:r>
                        <a:rPr dirty="0" sz="12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bloque </a:t>
                      </a:r>
                      <a:r>
                        <a:rPr dirty="0" sz="1200" spc="-3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>
                          <a:latin typeface="Tahoma"/>
                          <a:cs typeface="Tahoma"/>
                        </a:rPr>
                        <a:t>y estaciones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5">
                          <a:latin typeface="Tahoma"/>
                          <a:cs typeface="Tahoma"/>
                        </a:rPr>
                        <a:t>transformadoras.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222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ahoma"/>
                          <a:cs typeface="Tahoma"/>
                        </a:rPr>
                        <a:t>100</a:t>
                      </a:r>
                      <a:r>
                        <a:rPr dirty="0" sz="1200" spc="1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-16666" sz="1500" spc="30">
                          <a:latin typeface="Times New Roman"/>
                          <a:cs typeface="Times New Roman"/>
                        </a:rPr>
                        <a:t>N</a:t>
                      </a:r>
                      <a:endParaRPr baseline="-16666"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887983" y="2960623"/>
            <a:ext cx="5964555" cy="2232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7.3.2</a:t>
            </a:r>
            <a:r>
              <a:rPr dirty="0" sz="1200" spc="3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Centro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 estrella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la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región de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red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aislado.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12700" marR="5080">
              <a:lnSpc>
                <a:spcPct val="1004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estudiar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tener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consideraciones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iniciales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efectuadas en párrafos anteriores respecto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este tipo de tratamiento, es decir 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longitudinal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despreciada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suponer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</a:t>
            </a:r>
            <a:endParaRPr sz="1200">
              <a:latin typeface="Tahoma"/>
              <a:cs typeface="Tahoma"/>
            </a:endParaRPr>
          </a:p>
          <a:p>
            <a:pPr algn="just" marL="12700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(Z)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=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constante.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8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Además, previo 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aplicación de las expresiones deducidas con el método de las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 simétricas se mostrará cuál es el circuito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tener en cuenta para el cálculo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provocada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misma.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-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normales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operación: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2260" y="5437963"/>
            <a:ext cx="3536326" cy="112282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87983" y="6779767"/>
            <a:ext cx="5708650" cy="94488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2710180" marR="5080" indent="-244348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(a)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(b)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activas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sincrónicas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elementos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lineales.</a:t>
            </a:r>
            <a:endParaRPr sz="1200">
              <a:latin typeface="Tahoma"/>
              <a:cs typeface="Tahoma"/>
            </a:endParaRPr>
          </a:p>
          <a:p>
            <a:pPr marL="2729865">
              <a:lnSpc>
                <a:spcPct val="100000"/>
              </a:lnSpc>
              <a:spcBef>
                <a:spcPts val="15"/>
              </a:spcBef>
            </a:pPr>
            <a:r>
              <a:rPr dirty="0" sz="1200" spc="-10">
                <a:latin typeface="Tahoma"/>
                <a:cs typeface="Tahoma"/>
              </a:rPr>
              <a:t>F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g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</a:t>
            </a:r>
            <a:r>
              <a:rPr dirty="0" sz="1200" spc="-5">
                <a:latin typeface="Tahoma"/>
                <a:cs typeface="Tahoma"/>
              </a:rPr>
              <a:t>.8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-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el caso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tendrá: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77028" y="7721517"/>
            <a:ext cx="3359878" cy="129795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87983" y="9071864"/>
            <a:ext cx="5963285" cy="575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2986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7.9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Entonces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determinar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unipolar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podrá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utilizar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método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superposición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5">
                <a:latin typeface="Tahoma"/>
                <a:cs typeface="Tahoma"/>
              </a:rPr>
              <a:t> siguiente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89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1455" y="948392"/>
            <a:ext cx="4264609" cy="170666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6627" y="2700019"/>
            <a:ext cx="5965190" cy="760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7.10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marL="12700" marR="508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analiza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cálculo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que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deben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superponerse</a:t>
            </a:r>
            <a:r>
              <a:rPr dirty="0" sz="1200">
                <a:latin typeface="Tahoma"/>
                <a:cs typeface="Tahoma"/>
              </a:rPr>
              <a:t> 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vacío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causa 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 resulta: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25098" y="3711479"/>
            <a:ext cx="2813112" cy="12696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68527" y="5089651"/>
            <a:ext cx="6042025" cy="798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7.11</a:t>
            </a:r>
            <a:endParaRPr sz="1200">
              <a:latin typeface="Tahoma"/>
              <a:cs typeface="Tahoma"/>
            </a:endParaRPr>
          </a:p>
          <a:p>
            <a:pPr marL="50800" marR="43180">
              <a:lnSpc>
                <a:spcPct val="121700"/>
              </a:lnSpc>
              <a:spcBef>
                <a:spcPts val="1140"/>
              </a:spcBef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capacidades</a:t>
            </a:r>
            <a:r>
              <a:rPr dirty="0" sz="1200" spc="2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</a:t>
            </a:r>
            <a:r>
              <a:rPr dirty="0" baseline="-13888" sz="1800" spc="-7">
                <a:latin typeface="Tahoma"/>
                <a:cs typeface="Tahoma"/>
              </a:rPr>
              <a:t>L</a:t>
            </a:r>
            <a:r>
              <a:rPr dirty="0" baseline="-13888" sz="1800" spc="434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se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encuentran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cortocicuitados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luego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2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analizar</a:t>
            </a:r>
            <a:r>
              <a:rPr dirty="0" sz="1200" spc="2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el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siguiente: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01157" y="5948740"/>
            <a:ext cx="2314781" cy="114520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06627" y="7209535"/>
            <a:ext cx="5965190" cy="760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7.12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marL="12700" marR="508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Este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esquema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corresponde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el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cero,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puede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transformar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como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sigue: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24594" y="8010917"/>
            <a:ext cx="2202085" cy="1254587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3032281" y="9397883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6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000578" y="9397883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21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272701" y="9397883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56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583302" y="9397883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56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031772" y="9664584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619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42280" y="9664584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619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286908" y="9664584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2993497" y="9315577"/>
            <a:ext cx="1802130" cy="558800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20"/>
              </a:spcBef>
            </a:pPr>
            <a:r>
              <a:rPr dirty="0" sz="1400" spc="-65">
                <a:latin typeface="Times New Roman"/>
                <a:cs typeface="Times New Roman"/>
              </a:rPr>
              <a:t>I</a:t>
            </a:r>
            <a:r>
              <a:rPr dirty="0" baseline="-19444" sz="1500" spc="-112">
                <a:latin typeface="Times New Roman"/>
                <a:cs typeface="Times New Roman"/>
              </a:rPr>
              <a:t>1</a:t>
            </a:r>
            <a:r>
              <a:rPr dirty="0" baseline="-19444" sz="1500" spc="-7">
                <a:latin typeface="Times New Roman"/>
                <a:cs typeface="Times New Roman"/>
              </a:rPr>
              <a:t>a</a:t>
            </a:r>
            <a:r>
              <a:rPr dirty="0" baseline="-19444" sz="1500" spc="-127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Symbol"/>
                <a:cs typeface="Symbol"/>
              </a:rPr>
              <a:t>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2</a:t>
            </a:r>
            <a:r>
              <a:rPr dirty="0" sz="1400" spc="-5">
                <a:latin typeface="Times New Roman"/>
                <a:cs typeface="Times New Roman"/>
              </a:rPr>
              <a:t>.</a:t>
            </a:r>
            <a:r>
              <a:rPr dirty="0" sz="1400" spc="-1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j</a:t>
            </a:r>
            <a:r>
              <a:rPr dirty="0" sz="1400" spc="20">
                <a:latin typeface="Symbol"/>
                <a:cs typeface="Symbol"/>
              </a:rPr>
              <a:t></a:t>
            </a:r>
            <a:r>
              <a:rPr dirty="0" sz="1400" spc="-95">
                <a:latin typeface="Times New Roman"/>
                <a:cs typeface="Times New Roman"/>
              </a:rPr>
              <a:t>.</a:t>
            </a:r>
            <a:r>
              <a:rPr dirty="0" sz="1400" spc="30">
                <a:latin typeface="Times New Roman"/>
                <a:cs typeface="Times New Roman"/>
              </a:rPr>
              <a:t>C</a:t>
            </a:r>
            <a:r>
              <a:rPr dirty="0" baseline="-19444" sz="1500" spc="-7">
                <a:latin typeface="Times New Roman"/>
                <a:cs typeface="Times New Roman"/>
              </a:rPr>
              <a:t>E</a:t>
            </a:r>
            <a:r>
              <a:rPr dirty="0" baseline="-19444" sz="1500" spc="-187">
                <a:latin typeface="Times New Roman"/>
                <a:cs typeface="Times New Roman"/>
              </a:rPr>
              <a:t> </a:t>
            </a:r>
            <a:r>
              <a:rPr dirty="0" sz="1400" spc="105">
                <a:latin typeface="Times New Roman"/>
                <a:cs typeface="Times New Roman"/>
              </a:rPr>
              <a:t>.</a:t>
            </a:r>
            <a:r>
              <a:rPr dirty="0" sz="1400" spc="-5">
                <a:latin typeface="Times New Roman"/>
                <a:cs typeface="Times New Roman"/>
              </a:rPr>
              <a:t>U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60">
                <a:latin typeface="Symbol"/>
                <a:cs typeface="Symbol"/>
              </a:rPr>
              <a:t></a:t>
            </a:r>
            <a:r>
              <a:rPr dirty="0" sz="1400" spc="-5">
                <a:latin typeface="Times New Roman"/>
                <a:cs typeface="Times New Roman"/>
              </a:rPr>
              <a:t>I</a:t>
            </a:r>
            <a:r>
              <a:rPr dirty="0" baseline="-19444" sz="1500" spc="30">
                <a:latin typeface="Times New Roman"/>
                <a:cs typeface="Times New Roman"/>
              </a:rPr>
              <a:t>2</a:t>
            </a:r>
            <a:r>
              <a:rPr dirty="0" baseline="-19444" sz="1500" spc="-7">
                <a:latin typeface="Times New Roman"/>
                <a:cs typeface="Times New Roman"/>
              </a:rPr>
              <a:t>a</a:t>
            </a:r>
            <a:r>
              <a:rPr dirty="0" baseline="-19444" sz="1500" spc="-127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Symbol"/>
                <a:cs typeface="Symbol"/>
              </a:rPr>
              <a:t></a:t>
            </a:r>
            <a:r>
              <a:rPr dirty="0" sz="1400" spc="-5">
                <a:latin typeface="Times New Roman"/>
                <a:cs typeface="Times New Roman"/>
              </a:rPr>
              <a:t>I</a:t>
            </a:r>
            <a:r>
              <a:rPr dirty="0" baseline="-19444" sz="1500" spc="-67">
                <a:latin typeface="Times New Roman"/>
                <a:cs typeface="Times New Roman"/>
              </a:rPr>
              <a:t>3</a:t>
            </a:r>
            <a:r>
              <a:rPr dirty="0" baseline="-19444" sz="1500" spc="-7">
                <a:latin typeface="Times New Roman"/>
                <a:cs typeface="Times New Roman"/>
              </a:rPr>
              <a:t>a</a:t>
            </a:r>
            <a:endParaRPr baseline="-19444" sz="15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420"/>
              </a:spcBef>
            </a:pPr>
            <a:r>
              <a:rPr dirty="0" sz="1400" spc="5">
                <a:latin typeface="Times New Roman"/>
                <a:cs typeface="Times New Roman"/>
              </a:rPr>
              <a:t>I</a:t>
            </a:r>
            <a:r>
              <a:rPr dirty="0" baseline="-19444" sz="1500" spc="37">
                <a:latin typeface="Times New Roman"/>
                <a:cs typeface="Times New Roman"/>
              </a:rPr>
              <a:t>2</a:t>
            </a:r>
            <a:r>
              <a:rPr dirty="0" baseline="-19444" sz="1500">
                <a:latin typeface="Times New Roman"/>
                <a:cs typeface="Times New Roman"/>
              </a:rPr>
              <a:t>a</a:t>
            </a:r>
            <a:r>
              <a:rPr dirty="0" baseline="-19444" sz="1500" spc="-127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 spc="5">
                <a:latin typeface="Times New Roman"/>
                <a:cs typeface="Times New Roman"/>
              </a:rPr>
              <a:t>I</a:t>
            </a:r>
            <a:r>
              <a:rPr dirty="0" baseline="-19444" sz="1500" spc="-60">
                <a:latin typeface="Times New Roman"/>
                <a:cs typeface="Times New Roman"/>
              </a:rPr>
              <a:t>3</a:t>
            </a:r>
            <a:r>
              <a:rPr dirty="0" baseline="-19444" sz="1500">
                <a:latin typeface="Times New Roman"/>
                <a:cs typeface="Times New Roman"/>
              </a:rPr>
              <a:t>a</a:t>
            </a:r>
            <a:r>
              <a:rPr dirty="0" baseline="-19444" sz="1500" spc="-127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</a:t>
            </a:r>
            <a:r>
              <a:rPr dirty="0" sz="1400" spc="-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j</a:t>
            </a:r>
            <a:r>
              <a:rPr dirty="0" sz="1400" spc="25">
                <a:latin typeface="Symbol"/>
                <a:cs typeface="Symbol"/>
              </a:rPr>
              <a:t>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35">
                <a:latin typeface="Times New Roman"/>
                <a:cs typeface="Times New Roman"/>
              </a:rPr>
              <a:t>C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 spc="-187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-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90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12592" y="748791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5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252800" y="748791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27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212603" y="2353971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619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082185" y="2353971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837183" y="675618"/>
            <a:ext cx="6066790" cy="229425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algn="ctr" marR="139065">
              <a:lnSpc>
                <a:spcPct val="100000"/>
              </a:lnSpc>
              <a:spcBef>
                <a:spcPts val="450"/>
              </a:spcBef>
            </a:pPr>
            <a:r>
              <a:rPr dirty="0" sz="1400" spc="40">
                <a:latin typeface="Times New Roman"/>
                <a:cs typeface="Times New Roman"/>
              </a:rPr>
              <a:t>I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 spc="-157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</a:t>
            </a:r>
            <a:r>
              <a:rPr dirty="0" sz="1400" spc="-100">
                <a:latin typeface="Times New Roman"/>
                <a:cs typeface="Times New Roman"/>
              </a:rPr>
              <a:t>3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j</a:t>
            </a:r>
            <a:r>
              <a:rPr dirty="0" sz="1400" spc="25">
                <a:latin typeface="Symbol"/>
                <a:cs typeface="Symbol"/>
              </a:rPr>
              <a:t>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40">
                <a:latin typeface="Times New Roman"/>
                <a:cs typeface="Times New Roman"/>
              </a:rPr>
              <a:t>C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 spc="-187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-2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desprecian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todas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longitudinales,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inclusive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transformadores.</a:t>
            </a:r>
            <a:endParaRPr sz="1200">
              <a:latin typeface="Tahoma"/>
              <a:cs typeface="Tahoma"/>
            </a:endParaRPr>
          </a:p>
          <a:p>
            <a:pPr algn="ctr" marL="27940">
              <a:lnSpc>
                <a:spcPct val="100000"/>
              </a:lnSpc>
              <a:spcBef>
                <a:spcPts val="15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7.13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400">
              <a:latin typeface="Tahoma"/>
              <a:cs typeface="Tahoma"/>
            </a:endParaRPr>
          </a:p>
          <a:p>
            <a:pPr marL="63500" marR="55880">
              <a:lnSpc>
                <a:spcPct val="121700"/>
              </a:lnSpc>
              <a:spcBef>
                <a:spcPts val="900"/>
              </a:spcBef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circulan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capacidades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</a:t>
            </a:r>
            <a:r>
              <a:rPr dirty="0" baseline="-13888" sz="1800">
                <a:latin typeface="Tahoma"/>
                <a:cs typeface="Tahoma"/>
              </a:rPr>
              <a:t>E</a:t>
            </a:r>
            <a:r>
              <a:rPr dirty="0" baseline="-13888" sz="18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iguales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módulo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argumento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capacidades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-5">
                <a:latin typeface="Tahoma"/>
                <a:cs typeface="Tahoma"/>
              </a:rPr>
              <a:t> tienen el valor: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Tahoma"/>
              <a:cs typeface="Tahoma"/>
            </a:endParaRPr>
          </a:p>
          <a:p>
            <a:pPr algn="ctr" marR="193675">
              <a:lnSpc>
                <a:spcPct val="100000"/>
              </a:lnSpc>
            </a:pPr>
            <a:r>
              <a:rPr dirty="0" sz="1400" spc="40">
                <a:latin typeface="Times New Roman"/>
                <a:cs typeface="Times New Roman"/>
              </a:rPr>
              <a:t>I</a:t>
            </a:r>
            <a:r>
              <a:rPr dirty="0" baseline="33333" sz="1500">
                <a:latin typeface="Times New Roman"/>
                <a:cs typeface="Times New Roman"/>
              </a:rPr>
              <a:t>o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</a:t>
            </a:r>
            <a:r>
              <a:rPr dirty="0" sz="1400" spc="-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j</a:t>
            </a:r>
            <a:r>
              <a:rPr dirty="0" sz="1400" spc="25">
                <a:latin typeface="Symbol"/>
                <a:cs typeface="Symbol"/>
              </a:rPr>
              <a:t>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40">
                <a:latin typeface="Times New Roman"/>
                <a:cs typeface="Times New Roman"/>
              </a:rPr>
              <a:t>C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 spc="-187">
                <a:latin typeface="Times New Roman"/>
                <a:cs typeface="Times New Roman"/>
              </a:rPr>
              <a:t> 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-19444" sz="1500">
                <a:latin typeface="Times New Roman"/>
                <a:cs typeface="Times New Roman"/>
              </a:rPr>
              <a:t>M</a:t>
            </a:r>
            <a:endParaRPr baseline="-19444" sz="15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1755"/>
              </a:spcBef>
            </a:pPr>
            <a:r>
              <a:rPr dirty="0" sz="1200" spc="-5">
                <a:latin typeface="Tahoma"/>
                <a:cs typeface="Tahoma"/>
              </a:rPr>
              <a:t>donde</a:t>
            </a:r>
            <a:r>
              <a:rPr dirty="0" sz="1200">
                <a:latin typeface="Tahoma"/>
                <a:cs typeface="Tahoma"/>
              </a:rPr>
              <a:t> U</a:t>
            </a:r>
            <a:r>
              <a:rPr dirty="0" baseline="-13888" sz="1800">
                <a:latin typeface="Tahoma"/>
                <a:cs typeface="Tahoma"/>
              </a:rPr>
              <a:t>M </a:t>
            </a:r>
            <a:r>
              <a:rPr dirty="0" sz="1200" spc="-5">
                <a:latin typeface="Tahoma"/>
                <a:cs typeface="Tahoma"/>
              </a:rPr>
              <a:t>tiene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carácter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</a:t>
            </a:r>
            <a:r>
              <a:rPr dirty="0" sz="1200">
                <a:latin typeface="Tahoma"/>
                <a:cs typeface="Tahoma"/>
              </a:rPr>
              <a:t>nula</a:t>
            </a:r>
            <a:r>
              <a:rPr dirty="0" sz="1200" spc="-5">
                <a:latin typeface="Tahoma"/>
                <a:cs typeface="Tahoma"/>
              </a:rPr>
              <a:t> por</a:t>
            </a:r>
            <a:r>
              <a:rPr dirty="0" sz="1200">
                <a:latin typeface="Tahoma"/>
                <a:cs typeface="Tahoma"/>
              </a:rPr>
              <a:t> lo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12603" y="3300221"/>
            <a:ext cx="96520" cy="0"/>
          </a:xfrm>
          <a:custGeom>
            <a:avLst/>
            <a:gdLst/>
            <a:ahLst/>
            <a:cxnLst/>
            <a:rect l="l" t="t" r="r" b="b"/>
            <a:pathLst>
              <a:path w="96520" h="0">
                <a:moveTo>
                  <a:pt x="0" y="0"/>
                </a:moveTo>
                <a:lnTo>
                  <a:pt x="9609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679954" y="3416108"/>
            <a:ext cx="459105" cy="0"/>
          </a:xfrm>
          <a:custGeom>
            <a:avLst/>
            <a:gdLst/>
            <a:ahLst/>
            <a:cxnLst/>
            <a:rect l="l" t="t" r="r" b="b"/>
            <a:pathLst>
              <a:path w="459104" h="0">
                <a:moveTo>
                  <a:pt x="0" y="0"/>
                </a:moveTo>
                <a:lnTo>
                  <a:pt x="45901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174508" y="3271645"/>
            <a:ext cx="5073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baseline="33333" sz="1500">
                <a:latin typeface="Times New Roman"/>
                <a:cs typeface="Times New Roman"/>
              </a:rPr>
              <a:t>o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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69291" y="3409795"/>
            <a:ext cx="486409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j</a:t>
            </a:r>
            <a:r>
              <a:rPr dirty="0" sz="1400" spc="-5">
                <a:latin typeface="Symbol"/>
                <a:cs typeface="Symbol"/>
              </a:rPr>
              <a:t></a:t>
            </a:r>
            <a:r>
              <a:rPr dirty="0" sz="1400" spc="-5">
                <a:latin typeface="Times New Roman"/>
                <a:cs typeface="Times New Roman"/>
              </a:rPr>
              <a:t>.C</a:t>
            </a:r>
            <a:r>
              <a:rPr dirty="0" baseline="-19444" sz="1500" spc="-7">
                <a:latin typeface="Times New Roman"/>
                <a:cs typeface="Times New Roman"/>
              </a:rPr>
              <a:t>E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55081" y="3158208"/>
            <a:ext cx="1149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123057" y="4269865"/>
            <a:ext cx="96520" cy="0"/>
          </a:xfrm>
          <a:custGeom>
            <a:avLst/>
            <a:gdLst/>
            <a:ahLst/>
            <a:cxnLst/>
            <a:rect l="l" t="t" r="r" b="b"/>
            <a:pathLst>
              <a:path w="96519" h="0">
                <a:moveTo>
                  <a:pt x="0" y="0"/>
                </a:moveTo>
                <a:lnTo>
                  <a:pt x="9603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522471" y="4269865"/>
            <a:ext cx="96520" cy="0"/>
          </a:xfrm>
          <a:custGeom>
            <a:avLst/>
            <a:gdLst/>
            <a:ahLst/>
            <a:cxnLst/>
            <a:rect l="l" t="t" r="r" b="b"/>
            <a:pathLst>
              <a:path w="96520" h="0">
                <a:moveTo>
                  <a:pt x="0" y="0"/>
                </a:moveTo>
                <a:lnTo>
                  <a:pt x="9603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862583" y="3847591"/>
            <a:ext cx="6014085" cy="810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Calculada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manera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nula,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considerando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nula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dada</a:t>
            </a:r>
            <a:r>
              <a:rPr dirty="0" sz="1200" spc="-5">
                <a:latin typeface="Tahoma"/>
                <a:cs typeface="Tahoma"/>
              </a:rPr>
              <a:t> por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anterior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expresión 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muy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grande,</a:t>
            </a:r>
            <a:endParaRPr sz="1200">
              <a:latin typeface="Tahoma"/>
              <a:cs typeface="Tahoma"/>
            </a:endParaRPr>
          </a:p>
          <a:p>
            <a:pPr marL="38100" marR="313055">
              <a:lnSpc>
                <a:spcPts val="1440"/>
              </a:lnSpc>
              <a:spcBef>
                <a:spcPts val="465"/>
              </a:spcBef>
            </a:pPr>
            <a:r>
              <a:rPr dirty="0" sz="1200" spc="-5">
                <a:latin typeface="Tahoma"/>
                <a:cs typeface="Tahoma"/>
              </a:rPr>
              <a:t>resulta que se puede despreciar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baseline="33333" sz="1500">
                <a:latin typeface="Times New Roman"/>
                <a:cs typeface="Times New Roman"/>
              </a:rPr>
              <a:t>p</a:t>
            </a:r>
            <a:r>
              <a:rPr dirty="0" baseline="33333" sz="1500" spc="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baseline="33333" sz="1500">
                <a:latin typeface="Times New Roman"/>
                <a:cs typeface="Times New Roman"/>
              </a:rPr>
              <a:t>n</a:t>
            </a:r>
            <a:r>
              <a:rPr dirty="0" baseline="33333" sz="1500" spc="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 spc="5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que si se calculan las componentes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212538" y="494926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61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741832" y="494926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61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970941" y="494926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61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219903" y="494926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61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664882" y="4820730"/>
            <a:ext cx="71755" cy="3930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400" spc="-440">
                <a:latin typeface="Symbol"/>
                <a:cs typeface="Symbol"/>
              </a:rPr>
              <a:t>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64232" y="4893860"/>
            <a:ext cx="89535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94937" y="4807289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97783" y="5059235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81625" y="5016273"/>
            <a:ext cx="57531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9554" algn="l"/>
                <a:tab pos="498475" algn="l"/>
              </a:tabLst>
            </a:pPr>
            <a:r>
              <a:rPr dirty="0" sz="1000">
                <a:latin typeface="Times New Roman"/>
                <a:cs typeface="Times New Roman"/>
              </a:rPr>
              <a:t>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Times New Roman"/>
                <a:cs typeface="Times New Roman"/>
              </a:rPr>
              <a:t>2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199904" y="4792910"/>
            <a:ext cx="1209675" cy="3930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26084" algn="l"/>
              </a:tabLst>
            </a:pP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>
                <a:latin typeface="Times New Roman"/>
                <a:cs typeface="Times New Roman"/>
              </a:rPr>
              <a:t>	.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 spc="35">
                <a:latin typeface="Symbol"/>
                <a:cs typeface="Symbol"/>
              </a:rPr>
              <a:t></a:t>
            </a:r>
            <a:r>
              <a:rPr dirty="0" sz="1400" spc="35">
                <a:latin typeface="Times New Roman"/>
                <a:cs typeface="Times New Roman"/>
              </a:rPr>
              <a:t>I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 spc="35">
                <a:latin typeface="Symbol"/>
                <a:cs typeface="Symbol"/>
              </a:rPr>
              <a:t></a:t>
            </a:r>
            <a:r>
              <a:rPr dirty="0" sz="1400" spc="35">
                <a:latin typeface="Times New Roman"/>
                <a:cs typeface="Times New Roman"/>
              </a:rPr>
              <a:t>I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baseline="-4629" sz="3600" spc="-660">
                <a:latin typeface="Symbol"/>
                <a:cs typeface="Symbol"/>
              </a:rPr>
              <a:t></a:t>
            </a:r>
            <a:endParaRPr baseline="-4629" sz="36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02784" y="4946395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7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4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669791" y="5857365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5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918235" y="5857365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5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865124" y="5446267"/>
            <a:ext cx="6026785" cy="1211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Condiciones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 algn="ctr" marL="200025">
              <a:lnSpc>
                <a:spcPct val="100000"/>
              </a:lnSpc>
            </a:pPr>
            <a:r>
              <a:rPr dirty="0" sz="1400" spc="5">
                <a:latin typeface="Times New Roman"/>
                <a:cs typeface="Times New Roman"/>
              </a:rPr>
              <a:t>I</a:t>
            </a:r>
            <a:r>
              <a:rPr dirty="0" baseline="-19444" sz="1500">
                <a:latin typeface="Times New Roman"/>
                <a:cs typeface="Times New Roman"/>
              </a:rPr>
              <a:t>2</a:t>
            </a:r>
            <a:r>
              <a:rPr dirty="0" baseline="-19444" sz="1500" spc="-165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 spc="5">
                <a:latin typeface="Times New Roman"/>
                <a:cs typeface="Times New Roman"/>
              </a:rPr>
              <a:t>I</a:t>
            </a:r>
            <a:r>
              <a:rPr dirty="0" baseline="-19444" sz="1500" spc="120">
                <a:latin typeface="Times New Roman"/>
                <a:cs typeface="Times New Roman"/>
              </a:rPr>
              <a:t>3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Times New Roman"/>
              <a:cs typeface="Times New Roman"/>
            </a:endParaRPr>
          </a:p>
          <a:p>
            <a:pPr marL="50800" marR="4318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Suponiendo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vacío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producirse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teniendo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cuenta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vacío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(capacidades).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755392" y="6973952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93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045904" y="7090009"/>
            <a:ext cx="92075" cy="0"/>
          </a:xfrm>
          <a:custGeom>
            <a:avLst/>
            <a:gdLst/>
            <a:ahLst/>
            <a:cxnLst/>
            <a:rect l="l" t="t" r="r" b="b"/>
            <a:pathLst>
              <a:path w="92075" h="0">
                <a:moveTo>
                  <a:pt x="0" y="0"/>
                </a:moveTo>
                <a:lnTo>
                  <a:pt x="92075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202273" y="6973951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593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483261" y="6860278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/>
          <p:cNvGrpSpPr/>
          <p:nvPr/>
        </p:nvGrpSpPr>
        <p:grpSpPr>
          <a:xfrm>
            <a:off x="3470561" y="7086827"/>
            <a:ext cx="327025" cy="36830"/>
            <a:chOff x="3470561" y="7086827"/>
            <a:chExt cx="327025" cy="36830"/>
          </a:xfrm>
        </p:grpSpPr>
        <p:sp>
          <p:nvSpPr>
            <p:cNvPr id="34" name="object 34"/>
            <p:cNvSpPr/>
            <p:nvPr/>
          </p:nvSpPr>
          <p:spPr>
            <a:xfrm>
              <a:off x="3544379" y="7120214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20" h="0">
                  <a:moveTo>
                    <a:pt x="0" y="0"/>
                  </a:moveTo>
                  <a:lnTo>
                    <a:pt x="96043" y="0"/>
                  </a:lnTo>
                </a:path>
              </a:pathLst>
            </a:custGeom>
            <a:ln w="63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470561" y="7090007"/>
              <a:ext cx="327025" cy="0"/>
            </a:xfrm>
            <a:custGeom>
              <a:avLst/>
              <a:gdLst/>
              <a:ahLst/>
              <a:cxnLst/>
              <a:rect l="l" t="t" r="r" b="b"/>
              <a:pathLst>
                <a:path w="327025" h="0">
                  <a:moveTo>
                    <a:pt x="0" y="0"/>
                  </a:moveTo>
                  <a:lnTo>
                    <a:pt x="327025" y="0"/>
                  </a:lnTo>
                </a:path>
              </a:pathLst>
            </a:custGeom>
            <a:ln w="63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2806986" y="6918897"/>
            <a:ext cx="8890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506190" y="7014271"/>
            <a:ext cx="2489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3809" sz="2100">
                <a:latin typeface="Times New Roman"/>
                <a:cs typeface="Times New Roman"/>
              </a:rPr>
              <a:t>Z</a:t>
            </a:r>
            <a:r>
              <a:rPr dirty="0" sz="1000">
                <a:latin typeface="Times New Roman"/>
                <a:cs typeface="Times New Roman"/>
              </a:rPr>
              <a:t>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037577" y="6832332"/>
            <a:ext cx="5867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5134" algn="l"/>
              </a:tabLst>
            </a:pPr>
            <a:r>
              <a:rPr dirty="0" sz="1400">
                <a:latin typeface="Times New Roman"/>
                <a:cs typeface="Times New Roman"/>
              </a:rPr>
              <a:t>1	</a:t>
            </a:r>
            <a:r>
              <a:rPr dirty="0" sz="1400" spc="-5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040421" y="7084250"/>
            <a:ext cx="1143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241964" y="7041292"/>
            <a:ext cx="8890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589563" y="6927605"/>
            <a:ext cx="197485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0">
                <a:latin typeface="Times New Roman"/>
                <a:cs typeface="Times New Roman"/>
              </a:rPr>
              <a:t>1</a:t>
            </a:r>
            <a:r>
              <a:rPr dirty="0" sz="1000" spc="-5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742692" y="6945920"/>
            <a:ext cx="6921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6084" algn="l"/>
              </a:tabLst>
            </a:pP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45">
                <a:latin typeface="Times New Roman"/>
                <a:cs typeface="Times New Roman"/>
              </a:rPr>
              <a:t>.I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002784" y="6970267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7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5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2724913" y="7430298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93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253948" y="743029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593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592483" y="7430296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593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027855" y="7430296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593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3176954" y="7287365"/>
            <a:ext cx="83820" cy="4152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550" spc="-395">
                <a:latin typeface="Symbol"/>
                <a:cs typeface="Symbol"/>
              </a:rPr>
              <a:t></a:t>
            </a:r>
            <a:endParaRPr sz="255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145731" y="7287365"/>
            <a:ext cx="83820" cy="4152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550" spc="-395">
                <a:latin typeface="Symbol"/>
                <a:cs typeface="Symbol"/>
              </a:rPr>
              <a:t></a:t>
            </a:r>
            <a:endParaRPr sz="2550">
              <a:latin typeface="Symbol"/>
              <a:cs typeface="Symbo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4559272" y="7430295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593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2776513" y="7374799"/>
            <a:ext cx="8890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p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007100" y="7288226"/>
            <a:ext cx="1143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009945" y="7540173"/>
            <a:ext cx="1143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394652" y="7288226"/>
            <a:ext cx="1143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397497" y="7540173"/>
            <a:ext cx="1143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909595" y="7374860"/>
            <a:ext cx="8890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293645" y="7497209"/>
            <a:ext cx="871219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8775" algn="l"/>
                <a:tab pos="794385" algn="l"/>
              </a:tabLst>
            </a:pPr>
            <a:r>
              <a:rPr dirty="0" sz="1000">
                <a:latin typeface="Times New Roman"/>
                <a:cs typeface="Times New Roman"/>
              </a:rPr>
              <a:t>1	2	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598951" y="7497209"/>
            <a:ext cx="8890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712215" y="7401826"/>
            <a:ext cx="19189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6084" algn="l"/>
                <a:tab pos="1544320" algn="l"/>
                <a:tab pos="1813560" algn="l"/>
              </a:tabLst>
            </a:pPr>
            <a:r>
              <a:rPr dirty="0" sz="1400">
                <a:latin typeface="Times New Roman"/>
                <a:cs typeface="Times New Roman"/>
              </a:rPr>
              <a:t>I 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>
                <a:latin typeface="Times New Roman"/>
                <a:cs typeface="Times New Roman"/>
              </a:rPr>
              <a:t>	. </a:t>
            </a:r>
            <a:r>
              <a:rPr dirty="0" sz="1400" spc="-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Symbol"/>
                <a:cs typeface="Symbol"/>
              </a:rPr>
              <a:t></a:t>
            </a:r>
            <a:r>
              <a:rPr dirty="0" sz="1400" spc="20">
                <a:latin typeface="Times New Roman"/>
                <a:cs typeface="Times New Roman"/>
              </a:rPr>
              <a:t>a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I 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Symbol"/>
                <a:cs typeface="Symbol"/>
              </a:rPr>
              <a:t>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I	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I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2724700" y="7875451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644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013510" y="7991509"/>
            <a:ext cx="92710" cy="0"/>
          </a:xfrm>
          <a:custGeom>
            <a:avLst/>
            <a:gdLst/>
            <a:ahLst/>
            <a:cxnLst/>
            <a:rect l="l" t="t" r="r" b="b"/>
            <a:pathLst>
              <a:path w="92710" h="0">
                <a:moveTo>
                  <a:pt x="0" y="0"/>
                </a:moveTo>
                <a:lnTo>
                  <a:pt x="92164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170031" y="7875451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644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3008295" y="7985313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210051" y="7942350"/>
            <a:ext cx="89535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686838" y="7846965"/>
            <a:ext cx="5810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40">
                <a:latin typeface="Times New Roman"/>
                <a:cs typeface="Times New Roman"/>
              </a:rPr>
              <a:t>I</a:t>
            </a:r>
            <a:r>
              <a:rPr dirty="0" baseline="33333" sz="1500" spc="172">
                <a:latin typeface="Times New Roman"/>
                <a:cs typeface="Times New Roman"/>
              </a:rPr>
              <a:t>n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baseline="35714" sz="2100">
                <a:latin typeface="Times New Roman"/>
                <a:cs typeface="Times New Roman"/>
              </a:rPr>
              <a:t>1</a:t>
            </a:r>
            <a:r>
              <a:rPr dirty="0" baseline="35714" sz="2100" spc="-179">
                <a:latin typeface="Times New Roman"/>
                <a:cs typeface="Times New Roman"/>
              </a:rPr>
              <a:t> 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I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2724779" y="8345761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61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975726" y="8345761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61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226674" y="8345761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61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3528050" y="8232088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0" name="object 70"/>
          <p:cNvGrpSpPr/>
          <p:nvPr/>
        </p:nvGrpSpPr>
        <p:grpSpPr>
          <a:xfrm>
            <a:off x="3515344" y="8458638"/>
            <a:ext cx="327660" cy="36830"/>
            <a:chOff x="3515344" y="8458638"/>
            <a:chExt cx="327660" cy="36830"/>
          </a:xfrm>
        </p:grpSpPr>
        <p:sp>
          <p:nvSpPr>
            <p:cNvPr id="71" name="object 71"/>
            <p:cNvSpPr/>
            <p:nvPr/>
          </p:nvSpPr>
          <p:spPr>
            <a:xfrm>
              <a:off x="3589199" y="8492025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20" h="0">
                  <a:moveTo>
                    <a:pt x="0" y="0"/>
                  </a:moveTo>
                  <a:lnTo>
                    <a:pt x="96090" y="0"/>
                  </a:lnTo>
                </a:path>
              </a:pathLst>
            </a:custGeom>
            <a:ln w="63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3515344" y="8461818"/>
              <a:ext cx="327660" cy="0"/>
            </a:xfrm>
            <a:custGeom>
              <a:avLst/>
              <a:gdLst/>
              <a:ahLst/>
              <a:cxnLst/>
              <a:rect l="l" t="t" r="r" b="b"/>
              <a:pathLst>
                <a:path w="327660" h="0">
                  <a:moveTo>
                    <a:pt x="0" y="0"/>
                  </a:moveTo>
                  <a:lnTo>
                    <a:pt x="327185" y="0"/>
                  </a:lnTo>
                </a:path>
              </a:pathLst>
            </a:custGeom>
            <a:ln w="63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/>
          <p:cNvSpPr txBox="1"/>
          <p:nvPr/>
        </p:nvSpPr>
        <p:spPr>
          <a:xfrm>
            <a:off x="3551402" y="8385874"/>
            <a:ext cx="2489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3809" sz="2100">
                <a:latin typeface="Times New Roman"/>
                <a:cs typeface="Times New Roman"/>
              </a:rPr>
              <a:t>Z</a:t>
            </a:r>
            <a:r>
              <a:rPr dirty="0" sz="1000">
                <a:latin typeface="Times New Roman"/>
                <a:cs typeface="Times New Roman"/>
              </a:rPr>
              <a:t>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2686825" y="8317523"/>
            <a:ext cx="11709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40">
                <a:latin typeface="Times New Roman"/>
                <a:cs typeface="Times New Roman"/>
              </a:rPr>
              <a:t>I</a:t>
            </a:r>
            <a:r>
              <a:rPr dirty="0" baseline="33333" sz="1500">
                <a:latin typeface="Times New Roman"/>
                <a:cs typeface="Times New Roman"/>
              </a:rPr>
              <a:t>o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 spc="35">
                <a:latin typeface="Times New Roman"/>
                <a:cs typeface="Times New Roman"/>
              </a:rPr>
              <a:t>I</a:t>
            </a:r>
            <a:r>
              <a:rPr dirty="0" baseline="33333" sz="1500">
                <a:latin typeface="Times New Roman"/>
                <a:cs typeface="Times New Roman"/>
              </a:rPr>
              <a:t>p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 spc="35">
                <a:latin typeface="Times New Roman"/>
                <a:cs typeface="Times New Roman"/>
              </a:rPr>
              <a:t>I</a:t>
            </a:r>
            <a:r>
              <a:rPr dirty="0" baseline="33333" sz="1500" spc="172">
                <a:latin typeface="Times New Roman"/>
                <a:cs typeface="Times New Roman"/>
              </a:rPr>
              <a:t>n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baseline="35714" sz="2100" spc="-112">
                <a:latin typeface="Times New Roman"/>
                <a:cs typeface="Times New Roman"/>
              </a:rPr>
              <a:t>U</a:t>
            </a:r>
            <a:r>
              <a:rPr dirty="0" baseline="30555" sz="1500" spc="-60">
                <a:latin typeface="Times New Roman"/>
                <a:cs typeface="Times New Roman"/>
              </a:rPr>
              <a:t>1</a:t>
            </a:r>
            <a:r>
              <a:rPr dirty="0" baseline="30555" sz="1500">
                <a:latin typeface="Times New Roman"/>
                <a:cs typeface="Times New Roman"/>
              </a:rPr>
              <a:t>M</a:t>
            </a:r>
            <a:endParaRPr baseline="30555" sz="15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002784" y="8341867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7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6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2846832" y="8714865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5511290" y="8714865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5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422911" y="8714865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27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 txBox="1"/>
          <p:nvPr/>
        </p:nvSpPr>
        <p:spPr>
          <a:xfrm>
            <a:off x="862583" y="8641839"/>
            <a:ext cx="6017260" cy="871855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38100" marR="30480">
              <a:lnSpc>
                <a:spcPct val="117900"/>
              </a:lnSpc>
              <a:spcBef>
                <a:spcPts val="150"/>
              </a:spcBef>
            </a:pP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que para </a:t>
            </a:r>
            <a:r>
              <a:rPr dirty="0" sz="1200">
                <a:latin typeface="Tahoma"/>
                <a:cs typeface="Tahoma"/>
              </a:rPr>
              <a:t>la 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I</a:t>
            </a:r>
            <a:r>
              <a:rPr dirty="0" baseline="-19444" sz="1500" spc="30">
                <a:latin typeface="Times New Roman"/>
                <a:cs typeface="Times New Roman"/>
              </a:rPr>
              <a:t>E</a:t>
            </a:r>
            <a:r>
              <a:rPr dirty="0" baseline="-19444" sz="1500" spc="3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(corriente de falla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tierra) resulte: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I</a:t>
            </a:r>
            <a:r>
              <a:rPr dirty="0" baseline="-19444" sz="1500" spc="30">
                <a:latin typeface="Times New Roman"/>
                <a:cs typeface="Times New Roman"/>
              </a:rPr>
              <a:t>E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3. </a:t>
            </a:r>
            <a:r>
              <a:rPr dirty="0" sz="1400" spc="-5">
                <a:latin typeface="Times New Roman"/>
                <a:cs typeface="Times New Roman"/>
              </a:rPr>
              <a:t>j</a:t>
            </a:r>
            <a:r>
              <a:rPr dirty="0" sz="1400" spc="-5">
                <a:latin typeface="Symbol"/>
                <a:cs typeface="Symbol"/>
              </a:rPr>
              <a:t></a:t>
            </a:r>
            <a:r>
              <a:rPr dirty="0" sz="1400" spc="-5">
                <a:latin typeface="Times New Roman"/>
                <a:cs typeface="Times New Roman"/>
              </a:rPr>
              <a:t>.C</a:t>
            </a:r>
            <a:r>
              <a:rPr dirty="0" baseline="-19444" sz="1500" spc="-7">
                <a:latin typeface="Times New Roman"/>
                <a:cs typeface="Times New Roman"/>
              </a:rPr>
              <a:t>E </a:t>
            </a:r>
            <a:r>
              <a:rPr dirty="0" sz="1400" spc="-55">
                <a:latin typeface="Times New Roman"/>
                <a:cs typeface="Times New Roman"/>
              </a:rPr>
              <a:t>.U</a:t>
            </a:r>
            <a:r>
              <a:rPr dirty="0" baseline="-19444" sz="1500" spc="-82">
                <a:latin typeface="Times New Roman"/>
                <a:cs typeface="Times New Roman"/>
              </a:rPr>
              <a:t>1M</a:t>
            </a:r>
            <a:r>
              <a:rPr dirty="0" baseline="-19444" sz="15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expresión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deduce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aplicar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resultados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método</a:t>
            </a:r>
            <a:r>
              <a:rPr dirty="0" sz="1200" spc="2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de</a:t>
            </a:r>
            <a:r>
              <a:rPr dirty="0" sz="1200" spc="2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2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componentes</a:t>
            </a:r>
            <a:endParaRPr sz="1200">
              <a:latin typeface="Tahoma"/>
              <a:cs typeface="Tahoma"/>
            </a:endParaRPr>
          </a:p>
          <a:p>
            <a:pPr marL="38100" marR="31750">
              <a:lnSpc>
                <a:spcPts val="1450"/>
              </a:lnSpc>
              <a:spcBef>
                <a:spcPts val="40"/>
              </a:spcBef>
            </a:pPr>
            <a:r>
              <a:rPr dirty="0" sz="1200" spc="-5">
                <a:latin typeface="Tahoma"/>
                <a:cs typeface="Tahoma"/>
              </a:rPr>
              <a:t>simétricas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directamente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análisis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del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cálculo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adicionales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91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17216" y="863301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93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383916" y="863301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93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859372" y="749629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2652204" y="976179"/>
            <a:ext cx="612140" cy="36830"/>
            <a:chOff x="2652204" y="976179"/>
            <a:chExt cx="612140" cy="36830"/>
          </a:xfrm>
        </p:grpSpPr>
        <p:sp>
          <p:nvSpPr>
            <p:cNvPr id="6" name="object 6"/>
            <p:cNvSpPr/>
            <p:nvPr/>
          </p:nvSpPr>
          <p:spPr>
            <a:xfrm>
              <a:off x="2664904" y="1009565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43" y="0"/>
                  </a:lnTo>
                </a:path>
              </a:pathLst>
            </a:custGeom>
            <a:ln w="63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072097" y="1009565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43" y="0"/>
                  </a:lnTo>
                </a:path>
              </a:pathLst>
            </a:custGeom>
            <a:ln w="63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652204" y="979359"/>
              <a:ext cx="612140" cy="0"/>
            </a:xfrm>
            <a:custGeom>
              <a:avLst/>
              <a:gdLst/>
              <a:ahLst/>
              <a:cxnLst/>
              <a:rect l="l" t="t" r="r" b="b"/>
              <a:pathLst>
                <a:path w="612139" h="0">
                  <a:moveTo>
                    <a:pt x="0" y="0"/>
                  </a:moveTo>
                  <a:lnTo>
                    <a:pt x="611981" y="0"/>
                  </a:lnTo>
                </a:path>
              </a:pathLst>
            </a:custGeom>
            <a:ln w="63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/>
          <p:nvPr/>
        </p:nvSpPr>
        <p:spPr>
          <a:xfrm>
            <a:off x="3563429" y="863301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104517" y="834684"/>
            <a:ext cx="5124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Symbol"/>
                <a:cs typeface="Symbol"/>
              </a:rPr>
              <a:t></a:t>
            </a:r>
            <a:r>
              <a:rPr dirty="0" sz="1400" spc="30">
                <a:latin typeface="Times New Roman"/>
                <a:cs typeface="Times New Roman"/>
              </a:rPr>
              <a:t>I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26741" y="675027"/>
            <a:ext cx="655955" cy="545465"/>
          </a:xfrm>
          <a:prstGeom prst="rect">
            <a:avLst/>
          </a:prstGeom>
        </p:spPr>
        <p:txBody>
          <a:bodyPr wrap="square" lIns="0" tIns="59055" rIns="0" bIns="0" rtlCol="0" vert="horz">
            <a:spAutoFit/>
          </a:bodyPr>
          <a:lstStyle/>
          <a:p>
            <a:pPr marL="122555">
              <a:lnSpc>
                <a:spcPct val="100000"/>
              </a:lnSpc>
              <a:spcBef>
                <a:spcPts val="465"/>
              </a:spcBef>
            </a:pPr>
            <a:r>
              <a:rPr dirty="0" sz="1400" spc="-65">
                <a:latin typeface="Times New Roman"/>
                <a:cs typeface="Times New Roman"/>
              </a:rPr>
              <a:t>3.U</a:t>
            </a:r>
            <a:r>
              <a:rPr dirty="0" baseline="-19444" sz="1500" spc="-97">
                <a:latin typeface="Times New Roman"/>
                <a:cs typeface="Times New Roman"/>
              </a:rPr>
              <a:t>1M</a:t>
            </a:r>
            <a:endParaRPr baseline="-19444" sz="15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65"/>
              </a:spcBef>
            </a:pP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baseline="33333" sz="1500">
                <a:latin typeface="Times New Roman"/>
                <a:cs typeface="Times New Roman"/>
              </a:rPr>
              <a:t>o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</a:t>
            </a:r>
            <a:r>
              <a:rPr dirty="0" sz="1400" spc="-15">
                <a:latin typeface="Times New Roman"/>
                <a:cs typeface="Times New Roman"/>
              </a:rPr>
              <a:t>2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baseline="33333" sz="1500">
                <a:latin typeface="Times New Roman"/>
                <a:cs typeface="Times New Roman"/>
              </a:rPr>
              <a:t>p</a:t>
            </a:r>
            <a:endParaRPr baseline="33333"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68810" y="930058"/>
            <a:ext cx="34417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7335" algn="l"/>
              </a:tabLst>
            </a:pPr>
            <a:r>
              <a:rPr dirty="0" sz="1000">
                <a:latin typeface="Times New Roman"/>
                <a:cs typeface="Times New Roman"/>
              </a:rPr>
              <a:t>E	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63578" y="930058"/>
            <a:ext cx="103505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69854" y="930058"/>
            <a:ext cx="197485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0">
                <a:latin typeface="Times New Roman"/>
                <a:cs typeface="Times New Roman"/>
              </a:rPr>
              <a:t>1</a:t>
            </a:r>
            <a:r>
              <a:rPr dirty="0" sz="1000" spc="-5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00715" y="834971"/>
            <a:ext cx="9829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67690" algn="l"/>
              </a:tabLst>
            </a:pP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5">
                <a:latin typeface="Times New Roman"/>
                <a:cs typeface="Times New Roman"/>
              </a:rPr>
              <a:t>3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-5">
                <a:latin typeface="Times New Roman"/>
                <a:cs typeface="Times New Roman"/>
              </a:rPr>
              <a:t>U</a:t>
            </a:r>
            <a:r>
              <a:rPr dirty="0" sz="1400">
                <a:latin typeface="Times New Roman"/>
                <a:cs typeface="Times New Roman"/>
              </a:rPr>
              <a:t>	.</a:t>
            </a:r>
            <a:r>
              <a:rPr dirty="0" sz="1400" spc="-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j</a:t>
            </a:r>
            <a:r>
              <a:rPr dirty="0" sz="1400" spc="25">
                <a:latin typeface="Symbol"/>
                <a:cs typeface="Symbol"/>
              </a:rPr>
              <a:t>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21428" y="859027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7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7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7580" y="1362234"/>
            <a:ext cx="429006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00" spc="40">
                <a:latin typeface="Times New Roman"/>
                <a:cs typeface="Times New Roman"/>
              </a:rPr>
              <a:t>C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>
                <a:latin typeface="Times New Roman"/>
                <a:cs typeface="Times New Roman"/>
              </a:rPr>
              <a:t> </a:t>
            </a:r>
            <a:r>
              <a:rPr dirty="0" baseline="-19444" sz="1500" spc="11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p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x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ens</a:t>
            </a:r>
            <a:r>
              <a:rPr dirty="0" sz="1200" spc="-2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ó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 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g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ó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 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ed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(</a:t>
            </a:r>
            <a:r>
              <a:rPr dirty="0" sz="1200" spc="-170">
                <a:latin typeface="Tahoma"/>
                <a:cs typeface="Tahoma"/>
              </a:rPr>
              <a:t> </a:t>
            </a:r>
            <a:r>
              <a:rPr dirty="0" sz="1400" spc="40">
                <a:latin typeface="Times New Roman"/>
                <a:cs typeface="Times New Roman"/>
              </a:rPr>
              <a:t>I</a:t>
            </a:r>
            <a:r>
              <a:rPr dirty="0" baseline="-19444" sz="1500" spc="142">
                <a:latin typeface="Times New Roman"/>
                <a:cs typeface="Times New Roman"/>
              </a:rPr>
              <a:t>E</a:t>
            </a:r>
            <a:r>
              <a:rPr dirty="0" sz="1400">
                <a:latin typeface="Symbol"/>
                <a:cs typeface="Symbol"/>
              </a:rPr>
              <a:t></a:t>
            </a:r>
            <a:r>
              <a:rPr dirty="0" sz="1400" spc="-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100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</a:t>
            </a:r>
            <a:r>
              <a:rPr dirty="0" sz="1400" spc="-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).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8679" y="1875939"/>
            <a:ext cx="2254481" cy="1272980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683768" y="3241040"/>
            <a:ext cx="6026150" cy="1002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952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7.14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indicativos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</a:t>
            </a:r>
            <a:r>
              <a:rPr dirty="0" baseline="-13888" sz="1800" spc="-7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,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unipolar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tierra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muestran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310"/>
              </a:spcBef>
            </a:pPr>
            <a:r>
              <a:rPr dirty="0" sz="1200" spc="-5">
                <a:latin typeface="Tahoma"/>
                <a:cs typeface="Tahoma"/>
              </a:rPr>
              <a:t>continuación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figura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ahoma"/>
              <a:cs typeface="Tahoma"/>
            </a:endParaRPr>
          </a:p>
          <a:p>
            <a:pPr marL="1890395">
              <a:lnSpc>
                <a:spcPct val="100000"/>
              </a:lnSpc>
              <a:spcBef>
                <a:spcPts val="5"/>
              </a:spcBef>
            </a:pPr>
            <a:r>
              <a:rPr dirty="0" sz="1400" spc="40">
                <a:latin typeface="Times New Roman"/>
                <a:cs typeface="Times New Roman"/>
              </a:rPr>
              <a:t>C</a:t>
            </a:r>
            <a:r>
              <a:rPr dirty="0" baseline="-19444" sz="1500">
                <a:latin typeface="Times New Roman"/>
                <a:cs typeface="Times New Roman"/>
              </a:rPr>
              <a:t>E </a:t>
            </a:r>
            <a:r>
              <a:rPr dirty="0" baseline="-19444" sz="1500" spc="-4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,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35">
                <a:latin typeface="Times New Roman"/>
                <a:cs typeface="Times New Roman"/>
              </a:rPr>
              <a:t>I</a:t>
            </a:r>
            <a:r>
              <a:rPr dirty="0" baseline="-19444" sz="1500">
                <a:latin typeface="Times New Roman"/>
                <a:cs typeface="Times New Roman"/>
              </a:rPr>
              <a:t>E </a:t>
            </a:r>
            <a:r>
              <a:rPr dirty="0" baseline="-19444" sz="1500" spc="-67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</a:t>
            </a:r>
            <a:r>
              <a:rPr dirty="0" sz="1400" spc="-204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(</a:t>
            </a: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-19444" sz="1500" spc="-7">
                <a:latin typeface="Times New Roman"/>
                <a:cs typeface="Times New Roman"/>
              </a:rPr>
              <a:t>N</a:t>
            </a:r>
            <a:r>
              <a:rPr dirty="0" baseline="-19444" sz="1500" spc="-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660022" y="4610861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121684" y="4610861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794924" y="4497355"/>
            <a:ext cx="96520" cy="0"/>
          </a:xfrm>
          <a:custGeom>
            <a:avLst/>
            <a:gdLst/>
            <a:ahLst/>
            <a:cxnLst/>
            <a:rect l="l" t="t" r="r" b="b"/>
            <a:pathLst>
              <a:path w="96519" h="0">
                <a:moveTo>
                  <a:pt x="0" y="0"/>
                </a:moveTo>
                <a:lnTo>
                  <a:pt x="9606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3" name="object 23"/>
          <p:cNvGrpSpPr/>
          <p:nvPr/>
        </p:nvGrpSpPr>
        <p:grpSpPr>
          <a:xfrm>
            <a:off x="2487679" y="4723572"/>
            <a:ext cx="794385" cy="36830"/>
            <a:chOff x="2487679" y="4723572"/>
            <a:chExt cx="794385" cy="36830"/>
          </a:xfrm>
        </p:grpSpPr>
        <p:sp>
          <p:nvSpPr>
            <p:cNvPr id="24" name="object 24"/>
            <p:cNvSpPr/>
            <p:nvPr/>
          </p:nvSpPr>
          <p:spPr>
            <a:xfrm>
              <a:off x="2500382" y="4756910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62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796115" y="4756910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62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091849" y="4756910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62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487679" y="4726747"/>
              <a:ext cx="794385" cy="0"/>
            </a:xfrm>
            <a:custGeom>
              <a:avLst/>
              <a:gdLst/>
              <a:ahLst/>
              <a:cxnLst/>
              <a:rect l="l" t="t" r="r" b="b"/>
              <a:pathLst>
                <a:path w="794385" h="0">
                  <a:moveTo>
                    <a:pt x="0" y="0"/>
                  </a:moveTo>
                  <a:lnTo>
                    <a:pt x="794308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/>
          <p:nvPr/>
        </p:nvSpPr>
        <p:spPr>
          <a:xfrm>
            <a:off x="3898468" y="4726747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4" h="0">
                <a:moveTo>
                  <a:pt x="0" y="0"/>
                </a:moveTo>
                <a:lnTo>
                  <a:pt x="20482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778318" y="4555299"/>
            <a:ext cx="895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97437" y="4677600"/>
            <a:ext cx="1384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187806" y="4701349"/>
            <a:ext cx="9086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31850" algn="l"/>
              </a:tabLst>
            </a:pPr>
            <a:r>
              <a:rPr dirty="0" sz="1000">
                <a:latin typeface="Times New Roman"/>
                <a:cs typeface="Times New Roman"/>
              </a:rPr>
              <a:t>n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Times New Roman"/>
                <a:cs typeface="Times New Roman"/>
              </a:rPr>
              <a:t>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521205" y="4677727"/>
            <a:ext cx="1384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647322" y="4582285"/>
            <a:ext cx="6159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U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Symbol"/>
                <a:cs typeface="Symbol"/>
              </a:rPr>
              <a:t></a:t>
            </a:r>
            <a:r>
              <a:rPr dirty="0" sz="1400" spc="30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731476" y="4390961"/>
            <a:ext cx="1838325" cy="4305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ts val="1595"/>
              </a:lnSpc>
              <a:spcBef>
                <a:spcPts val="100"/>
              </a:spcBef>
              <a:tabLst>
                <a:tab pos="847725" algn="l"/>
                <a:tab pos="1179195" algn="l"/>
              </a:tabLst>
            </a:pPr>
            <a:r>
              <a:rPr dirty="0" baseline="-23809" sz="2100">
                <a:latin typeface="Times New Roman"/>
                <a:cs typeface="Times New Roman"/>
              </a:rPr>
              <a:t>Z</a:t>
            </a:r>
            <a:r>
              <a:rPr dirty="0" sz="1000">
                <a:latin typeface="Times New Roman"/>
                <a:cs typeface="Times New Roman"/>
              </a:rPr>
              <a:t>o	</a:t>
            </a:r>
            <a:r>
              <a:rPr dirty="0" u="sng" sz="10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1000" spc="-7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baseline="-23809" sz="2100">
                <a:latin typeface="Times New Roman"/>
                <a:cs typeface="Times New Roman"/>
              </a:rPr>
              <a:t>Z</a:t>
            </a:r>
            <a:r>
              <a:rPr dirty="0" sz="1000">
                <a:latin typeface="Times New Roman"/>
                <a:cs typeface="Times New Roman"/>
              </a:rPr>
              <a:t>o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baseline="-59523" sz="2100">
                <a:latin typeface="Symbol"/>
                <a:cs typeface="Symbol"/>
              </a:rPr>
              <a:t></a:t>
            </a:r>
            <a:r>
              <a:rPr dirty="0" baseline="-59523" sz="2100" spc="-22">
                <a:latin typeface="Times New Roman"/>
                <a:cs typeface="Times New Roman"/>
              </a:rPr>
              <a:t> </a:t>
            </a:r>
            <a:r>
              <a:rPr dirty="0" baseline="-59523" sz="2100" spc="97">
                <a:latin typeface="Symbol"/>
                <a:cs typeface="Symbol"/>
              </a:rPr>
              <a:t></a:t>
            </a:r>
            <a:r>
              <a:rPr dirty="0" u="sng" sz="10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00" spc="-7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000">
              <a:latin typeface="Times New Roman"/>
              <a:cs typeface="Times New Roman"/>
            </a:endParaRPr>
          </a:p>
          <a:p>
            <a:pPr algn="r" marR="30480">
              <a:lnSpc>
                <a:spcPts val="1595"/>
              </a:lnSpc>
            </a:pPr>
            <a:r>
              <a:rPr dirty="0" sz="1400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228071" y="4677535"/>
            <a:ext cx="1974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0">
                <a:latin typeface="Times New Roman"/>
                <a:cs typeface="Times New Roman"/>
              </a:rPr>
              <a:t>1</a:t>
            </a:r>
            <a:r>
              <a:rPr dirty="0" sz="1000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414642" y="4582285"/>
            <a:ext cx="704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317721" y="4582285"/>
            <a:ext cx="5778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065" algn="l"/>
              </a:tabLst>
            </a:pPr>
            <a:r>
              <a:rPr dirty="0" sz="1400">
                <a:latin typeface="Symbol"/>
                <a:cs typeface="Symbol"/>
              </a:rPr>
              <a:t>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Symbol"/>
                <a:cs typeface="Symbol"/>
              </a:rPr>
              <a:t></a:t>
            </a:r>
            <a:r>
              <a:rPr dirty="0" sz="1400">
                <a:latin typeface="Times New Roman"/>
                <a:cs typeface="Times New Roman"/>
              </a:rPr>
              <a:t>U	</a:t>
            </a:r>
            <a:r>
              <a:rPr dirty="0" sz="140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660292" y="5290941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977947" y="5290941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503667" y="5177433"/>
            <a:ext cx="96520" cy="0"/>
          </a:xfrm>
          <a:custGeom>
            <a:avLst/>
            <a:gdLst/>
            <a:ahLst/>
            <a:cxnLst/>
            <a:rect l="l" t="t" r="r" b="b"/>
            <a:pathLst>
              <a:path w="96519" h="0">
                <a:moveTo>
                  <a:pt x="0" y="0"/>
                </a:moveTo>
                <a:lnTo>
                  <a:pt x="9609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799484" y="5177433"/>
            <a:ext cx="96520" cy="0"/>
          </a:xfrm>
          <a:custGeom>
            <a:avLst/>
            <a:gdLst/>
            <a:ahLst/>
            <a:cxnLst/>
            <a:rect l="l" t="t" r="r" b="b"/>
            <a:pathLst>
              <a:path w="96519" h="0">
                <a:moveTo>
                  <a:pt x="0" y="0"/>
                </a:moveTo>
                <a:lnTo>
                  <a:pt x="9609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2" name="object 42"/>
          <p:cNvGrpSpPr/>
          <p:nvPr/>
        </p:nvGrpSpPr>
        <p:grpSpPr>
          <a:xfrm>
            <a:off x="2344045" y="5403648"/>
            <a:ext cx="795020" cy="36830"/>
            <a:chOff x="2344045" y="5403648"/>
            <a:chExt cx="795020" cy="36830"/>
          </a:xfrm>
        </p:grpSpPr>
        <p:sp>
          <p:nvSpPr>
            <p:cNvPr id="43" name="object 43"/>
            <p:cNvSpPr/>
            <p:nvPr/>
          </p:nvSpPr>
          <p:spPr>
            <a:xfrm>
              <a:off x="2356751" y="5436988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9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2652568" y="5436987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9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948385" y="5436987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9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344045" y="5406823"/>
              <a:ext cx="795020" cy="0"/>
            </a:xfrm>
            <a:custGeom>
              <a:avLst/>
              <a:gdLst/>
              <a:ahLst/>
              <a:cxnLst/>
              <a:rect l="l" t="t" r="r" b="b"/>
              <a:pathLst>
                <a:path w="795019" h="0">
                  <a:moveTo>
                    <a:pt x="0" y="0"/>
                  </a:moveTo>
                  <a:lnTo>
                    <a:pt x="794535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1778337" y="5235371"/>
            <a:ext cx="895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p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044056" y="5381421"/>
            <a:ext cx="895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412096" y="5357545"/>
            <a:ext cx="1384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647324" y="5262364"/>
            <a:ext cx="4718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U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Symbol"/>
                <a:cs typeface="Symbol"/>
              </a:rPr>
              <a:t></a:t>
            </a:r>
            <a:r>
              <a:rPr dirty="0" sz="1400" spc="30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424182" y="4728335"/>
            <a:ext cx="1633855" cy="659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  <a:tabLst>
                <a:tab pos="1486535" algn="l"/>
              </a:tabLst>
            </a:pP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baseline="33333" sz="1500">
                <a:latin typeface="Times New Roman"/>
                <a:cs typeface="Times New Roman"/>
              </a:rPr>
              <a:t>o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Symbol"/>
                <a:cs typeface="Symbol"/>
              </a:rPr>
              <a:t></a:t>
            </a:r>
            <a:r>
              <a:rPr dirty="0" sz="1400" spc="20">
                <a:latin typeface="Times New Roman"/>
                <a:cs typeface="Times New Roman"/>
              </a:rPr>
              <a:t>Z</a:t>
            </a:r>
            <a:r>
              <a:rPr dirty="0" baseline="33333" sz="1500" spc="30">
                <a:latin typeface="Times New Roman"/>
                <a:cs typeface="Times New Roman"/>
              </a:rPr>
              <a:t>p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35">
                <a:latin typeface="Symbol"/>
                <a:cs typeface="Symbol"/>
              </a:rPr>
              <a:t></a:t>
            </a:r>
            <a:r>
              <a:rPr dirty="0" sz="1400" spc="35">
                <a:latin typeface="Times New Roman"/>
                <a:cs typeface="Times New Roman"/>
              </a:rPr>
              <a:t>Z	</a:t>
            </a:r>
            <a:r>
              <a:rPr dirty="0" sz="1400">
                <a:latin typeface="Times New Roman"/>
                <a:cs typeface="Times New Roman"/>
              </a:rPr>
              <a:t>Z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>
              <a:latin typeface="Times New Roman"/>
              <a:cs typeface="Times New Roman"/>
            </a:endParaRPr>
          </a:p>
          <a:p>
            <a:pPr marL="7874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baseline="33333" sz="1500">
                <a:latin typeface="Times New Roman"/>
                <a:cs typeface="Times New Roman"/>
              </a:rPr>
              <a:t>o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baseline="33333" sz="1500">
                <a:latin typeface="Times New Roman"/>
                <a:cs typeface="Times New Roman"/>
              </a:rPr>
              <a:t>p</a:t>
            </a:r>
            <a:endParaRPr baseline="33333" sz="15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318240" y="5408515"/>
            <a:ext cx="7766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baseline="33333" sz="1500">
                <a:latin typeface="Times New Roman"/>
                <a:cs typeface="Times New Roman"/>
              </a:rPr>
              <a:t>o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baseline="33333" sz="1500">
                <a:latin typeface="Times New Roman"/>
                <a:cs typeface="Times New Roman"/>
              </a:rPr>
              <a:t>p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>
                <a:latin typeface="Times New Roman"/>
                <a:cs typeface="Times New Roman"/>
              </a:rPr>
              <a:t>Z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174508" y="5121833"/>
            <a:ext cx="260350" cy="3797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9380">
              <a:lnSpc>
                <a:spcPts val="1155"/>
              </a:lnSpc>
              <a:spcBef>
                <a:spcPts val="100"/>
              </a:spcBef>
            </a:pPr>
            <a:r>
              <a:rPr dirty="0" u="sng" sz="10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00" spc="-7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635"/>
              </a:lnSpc>
            </a:pP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084035" y="5357598"/>
            <a:ext cx="1974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0">
                <a:latin typeface="Times New Roman"/>
                <a:cs typeface="Times New Roman"/>
              </a:rPr>
              <a:t>1</a:t>
            </a:r>
            <a:r>
              <a:rPr dirty="0" sz="1000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270627" y="5262348"/>
            <a:ext cx="704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278628" y="5286247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7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8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660017" y="5969126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7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119598" y="5969126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7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793888" y="5855620"/>
            <a:ext cx="96520" cy="0"/>
          </a:xfrm>
          <a:custGeom>
            <a:avLst/>
            <a:gdLst/>
            <a:ahLst/>
            <a:cxnLst/>
            <a:rect l="l" t="t" r="r" b="b"/>
            <a:pathLst>
              <a:path w="96519" h="0">
                <a:moveTo>
                  <a:pt x="0" y="0"/>
                </a:moveTo>
                <a:lnTo>
                  <a:pt x="9603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0" name="object 60"/>
          <p:cNvGrpSpPr/>
          <p:nvPr/>
        </p:nvGrpSpPr>
        <p:grpSpPr>
          <a:xfrm>
            <a:off x="2485517" y="6081838"/>
            <a:ext cx="794385" cy="36830"/>
            <a:chOff x="2485517" y="6081838"/>
            <a:chExt cx="794385" cy="36830"/>
          </a:xfrm>
        </p:grpSpPr>
        <p:sp>
          <p:nvSpPr>
            <p:cNvPr id="61" name="object 61"/>
            <p:cNvSpPr/>
            <p:nvPr/>
          </p:nvSpPr>
          <p:spPr>
            <a:xfrm>
              <a:off x="2498217" y="6115175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3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2793888" y="6115175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3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3089560" y="6115175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3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2485517" y="6085013"/>
              <a:ext cx="794385" cy="0"/>
            </a:xfrm>
            <a:custGeom>
              <a:avLst/>
              <a:gdLst/>
              <a:ahLst/>
              <a:cxnLst/>
              <a:rect l="l" t="t" r="r" b="b"/>
              <a:pathLst>
                <a:path w="794385" h="0">
                  <a:moveTo>
                    <a:pt x="0" y="0"/>
                  </a:moveTo>
                  <a:lnTo>
                    <a:pt x="794143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/>
          <p:cNvSpPr txBox="1"/>
          <p:nvPr/>
        </p:nvSpPr>
        <p:spPr>
          <a:xfrm>
            <a:off x="2755747" y="5749226"/>
            <a:ext cx="2489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3809" sz="2100">
                <a:latin typeface="Times New Roman"/>
                <a:cs typeface="Times New Roman"/>
              </a:rPr>
              <a:t>Z</a:t>
            </a:r>
            <a:r>
              <a:rPr dirty="0" sz="1000">
                <a:latin typeface="Times New Roman"/>
                <a:cs typeface="Times New Roman"/>
              </a:rPr>
              <a:t>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778285" y="5913564"/>
            <a:ext cx="8890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185572" y="6059614"/>
            <a:ext cx="8890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647317" y="5940550"/>
            <a:ext cx="61341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U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Symbol"/>
                <a:cs typeface="Symbol"/>
              </a:rPr>
              <a:t></a:t>
            </a:r>
            <a:r>
              <a:rPr dirty="0" sz="1400" spc="30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447417" y="6086600"/>
            <a:ext cx="7893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baseline="33333" sz="1500">
                <a:latin typeface="Times New Roman"/>
                <a:cs typeface="Times New Roman"/>
              </a:rPr>
              <a:t>o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baseline="33333" sz="1500">
                <a:latin typeface="Times New Roman"/>
                <a:cs typeface="Times New Roman"/>
              </a:rPr>
              <a:t>p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>
                <a:latin typeface="Times New Roman"/>
                <a:cs typeface="Times New Roman"/>
              </a:rPr>
              <a:t>Z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225960" y="6035800"/>
            <a:ext cx="1974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0">
                <a:latin typeface="Times New Roman"/>
                <a:cs typeface="Times New Roman"/>
              </a:rPr>
              <a:t>1</a:t>
            </a:r>
            <a:r>
              <a:rPr dirty="0" sz="1000" spc="-5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316175" y="5940550"/>
            <a:ext cx="2603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412494" y="5940550"/>
            <a:ext cx="698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73" name="object 7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49786" y="6637028"/>
            <a:ext cx="1835089" cy="2023989"/>
          </a:xfrm>
          <a:prstGeom prst="rect">
            <a:avLst/>
          </a:prstGeom>
        </p:spPr>
      </p:pic>
      <p:sp>
        <p:nvSpPr>
          <p:cNvPr id="74" name="object 74"/>
          <p:cNvSpPr txBox="1"/>
          <p:nvPr/>
        </p:nvSpPr>
        <p:spPr>
          <a:xfrm>
            <a:off x="3381247" y="8645143"/>
            <a:ext cx="6134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7.15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1202817" y="9070644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498092" y="9070644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815989" y="9070645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133886" y="9070645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202616" y="9533482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517735" y="9533482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022163" y="9533482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449597" y="9533482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909179" y="9533482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513619" y="9533482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 txBox="1"/>
          <p:nvPr/>
        </p:nvSpPr>
        <p:spPr>
          <a:xfrm>
            <a:off x="1164716" y="9041834"/>
            <a:ext cx="2796540" cy="7016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00" spc="-80">
                <a:latin typeface="Times New Roman"/>
                <a:cs typeface="Times New Roman"/>
              </a:rPr>
              <a:t>U</a:t>
            </a:r>
            <a:r>
              <a:rPr dirty="0" baseline="-19444" sz="1500" spc="67">
                <a:latin typeface="Times New Roman"/>
                <a:cs typeface="Times New Roman"/>
              </a:rPr>
              <a:t>1</a:t>
            </a: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33333" sz="1500">
                <a:latin typeface="Times New Roman"/>
                <a:cs typeface="Times New Roman"/>
              </a:rPr>
              <a:t>o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 spc="10">
                <a:latin typeface="Times New Roman"/>
                <a:cs typeface="Times New Roman"/>
              </a:rPr>
              <a:t>U</a:t>
            </a:r>
            <a:r>
              <a:rPr dirty="0" baseline="33333" sz="1500">
                <a:latin typeface="Times New Roman"/>
                <a:cs typeface="Times New Roman"/>
              </a:rPr>
              <a:t>p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 spc="10">
                <a:latin typeface="Times New Roman"/>
                <a:cs typeface="Times New Roman"/>
              </a:rPr>
              <a:t>U</a:t>
            </a:r>
            <a:r>
              <a:rPr dirty="0" baseline="33333" sz="1500" spc="172">
                <a:latin typeface="Times New Roman"/>
                <a:cs typeface="Times New Roman"/>
              </a:rPr>
              <a:t>n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dirty="0" sz="1400" spc="-20">
                <a:latin typeface="Times New Roman"/>
                <a:cs typeface="Times New Roman"/>
              </a:rPr>
              <a:t>U</a:t>
            </a:r>
            <a:r>
              <a:rPr dirty="0" baseline="-19444" sz="1500">
                <a:latin typeface="Times New Roman"/>
                <a:cs typeface="Times New Roman"/>
              </a:rPr>
              <a:t>2</a:t>
            </a:r>
            <a:r>
              <a:rPr dirty="0" baseline="-19444" sz="1500" spc="-165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33333" sz="1500">
                <a:latin typeface="Times New Roman"/>
                <a:cs typeface="Times New Roman"/>
              </a:rPr>
              <a:t>o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Symbol"/>
                <a:cs typeface="Symbol"/>
              </a:rPr>
              <a:t></a:t>
            </a:r>
            <a:r>
              <a:rPr dirty="0" sz="1400" spc="55">
                <a:latin typeface="Times New Roman"/>
                <a:cs typeface="Times New Roman"/>
              </a:rPr>
              <a:t>a</a:t>
            </a:r>
            <a:r>
              <a:rPr dirty="0" baseline="33333" sz="1500" spc="97">
                <a:latin typeface="Times New Roman"/>
                <a:cs typeface="Times New Roman"/>
              </a:rPr>
              <a:t>2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33333" sz="1500">
                <a:latin typeface="Times New Roman"/>
                <a:cs typeface="Times New Roman"/>
              </a:rPr>
              <a:t>p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Symbol"/>
                <a:cs typeface="Symbol"/>
              </a:rPr>
              <a:t></a:t>
            </a:r>
            <a:r>
              <a:rPr dirty="0" sz="1400" spc="20">
                <a:latin typeface="Times New Roman"/>
                <a:cs typeface="Times New Roman"/>
              </a:rPr>
              <a:t>a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33333" sz="1500" spc="172">
                <a:latin typeface="Times New Roman"/>
                <a:cs typeface="Times New Roman"/>
              </a:rPr>
              <a:t>n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Symbol"/>
                <a:cs typeface="Symbol"/>
              </a:rPr>
              <a:t></a:t>
            </a:r>
            <a:r>
              <a:rPr dirty="0" sz="1400" spc="-80">
                <a:latin typeface="Times New Roman"/>
                <a:cs typeface="Times New Roman"/>
              </a:rPr>
              <a:t>U</a:t>
            </a:r>
            <a:r>
              <a:rPr dirty="0" baseline="-19444" sz="1500" spc="-60">
                <a:latin typeface="Times New Roman"/>
                <a:cs typeface="Times New Roman"/>
              </a:rPr>
              <a:t>1</a:t>
            </a:r>
            <a:r>
              <a:rPr dirty="0" baseline="-19444" sz="1500">
                <a:latin typeface="Times New Roman"/>
                <a:cs typeface="Times New Roman"/>
              </a:rPr>
              <a:t>M</a:t>
            </a:r>
            <a:r>
              <a:rPr dirty="0" baseline="-19444" sz="1500" spc="-135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Symbol"/>
                <a:cs typeface="Symbol"/>
              </a:rPr>
              <a:t></a:t>
            </a:r>
            <a:r>
              <a:rPr dirty="0" sz="1400" spc="60">
                <a:latin typeface="Times New Roman"/>
                <a:cs typeface="Times New Roman"/>
              </a:rPr>
              <a:t>a</a:t>
            </a:r>
            <a:r>
              <a:rPr dirty="0" baseline="33333" sz="1500" spc="97">
                <a:latin typeface="Times New Roman"/>
                <a:cs typeface="Times New Roman"/>
              </a:rPr>
              <a:t>2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-80">
                <a:latin typeface="Times New Roman"/>
                <a:cs typeface="Times New Roman"/>
              </a:rPr>
              <a:t>U</a:t>
            </a:r>
            <a:r>
              <a:rPr dirty="0" baseline="-19444" sz="1500" spc="-60">
                <a:latin typeface="Times New Roman"/>
                <a:cs typeface="Times New Roman"/>
              </a:rPr>
              <a:t>1</a:t>
            </a:r>
            <a:r>
              <a:rPr dirty="0" baseline="-19444" sz="1500">
                <a:latin typeface="Times New Roman"/>
                <a:cs typeface="Times New Roman"/>
              </a:rPr>
              <a:t>M</a:t>
            </a:r>
            <a:r>
              <a:rPr dirty="0" baseline="-19444" sz="1500" spc="-13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3970825" y="9530307"/>
            <a:ext cx="352425" cy="177800"/>
            <a:chOff x="3970825" y="9530307"/>
            <a:chExt cx="352425" cy="177800"/>
          </a:xfrm>
        </p:grpSpPr>
        <p:sp>
          <p:nvSpPr>
            <p:cNvPr id="87" name="object 87"/>
            <p:cNvSpPr/>
            <p:nvPr/>
          </p:nvSpPr>
          <p:spPr>
            <a:xfrm>
              <a:off x="3973994" y="9641168"/>
              <a:ext cx="23495" cy="13335"/>
            </a:xfrm>
            <a:custGeom>
              <a:avLst/>
              <a:gdLst/>
              <a:ahLst/>
              <a:cxnLst/>
              <a:rect l="l" t="t" r="r" b="b"/>
              <a:pathLst>
                <a:path w="23495" h="13334">
                  <a:moveTo>
                    <a:pt x="0" y="13064"/>
                  </a:moveTo>
                  <a:lnTo>
                    <a:pt x="23415" y="0"/>
                  </a:lnTo>
                </a:path>
              </a:pathLst>
            </a:custGeom>
            <a:ln w="6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3997410" y="9644335"/>
              <a:ext cx="34290" cy="57150"/>
            </a:xfrm>
            <a:custGeom>
              <a:avLst/>
              <a:gdLst/>
              <a:ahLst/>
              <a:cxnLst/>
              <a:rect l="l" t="t" r="r" b="b"/>
              <a:pathLst>
                <a:path w="34289" h="57150">
                  <a:moveTo>
                    <a:pt x="0" y="0"/>
                  </a:moveTo>
                  <a:lnTo>
                    <a:pt x="33734" y="57010"/>
                  </a:lnTo>
                </a:path>
              </a:pathLst>
            </a:custGeom>
            <a:ln w="126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4034319" y="9533481"/>
              <a:ext cx="43180" cy="168275"/>
            </a:xfrm>
            <a:custGeom>
              <a:avLst/>
              <a:gdLst/>
              <a:ahLst/>
              <a:cxnLst/>
              <a:rect l="l" t="t" r="r" b="b"/>
              <a:pathLst>
                <a:path w="43179" h="168275">
                  <a:moveTo>
                    <a:pt x="0" y="167864"/>
                  </a:moveTo>
                  <a:lnTo>
                    <a:pt x="42862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4077182" y="9533481"/>
              <a:ext cx="90805" cy="0"/>
            </a:xfrm>
            <a:custGeom>
              <a:avLst/>
              <a:gdLst/>
              <a:ahLst/>
              <a:cxnLst/>
              <a:rect l="l" t="t" r="r" b="b"/>
              <a:pathLst>
                <a:path w="90804" h="0">
                  <a:moveTo>
                    <a:pt x="0" y="0"/>
                  </a:moveTo>
                  <a:lnTo>
                    <a:pt x="90487" y="0"/>
                  </a:lnTo>
                </a:path>
              </a:pathLst>
            </a:custGeom>
            <a:ln w="63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4204975" y="9533481"/>
              <a:ext cx="118745" cy="0"/>
            </a:xfrm>
            <a:custGeom>
              <a:avLst/>
              <a:gdLst/>
              <a:ahLst/>
              <a:cxnLst/>
              <a:rect l="l" t="t" r="r" b="b"/>
              <a:pathLst>
                <a:path w="118745" h="0">
                  <a:moveTo>
                    <a:pt x="0" y="0"/>
                  </a:moveTo>
                  <a:lnTo>
                    <a:pt x="118268" y="0"/>
                  </a:lnTo>
                </a:path>
              </a:pathLst>
            </a:custGeom>
            <a:ln w="63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2" name="object 92"/>
          <p:cNvSpPr txBox="1"/>
          <p:nvPr/>
        </p:nvSpPr>
        <p:spPr>
          <a:xfrm>
            <a:off x="4045330" y="9427138"/>
            <a:ext cx="86868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23809" sz="2100" spc="-30">
                <a:latin typeface="Times New Roman"/>
                <a:cs typeface="Times New Roman"/>
              </a:rPr>
              <a:t>3.U</a:t>
            </a:r>
            <a:r>
              <a:rPr dirty="0" baseline="-52777" sz="1500" spc="-30">
                <a:latin typeface="Times New Roman"/>
                <a:cs typeface="Times New Roman"/>
              </a:rPr>
              <a:t>1M</a:t>
            </a:r>
            <a:r>
              <a:rPr dirty="0" baseline="-23809" sz="2100" spc="-30">
                <a:latin typeface="Times New Roman"/>
                <a:cs typeface="Times New Roman"/>
              </a:rPr>
              <a:t>.e</a:t>
            </a:r>
            <a:r>
              <a:rPr dirty="0" sz="1000" spc="-20">
                <a:latin typeface="Times New Roman"/>
                <a:cs typeface="Times New Roman"/>
              </a:rPr>
              <a:t>j.210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92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278628" y="9529064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7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5">
                <a:latin typeface="Tahoma"/>
                <a:cs typeface="Tahoma"/>
              </a:rPr>
              <a:t>9</a:t>
            </a:r>
            <a:r>
              <a:rPr dirty="0" sz="1200">
                <a:latin typeface="Tahoma"/>
                <a:cs typeface="Tahoma"/>
              </a:rPr>
              <a:t>)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3791" y="761391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690973" y="761392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95401" y="761393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22835" y="761393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082417" y="761394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609864" y="761395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4067070" y="758223"/>
            <a:ext cx="352425" cy="177800"/>
            <a:chOff x="4067070" y="758223"/>
            <a:chExt cx="352425" cy="177800"/>
          </a:xfrm>
        </p:grpSpPr>
        <p:sp>
          <p:nvSpPr>
            <p:cNvPr id="9" name="object 9"/>
            <p:cNvSpPr/>
            <p:nvPr/>
          </p:nvSpPr>
          <p:spPr>
            <a:xfrm>
              <a:off x="4070239" y="869082"/>
              <a:ext cx="23495" cy="13335"/>
            </a:xfrm>
            <a:custGeom>
              <a:avLst/>
              <a:gdLst/>
              <a:ahLst/>
              <a:cxnLst/>
              <a:rect l="l" t="t" r="r" b="b"/>
              <a:pathLst>
                <a:path w="23495" h="13334">
                  <a:moveTo>
                    <a:pt x="0" y="13064"/>
                  </a:moveTo>
                  <a:lnTo>
                    <a:pt x="23415" y="0"/>
                  </a:lnTo>
                </a:path>
              </a:pathLst>
            </a:custGeom>
            <a:ln w="6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093655" y="872250"/>
              <a:ext cx="34290" cy="57150"/>
            </a:xfrm>
            <a:custGeom>
              <a:avLst/>
              <a:gdLst/>
              <a:ahLst/>
              <a:cxnLst/>
              <a:rect l="l" t="t" r="r" b="b"/>
              <a:pathLst>
                <a:path w="34289" h="57150">
                  <a:moveTo>
                    <a:pt x="0" y="0"/>
                  </a:moveTo>
                  <a:lnTo>
                    <a:pt x="33734" y="57010"/>
                  </a:lnTo>
                </a:path>
              </a:pathLst>
            </a:custGeom>
            <a:ln w="126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130564" y="761397"/>
              <a:ext cx="43180" cy="168275"/>
            </a:xfrm>
            <a:custGeom>
              <a:avLst/>
              <a:gdLst/>
              <a:ahLst/>
              <a:cxnLst/>
              <a:rect l="l" t="t" r="r" b="b"/>
              <a:pathLst>
                <a:path w="43179" h="168275">
                  <a:moveTo>
                    <a:pt x="0" y="167864"/>
                  </a:moveTo>
                  <a:lnTo>
                    <a:pt x="42862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173427" y="761398"/>
              <a:ext cx="90805" cy="0"/>
            </a:xfrm>
            <a:custGeom>
              <a:avLst/>
              <a:gdLst/>
              <a:ahLst/>
              <a:cxnLst/>
              <a:rect l="l" t="t" r="r" b="b"/>
              <a:pathLst>
                <a:path w="90804" h="0">
                  <a:moveTo>
                    <a:pt x="0" y="0"/>
                  </a:moveTo>
                  <a:lnTo>
                    <a:pt x="90487" y="0"/>
                  </a:lnTo>
                </a:path>
              </a:pathLst>
            </a:custGeom>
            <a:ln w="63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301221" y="761399"/>
              <a:ext cx="118745" cy="0"/>
            </a:xfrm>
            <a:custGeom>
              <a:avLst/>
              <a:gdLst/>
              <a:ahLst/>
              <a:cxnLst/>
              <a:rect l="l" t="t" r="r" b="b"/>
              <a:pathLst>
                <a:path w="118745" h="0">
                  <a:moveTo>
                    <a:pt x="0" y="0"/>
                  </a:moveTo>
                  <a:lnTo>
                    <a:pt x="118268" y="0"/>
                  </a:lnTo>
                </a:path>
              </a:pathLst>
            </a:custGeom>
            <a:ln w="63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1345693" y="732866"/>
            <a:ext cx="271145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latin typeface="Times New Roman"/>
                <a:cs typeface="Times New Roman"/>
              </a:rPr>
              <a:t>U</a:t>
            </a:r>
            <a:r>
              <a:rPr dirty="0" baseline="-19444" sz="1500" spc="120">
                <a:latin typeface="Times New Roman"/>
                <a:cs typeface="Times New Roman"/>
              </a:rPr>
              <a:t>3</a:t>
            </a: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33333" sz="1500">
                <a:latin typeface="Times New Roman"/>
                <a:cs typeface="Times New Roman"/>
              </a:rPr>
              <a:t>o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Symbol"/>
                <a:cs typeface="Symbol"/>
              </a:rPr>
              <a:t></a:t>
            </a:r>
            <a:r>
              <a:rPr dirty="0" sz="1400" spc="55">
                <a:latin typeface="Times New Roman"/>
                <a:cs typeface="Times New Roman"/>
              </a:rPr>
              <a:t>a</a:t>
            </a:r>
            <a:r>
              <a:rPr dirty="0" baseline="33333" sz="1500" spc="97">
                <a:latin typeface="Times New Roman"/>
                <a:cs typeface="Times New Roman"/>
              </a:rPr>
              <a:t>2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33333" sz="1500">
                <a:latin typeface="Times New Roman"/>
                <a:cs typeface="Times New Roman"/>
              </a:rPr>
              <a:t>p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Symbol"/>
                <a:cs typeface="Symbol"/>
              </a:rPr>
              <a:t></a:t>
            </a:r>
            <a:r>
              <a:rPr dirty="0" sz="1400" spc="20">
                <a:latin typeface="Times New Roman"/>
                <a:cs typeface="Times New Roman"/>
              </a:rPr>
              <a:t>a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33333" sz="1500" spc="172">
                <a:latin typeface="Times New Roman"/>
                <a:cs typeface="Times New Roman"/>
              </a:rPr>
              <a:t>n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Symbol"/>
                <a:cs typeface="Symbol"/>
              </a:rPr>
              <a:t></a:t>
            </a:r>
            <a:r>
              <a:rPr dirty="0" sz="1400" spc="-80">
                <a:latin typeface="Times New Roman"/>
                <a:cs typeface="Times New Roman"/>
              </a:rPr>
              <a:t>U</a:t>
            </a:r>
            <a:r>
              <a:rPr dirty="0" baseline="-19444" sz="1500" spc="-60">
                <a:latin typeface="Times New Roman"/>
                <a:cs typeface="Times New Roman"/>
              </a:rPr>
              <a:t>1</a:t>
            </a:r>
            <a:r>
              <a:rPr dirty="0" baseline="-19444" sz="1500" spc="-7">
                <a:latin typeface="Times New Roman"/>
                <a:cs typeface="Times New Roman"/>
              </a:rPr>
              <a:t>M</a:t>
            </a:r>
            <a:r>
              <a:rPr dirty="0" baseline="-19444" sz="1500" spc="-135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Symbol"/>
                <a:cs typeface="Symbol"/>
              </a:rPr>
              <a:t></a:t>
            </a:r>
            <a:r>
              <a:rPr dirty="0" sz="1400" spc="20">
                <a:latin typeface="Times New Roman"/>
                <a:cs typeface="Times New Roman"/>
              </a:rPr>
              <a:t>a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-80">
                <a:latin typeface="Times New Roman"/>
                <a:cs typeface="Times New Roman"/>
              </a:rPr>
              <a:t>U</a:t>
            </a:r>
            <a:r>
              <a:rPr dirty="0" baseline="-19444" sz="1500" spc="-60">
                <a:latin typeface="Times New Roman"/>
                <a:cs typeface="Times New Roman"/>
              </a:rPr>
              <a:t>1</a:t>
            </a:r>
            <a:r>
              <a:rPr dirty="0" baseline="-19444" sz="1500" spc="-7">
                <a:latin typeface="Times New Roman"/>
                <a:cs typeface="Times New Roman"/>
              </a:rPr>
              <a:t>M</a:t>
            </a:r>
            <a:r>
              <a:rPr dirty="0" baseline="-19444" sz="1500" spc="-13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40879" y="655275"/>
            <a:ext cx="86042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23809" sz="2100" spc="-37">
                <a:latin typeface="Times New Roman"/>
                <a:cs typeface="Times New Roman"/>
              </a:rPr>
              <a:t>3.U</a:t>
            </a:r>
            <a:r>
              <a:rPr dirty="0" baseline="-52777" sz="1500" spc="-37">
                <a:latin typeface="Times New Roman"/>
                <a:cs typeface="Times New Roman"/>
              </a:rPr>
              <a:t>1M</a:t>
            </a:r>
            <a:r>
              <a:rPr dirty="0" baseline="-23809" sz="2100" spc="-37">
                <a:latin typeface="Times New Roman"/>
                <a:cs typeface="Times New Roman"/>
              </a:rPr>
              <a:t>.e</a:t>
            </a:r>
            <a:r>
              <a:rPr dirty="0" sz="1000" spc="-25">
                <a:latin typeface="Times New Roman"/>
                <a:cs typeface="Times New Roman"/>
              </a:rPr>
              <a:t>j.150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886779" y="1577457"/>
            <a:ext cx="197485" cy="178435"/>
            <a:chOff x="1886779" y="1577457"/>
            <a:chExt cx="197485" cy="178435"/>
          </a:xfrm>
        </p:grpSpPr>
        <p:sp>
          <p:nvSpPr>
            <p:cNvPr id="17" name="object 17"/>
            <p:cNvSpPr/>
            <p:nvPr/>
          </p:nvSpPr>
          <p:spPr>
            <a:xfrm>
              <a:off x="1889956" y="1688591"/>
              <a:ext cx="23495" cy="13335"/>
            </a:xfrm>
            <a:custGeom>
              <a:avLst/>
              <a:gdLst/>
              <a:ahLst/>
              <a:cxnLst/>
              <a:rect l="l" t="t" r="r" b="b"/>
              <a:pathLst>
                <a:path w="23494" h="13335">
                  <a:moveTo>
                    <a:pt x="0" y="13096"/>
                  </a:moveTo>
                  <a:lnTo>
                    <a:pt x="23472" y="0"/>
                  </a:lnTo>
                </a:path>
              </a:pathLst>
            </a:custGeom>
            <a:ln w="63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913429" y="1691765"/>
              <a:ext cx="34290" cy="57150"/>
            </a:xfrm>
            <a:custGeom>
              <a:avLst/>
              <a:gdLst/>
              <a:ahLst/>
              <a:cxnLst/>
              <a:rect l="l" t="t" r="r" b="b"/>
              <a:pathLst>
                <a:path w="34289" h="57150">
                  <a:moveTo>
                    <a:pt x="0" y="0"/>
                  </a:moveTo>
                  <a:lnTo>
                    <a:pt x="33816" y="57150"/>
                  </a:lnTo>
                </a:path>
              </a:pathLst>
            </a:custGeom>
            <a:ln w="127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950428" y="1580639"/>
              <a:ext cx="43180" cy="168275"/>
            </a:xfrm>
            <a:custGeom>
              <a:avLst/>
              <a:gdLst/>
              <a:ahLst/>
              <a:cxnLst/>
              <a:rect l="l" t="t" r="r" b="b"/>
              <a:pathLst>
                <a:path w="43180" h="168275">
                  <a:moveTo>
                    <a:pt x="0" y="168275"/>
                  </a:moveTo>
                  <a:lnTo>
                    <a:pt x="42967" y="0"/>
                  </a:lnTo>
                </a:path>
              </a:pathLst>
            </a:custGeom>
            <a:ln w="63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993395" y="1580639"/>
              <a:ext cx="90805" cy="0"/>
            </a:xfrm>
            <a:custGeom>
              <a:avLst/>
              <a:gdLst/>
              <a:ahLst/>
              <a:cxnLst/>
              <a:rect l="l" t="t" r="r" b="b"/>
              <a:pathLst>
                <a:path w="90805" h="0">
                  <a:moveTo>
                    <a:pt x="0" y="0"/>
                  </a:moveTo>
                  <a:lnTo>
                    <a:pt x="90708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/>
          <p:nvPr/>
        </p:nvSpPr>
        <p:spPr>
          <a:xfrm>
            <a:off x="911351" y="1821840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372917" y="1821840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847344" y="1169923"/>
            <a:ext cx="6031865" cy="1267460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algn="just" marL="38100" marR="30480">
              <a:lnSpc>
                <a:spcPct val="104500"/>
              </a:lnSpc>
              <a:spcBef>
                <a:spcPts val="35"/>
              </a:spcBef>
            </a:pP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podían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haber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utilizado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expresiones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deducidas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tratar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formulación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general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falla unipolar con contacto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tierra. Tensión de fases sanas respecto de tierra </a:t>
            </a:r>
            <a:r>
              <a:rPr dirty="0" sz="1200" spc="-10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 incrementa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355">
                <a:latin typeface="Tahoma"/>
                <a:cs typeface="Tahoma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-13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fases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mantienen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su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operación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normal.</a:t>
            </a:r>
            <a:endParaRPr sz="1200">
              <a:latin typeface="Tahoma"/>
              <a:cs typeface="Tahoma"/>
            </a:endParaRPr>
          </a:p>
          <a:p>
            <a:pPr algn="just" marL="63500">
              <a:lnSpc>
                <a:spcPct val="100000"/>
              </a:lnSpc>
              <a:spcBef>
                <a:spcPts val="215"/>
              </a:spcBef>
            </a:pPr>
            <a:r>
              <a:rPr dirty="0" sz="1400" spc="5">
                <a:latin typeface="Times New Roman"/>
                <a:cs typeface="Times New Roman"/>
              </a:rPr>
              <a:t>U</a:t>
            </a:r>
            <a:r>
              <a:rPr dirty="0" baseline="33333" sz="1500" spc="7">
                <a:latin typeface="Times New Roman"/>
                <a:cs typeface="Times New Roman"/>
              </a:rPr>
              <a:t>o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Symbol"/>
                <a:cs typeface="Symbol"/>
              </a:rPr>
              <a:t></a:t>
            </a:r>
            <a:r>
              <a:rPr dirty="0" sz="1400" spc="-15">
                <a:latin typeface="Times New Roman"/>
                <a:cs typeface="Times New Roman"/>
              </a:rPr>
              <a:t>U</a:t>
            </a:r>
            <a:r>
              <a:rPr dirty="0" baseline="-19444" sz="1500" spc="-22">
                <a:latin typeface="Times New Roman"/>
                <a:cs typeface="Times New Roman"/>
              </a:rPr>
              <a:t>1M</a:t>
            </a:r>
            <a:r>
              <a:rPr dirty="0" baseline="-19444" sz="1500" spc="247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,</a:t>
            </a:r>
            <a:r>
              <a:rPr dirty="0" sz="1200" spc="-5">
                <a:latin typeface="Tahoma"/>
                <a:cs typeface="Tahoma"/>
              </a:rPr>
              <a:t> 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denomina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superpuesta del sistema.</a:t>
            </a:r>
            <a:endParaRPr sz="1200">
              <a:latin typeface="Tahoma"/>
              <a:cs typeface="Tahoma"/>
            </a:endParaRPr>
          </a:p>
          <a:p>
            <a:pPr algn="just" marL="38100">
              <a:lnSpc>
                <a:spcPct val="100000"/>
              </a:lnSpc>
              <a:spcBef>
                <a:spcPts val="1755"/>
              </a:spcBef>
            </a:pPr>
            <a:r>
              <a:rPr dirty="0" sz="1200" spc="-5">
                <a:latin typeface="Tahoma"/>
                <a:cs typeface="Tahoma"/>
              </a:rPr>
              <a:t>Cifra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puesta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tierra.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076463" y="2658554"/>
            <a:ext cx="561340" cy="200025"/>
            <a:chOff x="3076463" y="2658554"/>
            <a:chExt cx="561340" cy="200025"/>
          </a:xfrm>
        </p:grpSpPr>
        <p:sp>
          <p:nvSpPr>
            <p:cNvPr id="25" name="object 25"/>
            <p:cNvSpPr/>
            <p:nvPr/>
          </p:nvSpPr>
          <p:spPr>
            <a:xfrm>
              <a:off x="3092338" y="2791906"/>
              <a:ext cx="23495" cy="13335"/>
            </a:xfrm>
            <a:custGeom>
              <a:avLst/>
              <a:gdLst/>
              <a:ahLst/>
              <a:cxnLst/>
              <a:rect l="l" t="t" r="r" b="b"/>
              <a:pathLst>
                <a:path w="23494" h="13335">
                  <a:moveTo>
                    <a:pt x="0" y="13093"/>
                  </a:moveTo>
                  <a:lnTo>
                    <a:pt x="23418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115754" y="2795079"/>
              <a:ext cx="34290" cy="57150"/>
            </a:xfrm>
            <a:custGeom>
              <a:avLst/>
              <a:gdLst/>
              <a:ahLst/>
              <a:cxnLst/>
              <a:rect l="l" t="t" r="r" b="b"/>
              <a:pathLst>
                <a:path w="34289" h="57150">
                  <a:moveTo>
                    <a:pt x="0" y="0"/>
                  </a:moveTo>
                  <a:lnTo>
                    <a:pt x="33731" y="571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152663" y="2683954"/>
              <a:ext cx="43180" cy="168275"/>
            </a:xfrm>
            <a:custGeom>
              <a:avLst/>
              <a:gdLst/>
              <a:ahLst/>
              <a:cxnLst/>
              <a:rect l="l" t="t" r="r" b="b"/>
              <a:pathLst>
                <a:path w="43180" h="168275">
                  <a:moveTo>
                    <a:pt x="0" y="168275"/>
                  </a:moveTo>
                  <a:lnTo>
                    <a:pt x="42862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195525" y="2683954"/>
              <a:ext cx="90805" cy="0"/>
            </a:xfrm>
            <a:custGeom>
              <a:avLst/>
              <a:gdLst/>
              <a:ahLst/>
              <a:cxnLst/>
              <a:rect l="l" t="t" r="r" b="b"/>
              <a:pathLst>
                <a:path w="90804" h="0">
                  <a:moveTo>
                    <a:pt x="0" y="0"/>
                  </a:moveTo>
                  <a:lnTo>
                    <a:pt x="904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076463" y="2661729"/>
              <a:ext cx="561340" cy="0"/>
            </a:xfrm>
            <a:custGeom>
              <a:avLst/>
              <a:gdLst/>
              <a:ahLst/>
              <a:cxnLst/>
              <a:rect l="l" t="t" r="r" b="b"/>
              <a:pathLst>
                <a:path w="561339" h="0">
                  <a:moveTo>
                    <a:pt x="0" y="0"/>
                  </a:moveTo>
                  <a:lnTo>
                    <a:pt x="561174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3832907" y="2658554"/>
            <a:ext cx="561340" cy="200025"/>
            <a:chOff x="3832907" y="2658554"/>
            <a:chExt cx="561340" cy="200025"/>
          </a:xfrm>
        </p:grpSpPr>
        <p:sp>
          <p:nvSpPr>
            <p:cNvPr id="31" name="object 31"/>
            <p:cNvSpPr/>
            <p:nvPr/>
          </p:nvSpPr>
          <p:spPr>
            <a:xfrm>
              <a:off x="3848782" y="2791906"/>
              <a:ext cx="23495" cy="13335"/>
            </a:xfrm>
            <a:custGeom>
              <a:avLst/>
              <a:gdLst/>
              <a:ahLst/>
              <a:cxnLst/>
              <a:rect l="l" t="t" r="r" b="b"/>
              <a:pathLst>
                <a:path w="23495" h="13335">
                  <a:moveTo>
                    <a:pt x="0" y="13093"/>
                  </a:moveTo>
                  <a:lnTo>
                    <a:pt x="23418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872198" y="2795079"/>
              <a:ext cx="34290" cy="57150"/>
            </a:xfrm>
            <a:custGeom>
              <a:avLst/>
              <a:gdLst/>
              <a:ahLst/>
              <a:cxnLst/>
              <a:rect l="l" t="t" r="r" b="b"/>
              <a:pathLst>
                <a:path w="34289" h="57150">
                  <a:moveTo>
                    <a:pt x="0" y="0"/>
                  </a:moveTo>
                  <a:lnTo>
                    <a:pt x="33731" y="571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909107" y="2683954"/>
              <a:ext cx="43180" cy="168275"/>
            </a:xfrm>
            <a:custGeom>
              <a:avLst/>
              <a:gdLst/>
              <a:ahLst/>
              <a:cxnLst/>
              <a:rect l="l" t="t" r="r" b="b"/>
              <a:pathLst>
                <a:path w="43179" h="168275">
                  <a:moveTo>
                    <a:pt x="0" y="168275"/>
                  </a:moveTo>
                  <a:lnTo>
                    <a:pt x="42862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951969" y="2683954"/>
              <a:ext cx="90805" cy="0"/>
            </a:xfrm>
            <a:custGeom>
              <a:avLst/>
              <a:gdLst/>
              <a:ahLst/>
              <a:cxnLst/>
              <a:rect l="l" t="t" r="r" b="b"/>
              <a:pathLst>
                <a:path w="90804" h="0">
                  <a:moveTo>
                    <a:pt x="0" y="0"/>
                  </a:moveTo>
                  <a:lnTo>
                    <a:pt x="904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832907" y="2661729"/>
              <a:ext cx="561340" cy="0"/>
            </a:xfrm>
            <a:custGeom>
              <a:avLst/>
              <a:gdLst/>
              <a:ahLst/>
              <a:cxnLst/>
              <a:rect l="l" t="t" r="r" b="b"/>
              <a:pathLst>
                <a:path w="561339" h="0">
                  <a:moveTo>
                    <a:pt x="0" y="0"/>
                  </a:moveTo>
                  <a:lnTo>
                    <a:pt x="5611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/>
          <p:cNvGrpSpPr/>
          <p:nvPr/>
        </p:nvGrpSpPr>
        <p:grpSpPr>
          <a:xfrm>
            <a:off x="4589350" y="2774441"/>
            <a:ext cx="431165" cy="25400"/>
            <a:chOff x="4589350" y="2774441"/>
            <a:chExt cx="431165" cy="25400"/>
          </a:xfrm>
        </p:grpSpPr>
        <p:sp>
          <p:nvSpPr>
            <p:cNvPr id="37" name="object 37"/>
            <p:cNvSpPr/>
            <p:nvPr/>
          </p:nvSpPr>
          <p:spPr>
            <a:xfrm>
              <a:off x="4589350" y="2796666"/>
              <a:ext cx="431165" cy="0"/>
            </a:xfrm>
            <a:custGeom>
              <a:avLst/>
              <a:gdLst/>
              <a:ahLst/>
              <a:cxnLst/>
              <a:rect l="l" t="t" r="r" b="b"/>
              <a:pathLst>
                <a:path w="431164" h="0">
                  <a:moveTo>
                    <a:pt x="0" y="0"/>
                  </a:moveTo>
                  <a:lnTo>
                    <a:pt x="43060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4589350" y="2777616"/>
              <a:ext cx="431165" cy="0"/>
            </a:xfrm>
            <a:custGeom>
              <a:avLst/>
              <a:gdLst/>
              <a:ahLst/>
              <a:cxnLst/>
              <a:rect l="l" t="t" r="r" b="b"/>
              <a:pathLst>
                <a:path w="431164" h="0">
                  <a:moveTo>
                    <a:pt x="0" y="0"/>
                  </a:moveTo>
                  <a:lnTo>
                    <a:pt x="43060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2742692" y="2517266"/>
            <a:ext cx="2984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m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93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206638" y="2403760"/>
            <a:ext cx="10528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810895" algn="l"/>
              </a:tabLst>
            </a:pPr>
            <a:r>
              <a:rPr dirty="0" sz="1400" spc="-10">
                <a:latin typeface="Times New Roman"/>
                <a:cs typeface="Times New Roman"/>
              </a:rPr>
              <a:t>U</a:t>
            </a:r>
            <a:r>
              <a:rPr dirty="0" baseline="-19444" sz="1500" spc="-15">
                <a:latin typeface="Times New Roman"/>
                <a:cs typeface="Times New Roman"/>
              </a:rPr>
              <a:t>2	</a:t>
            </a:r>
            <a:r>
              <a:rPr dirty="0" sz="1400" spc="-10">
                <a:latin typeface="Times New Roman"/>
                <a:cs typeface="Times New Roman"/>
              </a:rPr>
              <a:t>U</a:t>
            </a:r>
            <a:r>
              <a:rPr dirty="0" baseline="-19444" sz="1500" spc="-15">
                <a:latin typeface="Times New Roman"/>
                <a:cs typeface="Times New Roman"/>
              </a:rPr>
              <a:t>3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150279" y="2655379"/>
            <a:ext cx="12712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807085" algn="l"/>
              </a:tabLst>
            </a:pPr>
            <a:r>
              <a:rPr dirty="0" sz="1400" spc="-45">
                <a:latin typeface="Times New Roman"/>
                <a:cs typeface="Times New Roman"/>
              </a:rPr>
              <a:t>3.U</a:t>
            </a:r>
            <a:r>
              <a:rPr dirty="0" baseline="-19444" sz="1500" spc="-67">
                <a:latin typeface="Times New Roman"/>
                <a:cs typeface="Times New Roman"/>
              </a:rPr>
              <a:t>1M	</a:t>
            </a:r>
            <a:r>
              <a:rPr dirty="0" sz="1400" spc="-45">
                <a:latin typeface="Times New Roman"/>
                <a:cs typeface="Times New Roman"/>
              </a:rPr>
              <a:t>3.U</a:t>
            </a:r>
            <a:r>
              <a:rPr dirty="0" baseline="-19444" sz="1500" spc="-67">
                <a:latin typeface="Times New Roman"/>
                <a:cs typeface="Times New Roman"/>
              </a:rPr>
              <a:t>1M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674073" y="2517266"/>
            <a:ext cx="137414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8985" algn="l"/>
              </a:tabLst>
            </a:pPr>
            <a:r>
              <a:rPr dirty="0" sz="1400">
                <a:latin typeface="Symbol"/>
                <a:cs typeface="Symbol"/>
              </a:rPr>
              <a:t>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</a:t>
            </a:r>
            <a:r>
              <a:rPr dirty="0" sz="1400" spc="-16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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45">
                <a:latin typeface="Times New Roman"/>
                <a:cs typeface="Times New Roman"/>
              </a:rPr>
              <a:t>0</a:t>
            </a:r>
            <a:r>
              <a:rPr dirty="0" sz="1400" spc="-90">
                <a:latin typeface="Times New Roman"/>
                <a:cs typeface="Times New Roman"/>
              </a:rPr>
              <a:t>,</a:t>
            </a:r>
            <a:r>
              <a:rPr dirty="0" sz="1400">
                <a:latin typeface="Times New Roman"/>
                <a:cs typeface="Times New Roman"/>
              </a:rPr>
              <a:t>8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71144" y="3091688"/>
            <a:ext cx="6184900" cy="65011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3664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Aspectos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característicos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</a:t>
            </a:r>
            <a:r>
              <a:rPr dirty="0" sz="1200">
                <a:latin typeface="Tahoma"/>
                <a:cs typeface="Tahoma"/>
              </a:rPr>
              <a:t> con </a:t>
            </a:r>
            <a:r>
              <a:rPr dirty="0" sz="1200" spc="-5">
                <a:latin typeface="Tahoma"/>
                <a:cs typeface="Tahoma"/>
              </a:rPr>
              <a:t>centro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aislado: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342265" marR="107314" indent="-228600">
              <a:lnSpc>
                <a:spcPct val="100400"/>
              </a:lnSpc>
              <a:spcBef>
                <a:spcPts val="5"/>
              </a:spcBef>
              <a:buAutoNum type="alphaLcParenR"/>
              <a:tabLst>
                <a:tab pos="342900" algn="l"/>
              </a:tabLst>
            </a:pPr>
            <a:r>
              <a:rPr dirty="0" sz="1200" spc="-5">
                <a:latin typeface="Tahoma"/>
                <a:cs typeface="Tahoma"/>
              </a:rPr>
              <a:t>Tensión respecto de tierra de fases sanas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caso de contacto unipolar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se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incrementa en </a:t>
            </a:r>
            <a:r>
              <a:rPr dirty="0" sz="1200">
                <a:latin typeface="Tahoma"/>
                <a:cs typeface="Tahoma"/>
              </a:rPr>
              <a:t>´3; </a:t>
            </a:r>
            <a:r>
              <a:rPr dirty="0" sz="1200" spc="-5">
                <a:latin typeface="Tahoma"/>
                <a:cs typeface="Tahoma"/>
              </a:rPr>
              <a:t>tensión entre fases se mantiene en </a:t>
            </a:r>
            <a:r>
              <a:rPr dirty="0" sz="1200" spc="-10">
                <a:latin typeface="Tahoma"/>
                <a:cs typeface="Tahoma"/>
              </a:rPr>
              <a:t>su </a:t>
            </a:r>
            <a:r>
              <a:rPr dirty="0" sz="1200" spc="-5">
                <a:latin typeface="Tahoma"/>
                <a:cs typeface="Tahoma"/>
              </a:rPr>
              <a:t>valor correspondiente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10">
                <a:latin typeface="Tahoma"/>
                <a:cs typeface="Tahoma"/>
              </a:rPr>
              <a:t>las </a:t>
            </a:r>
            <a:r>
              <a:rPr dirty="0" sz="1200" spc="-5">
                <a:latin typeface="Tahoma"/>
                <a:cs typeface="Tahoma"/>
              </a:rPr>
              <a:t> condiciones antes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producirse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Tahoma"/>
              <a:buAutoNum type="alphaLcParenR"/>
            </a:pPr>
            <a:endParaRPr sz="1200">
              <a:latin typeface="Tahoma"/>
              <a:cs typeface="Tahoma"/>
            </a:endParaRPr>
          </a:p>
          <a:p>
            <a:pPr algn="just" marL="342900" marR="106680" indent="-228600">
              <a:lnSpc>
                <a:spcPct val="100000"/>
              </a:lnSpc>
              <a:buAutoNum type="alphaLcParenR"/>
              <a:tabLst>
                <a:tab pos="342900" algn="l"/>
              </a:tabLst>
            </a:pPr>
            <a:r>
              <a:rPr dirty="0" sz="1200" spc="-5">
                <a:latin typeface="Tahoma"/>
                <a:cs typeface="Tahoma"/>
              </a:rPr>
              <a:t>Corriente de contacto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unipolar es proporcional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tensión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red </a:t>
            </a:r>
            <a:r>
              <a:rPr dirty="0" sz="1200">
                <a:latin typeface="Tahoma"/>
                <a:cs typeface="Tahoma"/>
              </a:rPr>
              <a:t>y 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extensión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ella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(longitudëë&gt;C</a:t>
            </a:r>
            <a:r>
              <a:rPr dirty="0" baseline="-13888" sz="1800" spc="-7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).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general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es</a:t>
            </a:r>
            <a:r>
              <a:rPr dirty="0" u="sng" sz="1200" spc="10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mucho</a:t>
            </a:r>
            <a:r>
              <a:rPr dirty="0" u="sng" sz="1200" spc="9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menor</a:t>
            </a:r>
            <a:r>
              <a:rPr dirty="0" u="sng" sz="1200" spc="1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que</a:t>
            </a:r>
            <a:r>
              <a:rPr dirty="0" u="sng" sz="1200" spc="10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la</a:t>
            </a:r>
            <a:r>
              <a:rPr dirty="0" u="sng" sz="1200" spc="9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corriente</a:t>
            </a:r>
            <a:r>
              <a:rPr dirty="0" u="sng" sz="1200" spc="1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1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  <a:p>
            <a:pPr marL="342900" marR="109220">
              <a:lnSpc>
                <a:spcPct val="100800"/>
              </a:lnSpc>
              <a:spcBef>
                <a:spcPts val="300"/>
              </a:spcBef>
              <a:tabLst>
                <a:tab pos="4986020" algn="l"/>
              </a:tabLst>
            </a:pPr>
            <a:r>
              <a:rPr dirty="0" u="sng" sz="1200" spc="-1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</a:t>
            </a:r>
            <a:r>
              <a:rPr dirty="0" u="sng" sz="1200" spc="-1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o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r</a:t>
            </a:r>
            <a:r>
              <a:rPr dirty="0" u="sng" sz="1200" spc="-1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t</a:t>
            </a:r>
            <a:r>
              <a:rPr dirty="0" u="sng" sz="1200" spc="-1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oc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i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r</a:t>
            </a:r>
            <a:r>
              <a:rPr dirty="0" u="sng" sz="1200" spc="-1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ui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t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o </a:t>
            </a:r>
            <a:r>
              <a:rPr dirty="0" u="sng" sz="1200" spc="-11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1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t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r</a:t>
            </a:r>
            <a:r>
              <a:rPr dirty="0" u="sng" sz="1200" spc="1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i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po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l</a:t>
            </a:r>
            <a:r>
              <a:rPr dirty="0" u="sng" sz="1200" spc="-1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a</a:t>
            </a:r>
            <a:r>
              <a:rPr dirty="0" u="sng" sz="1200" spc="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. </a:t>
            </a:r>
            <a:r>
              <a:rPr dirty="0" sz="1200" spc="-9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P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llo </a:t>
            </a:r>
            <a:r>
              <a:rPr dirty="0" sz="1200" spc="-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io </a:t>
            </a:r>
            <a:r>
              <a:rPr dirty="0" sz="1200" spc="-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rr</a:t>
            </a:r>
            <a:r>
              <a:rPr dirty="0" sz="1200">
                <a:latin typeface="Tahoma"/>
                <a:cs typeface="Tahoma"/>
              </a:rPr>
              <a:t>um</a:t>
            </a:r>
            <a:r>
              <a:rPr dirty="0" sz="1200" spc="-5">
                <a:latin typeface="Tahoma"/>
                <a:cs typeface="Tahoma"/>
              </a:rPr>
              <a:t>p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	inm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m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  </a:t>
            </a:r>
            <a:r>
              <a:rPr dirty="0" sz="1200" spc="-5">
                <a:latin typeface="Tahoma"/>
                <a:cs typeface="Tahoma"/>
              </a:rPr>
              <a:t>dicha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342265" marR="106680" indent="-228600">
              <a:lnSpc>
                <a:spcPct val="100600"/>
              </a:lnSpc>
              <a:buAutoNum type="alphaLcParenR" startAt="3"/>
              <a:tabLst>
                <a:tab pos="342900" algn="l"/>
              </a:tabLst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de contacto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unipolar es capacitiva. Por ello existe el peligro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reencendido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caso de fallas con presencia de arco eléctrico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tanto existe </a:t>
            </a:r>
            <a:r>
              <a:rPr dirty="0" sz="1200" spc="-10">
                <a:latin typeface="Tahoma"/>
                <a:cs typeface="Tahoma"/>
              </a:rPr>
              <a:t>el </a:t>
            </a:r>
            <a:r>
              <a:rPr dirty="0" sz="1200" spc="-5">
                <a:latin typeface="Tahoma"/>
                <a:cs typeface="Tahoma"/>
              </a:rPr>
              <a:t> peligro de contacto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intermitente. Dado que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falla podría </a:t>
            </a:r>
            <a:r>
              <a:rPr dirty="0" sz="1200" spc="-10">
                <a:latin typeface="Tahoma"/>
                <a:cs typeface="Tahoma"/>
              </a:rPr>
              <a:t>pasar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ser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 doble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tierra, en </a:t>
            </a:r>
            <a:r>
              <a:rPr dirty="0" sz="1200" spc="-10">
                <a:latin typeface="Tahoma"/>
                <a:cs typeface="Tahoma"/>
              </a:rPr>
              <a:t>cada </a:t>
            </a:r>
            <a:r>
              <a:rPr dirty="0" sz="1200" spc="-5">
                <a:latin typeface="Tahoma"/>
                <a:cs typeface="Tahoma"/>
              </a:rPr>
              <a:t>caso es conveniente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pronta interrupción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ahoma"/>
              <a:buAutoNum type="alphaLcParenR" startAt="3"/>
            </a:pPr>
            <a:endParaRPr sz="1150">
              <a:latin typeface="Tahoma"/>
              <a:cs typeface="Tahoma"/>
            </a:endParaRPr>
          </a:p>
          <a:p>
            <a:pPr algn="just" marL="342900" marR="110489" indent="-228600">
              <a:lnSpc>
                <a:spcPct val="100800"/>
              </a:lnSpc>
              <a:buAutoNum type="alphaLcParenR" startAt="3"/>
              <a:tabLst>
                <a:tab pos="342900" algn="l"/>
              </a:tabLst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determinación</a:t>
            </a:r>
            <a:r>
              <a:rPr dirty="0" sz="1200" spc="3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la línea </a:t>
            </a:r>
            <a:r>
              <a:rPr dirty="0" sz="1200" spc="-5">
                <a:latin typeface="Tahoma"/>
                <a:cs typeface="Tahoma"/>
              </a:rPr>
              <a:t>afectada de falla es difícil, es decir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protección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selectiva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dificultada</a:t>
            </a:r>
            <a:r>
              <a:rPr dirty="0" sz="1200" spc="-5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Tahoma"/>
              <a:buAutoNum type="alphaLcParenR" startAt="3"/>
            </a:pPr>
            <a:endParaRPr sz="1150">
              <a:latin typeface="Tahoma"/>
              <a:cs typeface="Tahoma"/>
            </a:endParaRPr>
          </a:p>
          <a:p>
            <a:pPr algn="just" marL="342265" marR="107314" indent="-228600">
              <a:lnSpc>
                <a:spcPct val="100699"/>
              </a:lnSpc>
              <a:buAutoNum type="alphaLcParenR" startAt="3"/>
              <a:tabLst>
                <a:tab pos="342900" algn="l"/>
              </a:tabLst>
            </a:pPr>
            <a:r>
              <a:rPr dirty="0" sz="1200" spc="-5">
                <a:latin typeface="Tahoma"/>
                <a:cs typeface="Tahoma"/>
              </a:rPr>
              <a:t>En servicio normal el potencial de las líneas respecto de tierra está determinado por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 capacidades entre líneas. En caso de existir simetría exacta el </a:t>
            </a:r>
            <a:r>
              <a:rPr dirty="0" sz="1200">
                <a:latin typeface="Tahoma"/>
                <a:cs typeface="Tahoma"/>
              </a:rPr>
              <a:t>centro </a:t>
            </a:r>
            <a:r>
              <a:rPr dirty="0" sz="1200" spc="-5">
                <a:latin typeface="Tahoma"/>
                <a:cs typeface="Tahoma"/>
              </a:rPr>
              <a:t>de estrella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transformador tiene potencial </a:t>
            </a:r>
            <a:r>
              <a:rPr dirty="0" sz="1200">
                <a:latin typeface="Tahoma"/>
                <a:cs typeface="Tahoma"/>
              </a:rPr>
              <a:t>nulo </a:t>
            </a:r>
            <a:r>
              <a:rPr dirty="0" sz="1200" spc="-5">
                <a:latin typeface="Tahoma"/>
                <a:cs typeface="Tahoma"/>
              </a:rPr>
              <a:t>respecto de tierra.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causa de las pequeñas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asimetrías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existentes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mayoría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casos</a:t>
            </a:r>
            <a:r>
              <a:rPr dirty="0" sz="1200">
                <a:latin typeface="Tahoma"/>
                <a:cs typeface="Tahoma"/>
              </a:rPr>
              <a:t> y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terceras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armónicas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contenidas en las tensiones, aparecen diferencias de potencial entre el centro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tierra que si bien son pequeñas frente </a:t>
            </a:r>
            <a:r>
              <a:rPr dirty="0" sz="1200">
                <a:latin typeface="Tahoma"/>
                <a:cs typeface="Tahoma"/>
              </a:rPr>
              <a:t>a la </a:t>
            </a:r>
            <a:r>
              <a:rPr dirty="0" sz="1200" spc="-5">
                <a:latin typeface="Tahoma"/>
                <a:cs typeface="Tahoma"/>
              </a:rPr>
              <a:t>tensión de operación, pueden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resultar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peligrosas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personas.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Tahoma"/>
              <a:buAutoNum type="alphaLcParenR" startAt="3"/>
            </a:pPr>
            <a:endParaRPr sz="1150">
              <a:latin typeface="Tahoma"/>
              <a:cs typeface="Tahoma"/>
            </a:endParaRPr>
          </a:p>
          <a:p>
            <a:pPr algn="just" marL="342900" marR="107314" indent="-228600">
              <a:lnSpc>
                <a:spcPct val="100600"/>
              </a:lnSpc>
              <a:buAutoNum type="alphaLcParenR" startAt="3"/>
              <a:tabLst>
                <a:tab pos="342900" algn="l"/>
              </a:tabLst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operación con centros de estrella aislado es relativamente poco frecuente </a:t>
            </a:r>
            <a:r>
              <a:rPr dirty="0" sz="1200">
                <a:latin typeface="Tahoma"/>
                <a:cs typeface="Tahoma"/>
              </a:rPr>
              <a:t>ya </a:t>
            </a:r>
            <a:r>
              <a:rPr dirty="0" sz="1200" spc="-10">
                <a:latin typeface="Tahoma"/>
                <a:cs typeface="Tahoma"/>
              </a:rPr>
              <a:t>que </a:t>
            </a:r>
            <a:r>
              <a:rPr dirty="0" sz="1200" spc="-5">
                <a:latin typeface="Tahoma"/>
                <a:cs typeface="Tahoma"/>
              </a:rPr>
              <a:t> con excepción de </a:t>
            </a:r>
            <a:r>
              <a:rPr dirty="0" sz="1200" spc="-10">
                <a:latin typeface="Tahoma"/>
                <a:cs typeface="Tahoma"/>
              </a:rPr>
              <a:t>redes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muy </a:t>
            </a:r>
            <a:r>
              <a:rPr dirty="0" sz="1200" spc="-5">
                <a:latin typeface="Tahoma"/>
                <a:cs typeface="Tahoma"/>
              </a:rPr>
              <a:t>poca extensión en caso de contacto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unipolar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presenta dificultades notorias (corriente de </a:t>
            </a:r>
            <a:r>
              <a:rPr dirty="0" sz="1200">
                <a:latin typeface="Tahoma"/>
                <a:cs typeface="Tahoma"/>
              </a:rPr>
              <a:t>falla </a:t>
            </a:r>
            <a:r>
              <a:rPr dirty="0" sz="1200" spc="-5">
                <a:latin typeface="Tahoma"/>
                <a:cs typeface="Tahoma"/>
              </a:rPr>
              <a:t>capacitiva, potencial superpuesto </a:t>
            </a:r>
            <a:r>
              <a:rPr dirty="0" sz="1200" spc="-10">
                <a:latin typeface="Tahoma"/>
                <a:cs typeface="Tahoma"/>
              </a:rPr>
              <a:t>en </a:t>
            </a:r>
            <a:r>
              <a:rPr dirty="0" sz="1200" spc="-5">
                <a:latin typeface="Tahoma"/>
                <a:cs typeface="Tahoma"/>
              </a:rPr>
              <a:t> fases sanas,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etc.)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Tahoma"/>
              <a:buAutoNum type="alphaLcParenR" startAt="3"/>
            </a:pPr>
            <a:endParaRPr sz="1200">
              <a:latin typeface="Tahoma"/>
              <a:cs typeface="Tahoma"/>
            </a:endParaRPr>
          </a:p>
          <a:p>
            <a:pPr algn="just" marL="342900" marR="106680" indent="-228600">
              <a:lnSpc>
                <a:spcPct val="100000"/>
              </a:lnSpc>
              <a:buAutoNum type="alphaLcParenR" startAt="3"/>
              <a:tabLst>
                <a:tab pos="342900" algn="l"/>
              </a:tabLst>
            </a:pPr>
            <a:r>
              <a:rPr dirty="0" sz="1200" spc="-5">
                <a:latin typeface="Tahoma"/>
                <a:cs typeface="Tahoma"/>
              </a:rPr>
              <a:t>Como consecuencia </a:t>
            </a:r>
            <a:r>
              <a:rPr dirty="0" sz="1200">
                <a:latin typeface="Tahoma"/>
                <a:cs typeface="Tahoma"/>
              </a:rPr>
              <a:t>de </a:t>
            </a:r>
            <a:r>
              <a:rPr dirty="0" sz="1200" spc="-5">
                <a:latin typeface="Tahoma"/>
                <a:cs typeface="Tahoma"/>
              </a:rPr>
              <a:t>las desventajas que presenta esta </a:t>
            </a:r>
            <a:r>
              <a:rPr dirty="0" sz="1200">
                <a:latin typeface="Tahoma"/>
                <a:cs typeface="Tahoma"/>
              </a:rPr>
              <a:t>forma </a:t>
            </a:r>
            <a:r>
              <a:rPr dirty="0" sz="1200" spc="-5">
                <a:latin typeface="Tahoma"/>
                <a:cs typeface="Tahoma"/>
              </a:rPr>
              <a:t>de tratamiento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centro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utilizado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únicamente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redes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pequeña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extensión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(I</a:t>
            </a:r>
            <a:r>
              <a:rPr dirty="0" baseline="-13888" sz="1800" spc="-7">
                <a:latin typeface="Tahoma"/>
                <a:cs typeface="Tahoma"/>
              </a:rPr>
              <a:t>E</a:t>
            </a:r>
            <a:r>
              <a:rPr dirty="0" baseline="-13888" sz="1800" spc="1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&lt;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8687" y="667003"/>
            <a:ext cx="6031230" cy="1389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3365" marR="43180">
              <a:lnSpc>
                <a:spcPct val="1217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20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A)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baseline="-13888" sz="1800">
                <a:latin typeface="Tahoma"/>
                <a:cs typeface="Tahoma"/>
              </a:rPr>
              <a:t>N</a:t>
            </a:r>
            <a:r>
              <a:rPr dirty="0" baseline="-13888" sz="1800" spc="247">
                <a:latin typeface="Tahoma"/>
                <a:cs typeface="Tahoma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20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kV;</a:t>
            </a:r>
            <a:r>
              <a:rPr dirty="0" sz="1200" spc="1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como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también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pequeñas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redes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cables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hasta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500 V </a:t>
            </a:r>
            <a:r>
              <a:rPr dirty="0" sz="1200" spc="-5">
                <a:latin typeface="Tahoma"/>
                <a:cs typeface="Tahoma"/>
              </a:rPr>
              <a:t>(ej.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industriales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cables).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254000" marR="42545" indent="-228600">
              <a:lnSpc>
                <a:spcPct val="100600"/>
              </a:lnSpc>
              <a:spcBef>
                <a:spcPts val="5"/>
              </a:spcBef>
            </a:pPr>
            <a:r>
              <a:rPr dirty="0" sz="1200">
                <a:latin typeface="Tahoma"/>
                <a:cs typeface="Tahoma"/>
              </a:rPr>
              <a:t>h) La </a:t>
            </a:r>
            <a:r>
              <a:rPr dirty="0" sz="1200" spc="-5">
                <a:latin typeface="Tahoma"/>
                <a:cs typeface="Tahoma"/>
              </a:rPr>
              <a:t>determinación de </a:t>
            </a:r>
            <a:r>
              <a:rPr dirty="0" sz="1200">
                <a:latin typeface="Tahoma"/>
                <a:cs typeface="Tahoma"/>
              </a:rPr>
              <a:t>la línea </a:t>
            </a:r>
            <a:r>
              <a:rPr dirty="0" sz="1200" spc="-5">
                <a:latin typeface="Tahoma"/>
                <a:cs typeface="Tahoma"/>
              </a:rPr>
              <a:t>afectada por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falla, se lleva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cabo en redes radiales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través de pruebas de desconexión manual </a:t>
            </a:r>
            <a:r>
              <a:rPr dirty="0" sz="1200">
                <a:latin typeface="Tahoma"/>
                <a:cs typeface="Tahoma"/>
              </a:rPr>
              <a:t>o </a:t>
            </a:r>
            <a:r>
              <a:rPr dirty="0" sz="1200" spc="-5">
                <a:latin typeface="Tahoma"/>
                <a:cs typeface="Tahoma"/>
              </a:rPr>
              <a:t>automática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en el caso de redes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malladas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través de </a:t>
            </a:r>
            <a:r>
              <a:rPr dirty="0" sz="1200" spc="-1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determinación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dirección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de contacto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tierra.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ello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efectúa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potencia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 nula.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87421" y="2261730"/>
            <a:ext cx="2257934" cy="213300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21868" y="4387087"/>
            <a:ext cx="4859655" cy="2047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Líneas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aéreas:</a:t>
            </a:r>
            <a:endParaRPr sz="1200">
              <a:latin typeface="Tahoma"/>
              <a:cs typeface="Tahoma"/>
            </a:endParaRPr>
          </a:p>
          <a:p>
            <a:pPr marL="106680" marR="291338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1: </a:t>
            </a:r>
            <a:r>
              <a:rPr dirty="0" sz="1200" spc="-5">
                <a:latin typeface="Tahoma"/>
                <a:cs typeface="Tahoma"/>
              </a:rPr>
              <a:t>con conductores simples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2: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haz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conductores</a:t>
            </a:r>
            <a:endParaRPr sz="1200">
              <a:latin typeface="Tahoma"/>
              <a:cs typeface="Tahoma"/>
            </a:endParaRPr>
          </a:p>
          <a:p>
            <a:pPr marL="2672080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7.16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dirty="0" u="sng" sz="1200" spc="-5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Diagramas</a:t>
            </a:r>
            <a:r>
              <a:rPr dirty="0" u="sng" sz="1200" spc="-3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fasoriales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Contacto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tierra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unipolar en</a:t>
            </a:r>
            <a:r>
              <a:rPr dirty="0" sz="1200" spc="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red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con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centro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estrella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aislado.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(sin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falla).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26431" y="6734433"/>
            <a:ext cx="3156811" cy="136928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2620967" y="9161145"/>
            <a:ext cx="142240" cy="263525"/>
            <a:chOff x="2620967" y="9161145"/>
            <a:chExt cx="142240" cy="263525"/>
          </a:xfrm>
        </p:grpSpPr>
        <p:sp>
          <p:nvSpPr>
            <p:cNvPr id="7" name="object 7"/>
            <p:cNvSpPr/>
            <p:nvPr/>
          </p:nvSpPr>
          <p:spPr>
            <a:xfrm>
              <a:off x="2644767" y="9176989"/>
              <a:ext cx="118745" cy="0"/>
            </a:xfrm>
            <a:custGeom>
              <a:avLst/>
              <a:gdLst/>
              <a:ahLst/>
              <a:cxnLst/>
              <a:rect l="l" t="t" r="r" b="b"/>
              <a:pathLst>
                <a:path w="118744" h="0">
                  <a:moveTo>
                    <a:pt x="0" y="0"/>
                  </a:moveTo>
                  <a:lnTo>
                    <a:pt x="118210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624140" y="9161145"/>
              <a:ext cx="0" cy="263525"/>
            </a:xfrm>
            <a:custGeom>
              <a:avLst/>
              <a:gdLst/>
              <a:ahLst/>
              <a:cxnLst/>
              <a:rect l="l" t="t" r="r" b="b"/>
              <a:pathLst>
                <a:path w="0" h="263525">
                  <a:moveTo>
                    <a:pt x="0" y="0"/>
                  </a:moveTo>
                  <a:lnTo>
                    <a:pt x="0" y="263010"/>
                  </a:lnTo>
                </a:path>
              </a:pathLst>
            </a:custGeom>
            <a:ln w="6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/>
          <p:nvPr/>
        </p:nvSpPr>
        <p:spPr>
          <a:xfrm>
            <a:off x="2923237" y="9161145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010"/>
                </a:lnTo>
              </a:path>
            </a:pathLst>
          </a:custGeom>
          <a:ln w="63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3127924" y="9161145"/>
            <a:ext cx="142240" cy="263525"/>
            <a:chOff x="3127924" y="9161145"/>
            <a:chExt cx="142240" cy="263525"/>
          </a:xfrm>
        </p:grpSpPr>
        <p:sp>
          <p:nvSpPr>
            <p:cNvPr id="11" name="object 11"/>
            <p:cNvSpPr/>
            <p:nvPr/>
          </p:nvSpPr>
          <p:spPr>
            <a:xfrm>
              <a:off x="3151725" y="9176989"/>
              <a:ext cx="118745" cy="0"/>
            </a:xfrm>
            <a:custGeom>
              <a:avLst/>
              <a:gdLst/>
              <a:ahLst/>
              <a:cxnLst/>
              <a:rect l="l" t="t" r="r" b="b"/>
              <a:pathLst>
                <a:path w="118745" h="0">
                  <a:moveTo>
                    <a:pt x="0" y="0"/>
                  </a:moveTo>
                  <a:lnTo>
                    <a:pt x="118210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131098" y="9161145"/>
              <a:ext cx="0" cy="263525"/>
            </a:xfrm>
            <a:custGeom>
              <a:avLst/>
              <a:gdLst/>
              <a:ahLst/>
              <a:cxnLst/>
              <a:rect l="l" t="t" r="r" b="b"/>
              <a:pathLst>
                <a:path w="0" h="263525">
                  <a:moveTo>
                    <a:pt x="0" y="0"/>
                  </a:moveTo>
                  <a:lnTo>
                    <a:pt x="0" y="263010"/>
                  </a:lnTo>
                </a:path>
              </a:pathLst>
            </a:custGeom>
            <a:ln w="6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/>
          <p:nvPr/>
        </p:nvSpPr>
        <p:spPr>
          <a:xfrm>
            <a:off x="3450029" y="9161145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010"/>
                </a:lnTo>
              </a:path>
            </a:pathLst>
          </a:custGeom>
          <a:ln w="63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4" name="object 14"/>
          <p:cNvGrpSpPr/>
          <p:nvPr/>
        </p:nvGrpSpPr>
        <p:grpSpPr>
          <a:xfrm>
            <a:off x="3654716" y="9161145"/>
            <a:ext cx="142240" cy="263525"/>
            <a:chOff x="3654716" y="9161145"/>
            <a:chExt cx="142240" cy="263525"/>
          </a:xfrm>
        </p:grpSpPr>
        <p:sp>
          <p:nvSpPr>
            <p:cNvPr id="15" name="object 15"/>
            <p:cNvSpPr/>
            <p:nvPr/>
          </p:nvSpPr>
          <p:spPr>
            <a:xfrm>
              <a:off x="3678517" y="9176989"/>
              <a:ext cx="118745" cy="0"/>
            </a:xfrm>
            <a:custGeom>
              <a:avLst/>
              <a:gdLst/>
              <a:ahLst/>
              <a:cxnLst/>
              <a:rect l="l" t="t" r="r" b="b"/>
              <a:pathLst>
                <a:path w="118745" h="0">
                  <a:moveTo>
                    <a:pt x="0" y="0"/>
                  </a:moveTo>
                  <a:lnTo>
                    <a:pt x="118210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657890" y="9161145"/>
              <a:ext cx="0" cy="263525"/>
            </a:xfrm>
            <a:custGeom>
              <a:avLst/>
              <a:gdLst/>
              <a:ahLst/>
              <a:cxnLst/>
              <a:rect l="l" t="t" r="r" b="b"/>
              <a:pathLst>
                <a:path w="0" h="263525">
                  <a:moveTo>
                    <a:pt x="0" y="0"/>
                  </a:moveTo>
                  <a:lnTo>
                    <a:pt x="0" y="263010"/>
                  </a:lnTo>
                </a:path>
              </a:pathLst>
            </a:custGeom>
            <a:ln w="6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/>
          <p:nvPr/>
        </p:nvSpPr>
        <p:spPr>
          <a:xfrm>
            <a:off x="3968887" y="9161145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010"/>
                </a:lnTo>
              </a:path>
            </a:pathLst>
          </a:custGeom>
          <a:ln w="63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" name="object 18"/>
          <p:cNvGrpSpPr/>
          <p:nvPr/>
        </p:nvGrpSpPr>
        <p:grpSpPr>
          <a:xfrm>
            <a:off x="4173575" y="9161145"/>
            <a:ext cx="142240" cy="263525"/>
            <a:chOff x="4173575" y="9161145"/>
            <a:chExt cx="142240" cy="263525"/>
          </a:xfrm>
        </p:grpSpPr>
        <p:sp>
          <p:nvSpPr>
            <p:cNvPr id="19" name="object 19"/>
            <p:cNvSpPr/>
            <p:nvPr/>
          </p:nvSpPr>
          <p:spPr>
            <a:xfrm>
              <a:off x="4197375" y="9176989"/>
              <a:ext cx="118745" cy="0"/>
            </a:xfrm>
            <a:custGeom>
              <a:avLst/>
              <a:gdLst/>
              <a:ahLst/>
              <a:cxnLst/>
              <a:rect l="l" t="t" r="r" b="b"/>
              <a:pathLst>
                <a:path w="118745" h="0">
                  <a:moveTo>
                    <a:pt x="0" y="0"/>
                  </a:moveTo>
                  <a:lnTo>
                    <a:pt x="118210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76748" y="9161145"/>
              <a:ext cx="0" cy="263525"/>
            </a:xfrm>
            <a:custGeom>
              <a:avLst/>
              <a:gdLst/>
              <a:ahLst/>
              <a:cxnLst/>
              <a:rect l="l" t="t" r="r" b="b"/>
              <a:pathLst>
                <a:path w="0" h="263525">
                  <a:moveTo>
                    <a:pt x="0" y="0"/>
                  </a:moveTo>
                  <a:lnTo>
                    <a:pt x="0" y="263010"/>
                  </a:lnTo>
                </a:path>
              </a:pathLst>
            </a:custGeom>
            <a:ln w="6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/>
          <p:nvPr/>
        </p:nvSpPr>
        <p:spPr>
          <a:xfrm>
            <a:off x="4513133" y="9161145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010"/>
                </a:lnTo>
              </a:path>
            </a:pathLst>
          </a:custGeom>
          <a:ln w="63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671068" y="8163559"/>
            <a:ext cx="3869054" cy="1223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4229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7.17</a:t>
            </a:r>
            <a:endParaRPr sz="12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Hipótesis: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</a:t>
            </a:r>
            <a:r>
              <a:rPr dirty="0" baseline="-13888" sz="1800" spc="-7">
                <a:latin typeface="Tahoma"/>
                <a:cs typeface="Tahoma"/>
              </a:rPr>
              <a:t>E1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</a:t>
            </a:r>
            <a:r>
              <a:rPr dirty="0" baseline="-13888" sz="1800" spc="-7">
                <a:latin typeface="Tahoma"/>
                <a:cs typeface="Tahoma"/>
              </a:rPr>
              <a:t>E2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</a:t>
            </a:r>
            <a:r>
              <a:rPr dirty="0" baseline="-13888" sz="1800" spc="-7">
                <a:latin typeface="Tahoma"/>
                <a:cs typeface="Tahoma"/>
              </a:rPr>
              <a:t>E3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</a:t>
            </a:r>
            <a:r>
              <a:rPr dirty="0" baseline="-13888" sz="1800" spc="-7">
                <a:latin typeface="Tahoma"/>
                <a:cs typeface="Tahoma"/>
              </a:rPr>
              <a:t>E</a:t>
            </a:r>
            <a:endParaRPr baseline="-13888"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se</a:t>
            </a:r>
            <a:r>
              <a:rPr dirty="0" sz="1200" spc="-5">
                <a:latin typeface="Tahoma"/>
                <a:cs typeface="Tahoma"/>
              </a:rPr>
              <a:t> tiene: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Tensión respecto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tierra:</a:t>
            </a:r>
            <a:r>
              <a:rPr dirty="0" sz="1200" spc="395">
                <a:latin typeface="Tahoma"/>
                <a:cs typeface="Tahoma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U</a:t>
            </a:r>
            <a:r>
              <a:rPr dirty="0" baseline="-19444" sz="1500" spc="-60">
                <a:latin typeface="Times New Roman"/>
                <a:cs typeface="Times New Roman"/>
              </a:rPr>
              <a:t>1E</a:t>
            </a:r>
            <a:r>
              <a:rPr dirty="0" baseline="-19444" sz="1500" spc="284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Symbol"/>
                <a:cs typeface="Symbol"/>
              </a:rPr>
              <a:t>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U</a:t>
            </a:r>
            <a:r>
              <a:rPr dirty="0" baseline="-19444" sz="1500" spc="15">
                <a:latin typeface="Times New Roman"/>
                <a:cs typeface="Times New Roman"/>
              </a:rPr>
              <a:t>2E </a:t>
            </a:r>
            <a:r>
              <a:rPr dirty="0" baseline="-19444" sz="1500" spc="19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Symbol"/>
                <a:cs typeface="Symbol"/>
              </a:rPr>
              <a:t>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U</a:t>
            </a:r>
            <a:r>
              <a:rPr dirty="0" baseline="-19444" sz="1500" spc="-15">
                <a:latin typeface="Times New Roman"/>
                <a:cs typeface="Times New Roman"/>
              </a:rPr>
              <a:t>3E</a:t>
            </a:r>
            <a:r>
              <a:rPr dirty="0" baseline="-19444" sz="1500" spc="5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Symbol"/>
                <a:cs typeface="Symbol"/>
              </a:rPr>
              <a:t>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U</a:t>
            </a:r>
            <a:r>
              <a:rPr dirty="0" baseline="-19444" sz="1500" spc="-60">
                <a:latin typeface="Times New Roman"/>
                <a:cs typeface="Times New Roman"/>
              </a:rPr>
              <a:t>1M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94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66947" y="757254"/>
            <a:ext cx="1742840" cy="134298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87983" y="2128519"/>
            <a:ext cx="5964555" cy="1129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7.18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vacío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(que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circulan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capacidades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)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resultado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superponer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resultan 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-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Normal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vacío (cuyas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capacidades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 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únicas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cargas)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0636" y="3538056"/>
            <a:ext cx="1868877" cy="105773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99595" y="3613635"/>
            <a:ext cx="2365888" cy="951166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840992" y="4756539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93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790192" y="4727008"/>
            <a:ext cx="1226820" cy="2730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ts val="1215"/>
              </a:lnSpc>
              <a:spcBef>
                <a:spcPts val="95"/>
              </a:spcBef>
            </a:pPr>
            <a:r>
              <a:rPr dirty="0" sz="1400">
                <a:latin typeface="Times New Roman"/>
                <a:cs typeface="Times New Roman"/>
              </a:rPr>
              <a:t>I 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baseline="33333" sz="1500" spc="-7">
                <a:latin typeface="Times New Roman"/>
                <a:cs typeface="Times New Roman"/>
              </a:rPr>
              <a:t>'</a:t>
            </a:r>
            <a:r>
              <a:rPr dirty="0" baseline="33333" sz="1500" spc="-202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130">
                <a:latin typeface="Times New Roman"/>
                <a:cs typeface="Times New Roman"/>
              </a:rPr>
              <a:t>j</a:t>
            </a:r>
            <a:r>
              <a:rPr dirty="0" sz="1400" spc="65">
                <a:latin typeface="Times New Roman"/>
                <a:cs typeface="Times New Roman"/>
              </a:rPr>
              <a:t>.</a:t>
            </a:r>
            <a:r>
              <a:rPr dirty="0" sz="1400" spc="25">
                <a:latin typeface="Symbol"/>
                <a:cs typeface="Symbol"/>
              </a:rPr>
              <a:t>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C 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-5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  <a:p>
            <a:pPr marL="102870">
              <a:lnSpc>
                <a:spcPts val="735"/>
              </a:lnSpc>
              <a:tabLst>
                <a:tab pos="770255" algn="l"/>
                <a:tab pos="1016635" algn="l"/>
              </a:tabLst>
            </a:pPr>
            <a:r>
              <a:rPr dirty="0" sz="1000">
                <a:latin typeface="Times New Roman"/>
                <a:cs typeface="Times New Roman"/>
              </a:rPr>
              <a:t>10	E	</a:t>
            </a:r>
            <a:r>
              <a:rPr dirty="0" sz="1000" spc="-25">
                <a:latin typeface="Times New Roman"/>
                <a:cs typeface="Times New Roman"/>
              </a:rPr>
              <a:t>1M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585158" y="475653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644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881515" y="475653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644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185420" y="475653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644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623936" y="4822042"/>
            <a:ext cx="7607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8610" algn="l"/>
                <a:tab pos="620395" algn="l"/>
              </a:tabLst>
            </a:pPr>
            <a:r>
              <a:rPr dirty="0" sz="1000">
                <a:latin typeface="Times New Roman"/>
                <a:cs typeface="Times New Roman"/>
              </a:rPr>
              <a:t>10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Times New Roman"/>
                <a:cs typeface="Times New Roman"/>
              </a:rPr>
              <a:t>12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Times New Roman"/>
                <a:cs typeface="Times New Roman"/>
              </a:rPr>
              <a:t>31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46109" y="4727008"/>
            <a:ext cx="73596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532130" algn="l"/>
              </a:tabLst>
            </a:pP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baseline="33333" sz="1500">
                <a:latin typeface="Times New Roman"/>
                <a:cs typeface="Times New Roman"/>
              </a:rPr>
              <a:t>"</a:t>
            </a:r>
            <a:r>
              <a:rPr dirty="0" baseline="33333" sz="1500" spc="-232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Symbol"/>
                <a:cs typeface="Symbol"/>
              </a:rPr>
              <a:t></a:t>
            </a:r>
            <a:r>
              <a:rPr dirty="0" sz="1400" spc="30">
                <a:latin typeface="Times New Roman"/>
                <a:cs typeface="Times New Roman"/>
              </a:rPr>
              <a:t>I	</a:t>
            </a:r>
            <a:r>
              <a:rPr dirty="0" sz="1400" spc="30">
                <a:latin typeface="Symbol"/>
                <a:cs typeface="Symbol"/>
              </a:rPr>
              <a:t></a:t>
            </a:r>
            <a:r>
              <a:rPr dirty="0" sz="1400" spc="30">
                <a:latin typeface="Times New Roman"/>
                <a:cs typeface="Times New Roman"/>
              </a:rPr>
              <a:t>I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62603" y="4978399"/>
            <a:ext cx="6134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7.19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298197" y="5966586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60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738033" y="5966586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30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155241" y="5966586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30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2661024" y="5837997"/>
            <a:ext cx="71755" cy="3924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400" spc="-440">
                <a:latin typeface="Symbol"/>
                <a:cs typeface="Symbol"/>
              </a:rPr>
              <a:t>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782047" y="5966586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30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211165" y="5966586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30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2337898" y="5810614"/>
            <a:ext cx="1141095" cy="4451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0670" algn="l"/>
                <a:tab pos="518795" algn="l"/>
                <a:tab pos="944244" algn="l"/>
              </a:tabLst>
            </a:pPr>
            <a:r>
              <a:rPr dirty="0" sz="1000">
                <a:latin typeface="Times New Roman"/>
                <a:cs typeface="Times New Roman"/>
              </a:rPr>
              <a:t>10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2750" spc="-465">
                <a:latin typeface="Symbol"/>
                <a:cs typeface="Symbol"/>
              </a:rPr>
              <a:t></a:t>
            </a:r>
            <a:r>
              <a:rPr dirty="0" sz="2750" spc="-465">
                <a:latin typeface="Times New Roman"/>
                <a:cs typeface="Times New Roman"/>
              </a:rPr>
              <a:t>	</a:t>
            </a:r>
            <a:r>
              <a:rPr dirty="0" sz="1000" spc="-40">
                <a:latin typeface="Times New Roman"/>
                <a:cs typeface="Times New Roman"/>
              </a:rPr>
              <a:t>1</a:t>
            </a:r>
            <a:r>
              <a:rPr dirty="0" sz="1000">
                <a:latin typeface="Times New Roman"/>
                <a:cs typeface="Times New Roman"/>
              </a:rPr>
              <a:t>M	</a:t>
            </a:r>
            <a:r>
              <a:rPr dirty="0" sz="1000" spc="55">
                <a:latin typeface="Times New Roman"/>
                <a:cs typeface="Times New Roman"/>
              </a:rPr>
              <a:t>2</a:t>
            </a:r>
            <a:r>
              <a:rPr dirty="0" sz="1000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96277" y="6033260"/>
            <a:ext cx="6184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3705" algn="l"/>
              </a:tabLst>
            </a:pPr>
            <a:r>
              <a:rPr dirty="0" sz="1000" spc="-5">
                <a:latin typeface="Times New Roman"/>
                <a:cs typeface="Times New Roman"/>
              </a:rPr>
              <a:t>3</a:t>
            </a:r>
            <a:r>
              <a:rPr dirty="0" sz="1000">
                <a:latin typeface="Times New Roman"/>
                <a:cs typeface="Times New Roman"/>
              </a:rPr>
              <a:t>M	</a:t>
            </a:r>
            <a:r>
              <a:rPr dirty="0" sz="1000" spc="-40">
                <a:latin typeface="Times New Roman"/>
                <a:cs typeface="Times New Roman"/>
              </a:rPr>
              <a:t>1</a:t>
            </a:r>
            <a:r>
              <a:rPr dirty="0" sz="1000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10939" y="5911086"/>
            <a:ext cx="7747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latin typeface="Times New Roman"/>
                <a:cs typeface="Times New Roman"/>
              </a:rPr>
              <a:t>"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85497" y="5938010"/>
            <a:ext cx="5937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1930" algn="l"/>
                <a:tab pos="452120" algn="l"/>
              </a:tabLst>
            </a:pP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>
                <a:latin typeface="Times New Roman"/>
                <a:cs typeface="Times New Roman"/>
              </a:rPr>
              <a:t>	U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11166" y="5766164"/>
            <a:ext cx="2142490" cy="4451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71170" algn="l"/>
                <a:tab pos="1093470" algn="l"/>
                <a:tab pos="1507490" algn="l"/>
              </a:tabLst>
            </a:pPr>
            <a:r>
              <a:rPr dirty="0" sz="1400" spc="65">
                <a:latin typeface="Symbol"/>
                <a:cs typeface="Symbol"/>
              </a:rPr>
              <a:t></a:t>
            </a:r>
            <a:r>
              <a:rPr dirty="0" sz="1400">
                <a:latin typeface="Times New Roman"/>
                <a:cs typeface="Times New Roman"/>
              </a:rPr>
              <a:t>U	</a:t>
            </a:r>
            <a:r>
              <a:rPr dirty="0" baseline="-4629" sz="3600" spc="-660">
                <a:latin typeface="Symbol"/>
                <a:cs typeface="Symbol"/>
              </a:rPr>
              <a:t></a:t>
            </a:r>
            <a:r>
              <a:rPr dirty="0" baseline="-4629" sz="3600" spc="-284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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baseline="-4629" sz="3600" spc="-450">
                <a:latin typeface="Symbol"/>
                <a:cs typeface="Symbol"/>
              </a:rPr>
              <a:t></a:t>
            </a:r>
            <a:r>
              <a:rPr dirty="0" sz="1400">
                <a:latin typeface="Times New Roman"/>
                <a:cs typeface="Times New Roman"/>
              </a:rPr>
              <a:t>U	</a:t>
            </a:r>
            <a:r>
              <a:rPr dirty="0" sz="1400" spc="65">
                <a:latin typeface="Symbol"/>
                <a:cs typeface="Symbol"/>
              </a:rPr>
              <a:t></a:t>
            </a:r>
            <a:r>
              <a:rPr dirty="0" sz="1400">
                <a:latin typeface="Times New Roman"/>
                <a:cs typeface="Times New Roman"/>
              </a:rPr>
              <a:t>U	</a:t>
            </a:r>
            <a:r>
              <a:rPr dirty="0" baseline="-4629" sz="3600" spc="-562">
                <a:latin typeface="Symbol"/>
                <a:cs typeface="Symbol"/>
              </a:rPr>
              <a:t></a:t>
            </a:r>
            <a:r>
              <a:rPr dirty="0" baseline="-7070" sz="4125" spc="-494">
                <a:latin typeface="Symbol"/>
                <a:cs typeface="Symbol"/>
              </a:rPr>
              <a:t>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j</a:t>
            </a:r>
            <a:r>
              <a:rPr dirty="0" sz="1400" spc="-50">
                <a:latin typeface="Symbol"/>
                <a:cs typeface="Symbol"/>
              </a:rPr>
              <a:t></a:t>
            </a:r>
            <a:r>
              <a:rPr dirty="0" sz="1400" spc="40">
                <a:latin typeface="Times New Roman"/>
                <a:cs typeface="Times New Roman"/>
              </a:rPr>
              <a:t>C</a:t>
            </a:r>
            <a:r>
              <a:rPr dirty="0" baseline="-19444" sz="1500">
                <a:latin typeface="Times New Roman"/>
                <a:cs typeface="Times New Roman"/>
              </a:rPr>
              <a:t>L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298703" y="6493626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619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798614" y="6493625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271126" y="6493624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708300" y="6493624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2337887" y="6337656"/>
            <a:ext cx="1685289" cy="4451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0670" algn="l"/>
                <a:tab pos="578485" algn="l"/>
                <a:tab pos="1059180" algn="l"/>
                <a:tab pos="1496060" algn="l"/>
              </a:tabLst>
            </a:pPr>
            <a:r>
              <a:rPr dirty="0" sz="1000">
                <a:latin typeface="Times New Roman"/>
                <a:cs typeface="Times New Roman"/>
              </a:rPr>
              <a:t>10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2750" spc="-465">
                <a:latin typeface="Symbol"/>
                <a:cs typeface="Symbol"/>
              </a:rPr>
              <a:t></a:t>
            </a:r>
            <a:r>
              <a:rPr dirty="0" sz="2750" spc="-465">
                <a:latin typeface="Times New Roman"/>
                <a:cs typeface="Times New Roman"/>
              </a:rPr>
              <a:t>	</a:t>
            </a:r>
            <a:r>
              <a:rPr dirty="0" sz="1000" spc="-40">
                <a:latin typeface="Times New Roman"/>
                <a:cs typeface="Times New Roman"/>
              </a:rPr>
              <a:t>1</a:t>
            </a:r>
            <a:r>
              <a:rPr dirty="0" sz="1000">
                <a:latin typeface="Times New Roman"/>
                <a:cs typeface="Times New Roman"/>
              </a:rPr>
              <a:t>M	</a:t>
            </a:r>
            <a:r>
              <a:rPr dirty="0" sz="1000" spc="55">
                <a:latin typeface="Times New Roman"/>
                <a:cs typeface="Times New Roman"/>
              </a:rPr>
              <a:t>2</a:t>
            </a:r>
            <a:r>
              <a:rPr dirty="0" sz="1000">
                <a:latin typeface="Times New Roman"/>
                <a:cs typeface="Times New Roman"/>
              </a:rPr>
              <a:t>M	</a:t>
            </a:r>
            <a:r>
              <a:rPr dirty="0" sz="1000" spc="-10">
                <a:latin typeface="Times New Roman"/>
                <a:cs typeface="Times New Roman"/>
              </a:rPr>
              <a:t>3</a:t>
            </a:r>
            <a:r>
              <a:rPr dirty="0" sz="1000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410948" y="6438060"/>
            <a:ext cx="7747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latin typeface="Times New Roman"/>
                <a:cs typeface="Times New Roman"/>
              </a:rPr>
              <a:t>"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285500" y="6337261"/>
            <a:ext cx="1126490" cy="3924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1930" algn="l"/>
                <a:tab pos="822960" algn="l"/>
              </a:tabLst>
            </a:pP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2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U	</a:t>
            </a:r>
            <a:r>
              <a:rPr dirty="0" sz="1400" spc="-10">
                <a:latin typeface="Symbol"/>
                <a:cs typeface="Symbol"/>
              </a:rPr>
              <a:t></a:t>
            </a:r>
            <a:r>
              <a:rPr dirty="0" baseline="-4629" sz="3600" spc="-450">
                <a:latin typeface="Symbol"/>
                <a:cs typeface="Symbol"/>
              </a:rPr>
              <a:t></a:t>
            </a:r>
            <a:r>
              <a:rPr dirty="0" sz="1400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563332" y="6293201"/>
            <a:ext cx="1073150" cy="4451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63550" algn="l"/>
              </a:tabLst>
            </a:pPr>
            <a:r>
              <a:rPr dirty="0" sz="1400" spc="65">
                <a:latin typeface="Symbol"/>
                <a:cs typeface="Symbol"/>
              </a:rPr>
              <a:t></a:t>
            </a:r>
            <a:r>
              <a:rPr dirty="0" sz="1400">
                <a:latin typeface="Times New Roman"/>
                <a:cs typeface="Times New Roman"/>
              </a:rPr>
              <a:t>U	</a:t>
            </a:r>
            <a:r>
              <a:rPr dirty="0" baseline="-4629" sz="3600" spc="-562">
                <a:latin typeface="Symbol"/>
                <a:cs typeface="Symbol"/>
              </a:rPr>
              <a:t></a:t>
            </a:r>
            <a:r>
              <a:rPr dirty="0" baseline="-7070" sz="4125" spc="-494">
                <a:latin typeface="Symbol"/>
                <a:cs typeface="Symbol"/>
              </a:rPr>
              <a:t>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-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j</a:t>
            </a:r>
            <a:r>
              <a:rPr dirty="0" sz="1400" spc="-55">
                <a:latin typeface="Symbol"/>
                <a:cs typeface="Symbol"/>
              </a:rPr>
              <a:t></a:t>
            </a:r>
            <a:r>
              <a:rPr dirty="0" sz="1400" spc="40">
                <a:latin typeface="Times New Roman"/>
                <a:cs typeface="Times New Roman"/>
              </a:rPr>
              <a:t>C</a:t>
            </a:r>
            <a:r>
              <a:rPr dirty="0" baseline="-19444" sz="1500">
                <a:latin typeface="Times New Roman"/>
                <a:cs typeface="Times New Roman"/>
              </a:rPr>
              <a:t>L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59984" y="6490207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(7.10)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298192" y="7007986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737929" y="7007986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7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862583" y="6979411"/>
            <a:ext cx="3001645" cy="644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35100">
              <a:lnSpc>
                <a:spcPts val="1215"/>
              </a:lnSpc>
              <a:spcBef>
                <a:spcPts val="100"/>
              </a:spcBef>
              <a:tabLst>
                <a:tab pos="2207260" algn="l"/>
              </a:tabLst>
            </a:pP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baseline="33333" sz="1500" spc="-7">
                <a:latin typeface="Times New Roman"/>
                <a:cs typeface="Times New Roman"/>
              </a:rPr>
              <a:t>"</a:t>
            </a:r>
            <a:r>
              <a:rPr dirty="0" baseline="33333" sz="1500" spc="-232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0">
                <a:latin typeface="Times New Roman"/>
                <a:cs typeface="Times New Roman"/>
              </a:rPr>
              <a:t>3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-5">
                <a:latin typeface="Times New Roman"/>
                <a:cs typeface="Times New Roman"/>
              </a:rPr>
              <a:t>U</a:t>
            </a:r>
            <a:r>
              <a:rPr dirty="0" sz="1400">
                <a:latin typeface="Times New Roman"/>
                <a:cs typeface="Times New Roman"/>
              </a:rPr>
              <a:t>	.</a:t>
            </a:r>
            <a:r>
              <a:rPr dirty="0" sz="1400" spc="-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j</a:t>
            </a:r>
            <a:r>
              <a:rPr dirty="0" sz="1400" spc="-55">
                <a:latin typeface="Symbol"/>
                <a:cs typeface="Symbol"/>
              </a:rPr>
              <a:t></a:t>
            </a: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  <a:p>
            <a:pPr marL="1487805">
              <a:lnSpc>
                <a:spcPts val="735"/>
              </a:lnSpc>
              <a:tabLst>
                <a:tab pos="1993900" algn="l"/>
                <a:tab pos="2571750" algn="l"/>
              </a:tabLst>
            </a:pPr>
            <a:r>
              <a:rPr dirty="0" sz="1000">
                <a:latin typeface="Times New Roman"/>
                <a:cs typeface="Times New Roman"/>
              </a:rPr>
              <a:t>10	</a:t>
            </a:r>
            <a:r>
              <a:rPr dirty="0" sz="1000" spc="-25">
                <a:latin typeface="Times New Roman"/>
                <a:cs typeface="Times New Roman"/>
              </a:rPr>
              <a:t>1M	</a:t>
            </a:r>
            <a:r>
              <a:rPr dirty="0" sz="1000">
                <a:latin typeface="Times New Roman"/>
                <a:cs typeface="Times New Roman"/>
              </a:rPr>
              <a:t>L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3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capacitivas</a:t>
            </a:r>
            <a:r>
              <a:rPr dirty="0" sz="1200" spc="3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vacío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serán: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840630" y="7852000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93" y="0"/>
                </a:lnTo>
              </a:path>
            </a:pathLst>
          </a:custGeom>
          <a:ln w="63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137096" y="7852000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93" y="0"/>
                </a:lnTo>
              </a:path>
            </a:pathLst>
          </a:custGeom>
          <a:ln w="63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433165" y="7852000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93" y="0"/>
                </a:lnTo>
              </a:path>
            </a:pathLst>
          </a:custGeom>
          <a:ln w="63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1880888" y="7918232"/>
            <a:ext cx="311531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8610" algn="l"/>
                <a:tab pos="605155" algn="l"/>
                <a:tab pos="1089025" algn="l"/>
                <a:tab pos="1527810" algn="l"/>
                <a:tab pos="1952625" algn="l"/>
                <a:tab pos="2667635" algn="l"/>
                <a:tab pos="3017520" algn="l"/>
              </a:tabLst>
            </a:pPr>
            <a:r>
              <a:rPr dirty="0" sz="1000">
                <a:latin typeface="Times New Roman"/>
                <a:cs typeface="Times New Roman"/>
              </a:rPr>
              <a:t>10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Times New Roman"/>
                <a:cs typeface="Times New Roman"/>
              </a:rPr>
              <a:t>10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Times New Roman"/>
                <a:cs typeface="Times New Roman"/>
              </a:rPr>
              <a:t>10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40">
                <a:latin typeface="Times New Roman"/>
                <a:cs typeface="Times New Roman"/>
              </a:rPr>
              <a:t>1</a:t>
            </a:r>
            <a:r>
              <a:rPr dirty="0" sz="1000">
                <a:latin typeface="Times New Roman"/>
                <a:cs typeface="Times New Roman"/>
              </a:rPr>
              <a:t>M	</a:t>
            </a:r>
            <a:r>
              <a:rPr dirty="0" sz="1000">
                <a:latin typeface="Times New Roman"/>
                <a:cs typeface="Times New Roman"/>
              </a:rPr>
              <a:t>E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Times New Roman"/>
                <a:cs typeface="Times New Roman"/>
              </a:rPr>
              <a:t>L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40">
                <a:latin typeface="Times New Roman"/>
                <a:cs typeface="Times New Roman"/>
              </a:rPr>
              <a:t>1</a:t>
            </a:r>
            <a:r>
              <a:rPr dirty="0" sz="1000">
                <a:latin typeface="Times New Roman"/>
                <a:cs typeface="Times New Roman"/>
              </a:rPr>
              <a:t>M	</a:t>
            </a:r>
            <a:r>
              <a:rPr dirty="0" sz="1000">
                <a:latin typeface="Times New Roman"/>
                <a:cs typeface="Times New Roman"/>
              </a:rPr>
              <a:t>B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777497" y="7822774"/>
            <a:ext cx="31540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  <a:tabLst>
                <a:tab pos="845185" algn="l"/>
                <a:tab pos="1384300" algn="l"/>
                <a:tab pos="2962910" algn="l"/>
              </a:tabLst>
            </a:pP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baseline="33333" sz="1500" spc="-7">
                <a:latin typeface="Times New Roman"/>
                <a:cs typeface="Times New Roman"/>
              </a:rPr>
              <a:t>'</a:t>
            </a:r>
            <a:r>
              <a:rPr dirty="0" baseline="33333" sz="1500" spc="-202">
                <a:latin typeface="Times New Roman"/>
                <a:cs typeface="Times New Roman"/>
              </a:rPr>
              <a:t> </a:t>
            </a:r>
            <a:r>
              <a:rPr dirty="0" sz="1400" spc="35">
                <a:latin typeface="Symbol"/>
                <a:cs typeface="Symbol"/>
              </a:rPr>
              <a:t></a:t>
            </a:r>
            <a:r>
              <a:rPr dirty="0" sz="1400" spc="35">
                <a:latin typeface="Times New Roman"/>
                <a:cs typeface="Times New Roman"/>
              </a:rPr>
              <a:t>I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baseline="33333" sz="1500" spc="-7">
                <a:latin typeface="Times New Roman"/>
                <a:cs typeface="Times New Roman"/>
              </a:rPr>
              <a:t>'</a:t>
            </a:r>
            <a:r>
              <a:rPr dirty="0" baseline="33333" sz="1500" spc="-202">
                <a:latin typeface="Times New Roman"/>
                <a:cs typeface="Times New Roman"/>
              </a:rPr>
              <a:t> </a:t>
            </a:r>
            <a:r>
              <a:rPr dirty="0" sz="1400" spc="35">
                <a:latin typeface="Symbol"/>
                <a:cs typeface="Symbol"/>
              </a:rPr>
              <a:t></a:t>
            </a:r>
            <a:r>
              <a:rPr dirty="0" sz="1400" spc="35">
                <a:latin typeface="Times New Roman"/>
                <a:cs typeface="Times New Roman"/>
              </a:rPr>
              <a:t>I	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75">
                <a:latin typeface="Times New Roman"/>
                <a:cs typeface="Times New Roman"/>
              </a:rPr>
              <a:t>j.U	</a:t>
            </a:r>
            <a:r>
              <a:rPr dirty="0" sz="1400" spc="45">
                <a:latin typeface="Times New Roman"/>
                <a:cs typeface="Times New Roman"/>
              </a:rPr>
              <a:t>.(C  </a:t>
            </a:r>
            <a:r>
              <a:rPr dirty="0" sz="1400" spc="-50">
                <a:latin typeface="Symbol"/>
                <a:cs typeface="Symbol"/>
              </a:rPr>
              <a:t></a:t>
            </a:r>
            <a:r>
              <a:rPr dirty="0" sz="1400" spc="-50">
                <a:latin typeface="Times New Roman"/>
                <a:cs typeface="Times New Roman"/>
              </a:rPr>
              <a:t>3.C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)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j.</a:t>
            </a:r>
            <a:r>
              <a:rPr dirty="0" sz="1400" spc="-30">
                <a:latin typeface="Symbol"/>
                <a:cs typeface="Symbol"/>
              </a:rPr>
              <a:t></a:t>
            </a:r>
            <a:r>
              <a:rPr dirty="0" sz="1400" spc="-30">
                <a:latin typeface="Times New Roman"/>
                <a:cs typeface="Times New Roman"/>
              </a:rPr>
              <a:t>.U	</a:t>
            </a:r>
            <a:r>
              <a:rPr dirty="0" sz="1400" spc="-45">
                <a:latin typeface="Times New Roman"/>
                <a:cs typeface="Times New Roman"/>
              </a:rPr>
              <a:t>.C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459984" y="7848091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(7.11)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2298192" y="9280015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564892" y="9280015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937160" y="9280015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7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849883" y="8249443"/>
            <a:ext cx="6039485" cy="12407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95"/>
              </a:spcBef>
            </a:pPr>
            <a:r>
              <a:rPr dirty="0" sz="1400" spc="40">
                <a:latin typeface="Times New Roman"/>
                <a:cs typeface="Times New Roman"/>
              </a:rPr>
              <a:t>C</a:t>
            </a:r>
            <a:r>
              <a:rPr dirty="0" baseline="-19444" sz="1500">
                <a:latin typeface="Times New Roman"/>
                <a:cs typeface="Times New Roman"/>
              </a:rPr>
              <a:t>B</a:t>
            </a:r>
            <a:r>
              <a:rPr dirty="0" baseline="-19444" sz="1500" spc="-15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: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5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p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5">
                <a:latin typeface="Tahoma"/>
                <a:cs typeface="Tahoma"/>
              </a:rPr>
              <a:t>d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d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op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1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ó</a:t>
            </a:r>
            <a:r>
              <a:rPr dirty="0" sz="1200">
                <a:latin typeface="Tahoma"/>
                <a:cs typeface="Tahoma"/>
              </a:rPr>
              <a:t>n.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450">
              <a:latin typeface="Tahoma"/>
              <a:cs typeface="Tahoma"/>
            </a:endParaRPr>
          </a:p>
          <a:p>
            <a:pPr marL="50800" marR="4318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otras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pueden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obtenidas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en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análoga.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condiciones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ha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deducido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anteriormente: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Tahoma"/>
              <a:cs typeface="Tahoma"/>
            </a:endParaRPr>
          </a:p>
          <a:p>
            <a:pPr marL="1447800">
              <a:lnSpc>
                <a:spcPct val="100000"/>
              </a:lnSpc>
            </a:pPr>
            <a:r>
              <a:rPr dirty="0" sz="1400" spc="40">
                <a:latin typeface="Times New Roman"/>
                <a:cs typeface="Times New Roman"/>
              </a:rPr>
              <a:t>I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 spc="-157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 spc="-55">
                <a:latin typeface="Times New Roman"/>
                <a:cs typeface="Times New Roman"/>
              </a:rPr>
              <a:t>I</a:t>
            </a:r>
            <a:r>
              <a:rPr dirty="0" baseline="-19444" sz="1500" spc="75">
                <a:latin typeface="Times New Roman"/>
                <a:cs typeface="Times New Roman"/>
              </a:rPr>
              <a:t>1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0">
                <a:latin typeface="Times New Roman"/>
                <a:cs typeface="Times New Roman"/>
              </a:rPr>
              <a:t>3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-80">
                <a:latin typeface="Times New Roman"/>
                <a:cs typeface="Times New Roman"/>
              </a:rPr>
              <a:t>U</a:t>
            </a:r>
            <a:r>
              <a:rPr dirty="0" baseline="-19444" sz="1500" spc="-60">
                <a:latin typeface="Times New Roman"/>
                <a:cs typeface="Times New Roman"/>
              </a:rPr>
              <a:t>1</a:t>
            </a:r>
            <a:r>
              <a:rPr dirty="0" baseline="-19444" sz="1500" spc="165">
                <a:latin typeface="Times New Roman"/>
                <a:cs typeface="Times New Roman"/>
              </a:rPr>
              <a:t>M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j</a:t>
            </a:r>
            <a:r>
              <a:rPr dirty="0" sz="1400" spc="25">
                <a:latin typeface="Symbol"/>
                <a:cs typeface="Symbol"/>
              </a:rPr>
              <a:t>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40">
                <a:latin typeface="Times New Roman"/>
                <a:cs typeface="Times New Roman"/>
              </a:rPr>
              <a:t>C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95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2830" y="732867"/>
            <a:ext cx="1786889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00" spc="-40">
                <a:latin typeface="Times New Roman"/>
                <a:cs typeface="Times New Roman"/>
              </a:rPr>
              <a:t>U</a:t>
            </a:r>
            <a:r>
              <a:rPr dirty="0" baseline="-19444" sz="1500" spc="-60">
                <a:latin typeface="Times New Roman"/>
                <a:cs typeface="Times New Roman"/>
              </a:rPr>
              <a:t>1E </a:t>
            </a:r>
            <a:r>
              <a:rPr dirty="0" baseline="-19444" sz="1500" spc="-52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Symbol"/>
                <a:cs typeface="Symbol"/>
              </a:rPr>
              <a:t>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45">
                <a:latin typeface="Times New Roman"/>
                <a:cs typeface="Times New Roman"/>
              </a:rPr>
              <a:t>0</a:t>
            </a:r>
            <a:r>
              <a:rPr dirty="0" sz="1200" spc="45">
                <a:latin typeface="Tahoma"/>
                <a:cs typeface="Tahoma"/>
              </a:rPr>
              <a:t>;</a:t>
            </a:r>
            <a:r>
              <a:rPr dirty="0" sz="1200" spc="380">
                <a:latin typeface="Tahoma"/>
                <a:cs typeface="Tahoma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U</a:t>
            </a:r>
            <a:r>
              <a:rPr dirty="0" baseline="-19444" sz="1500" spc="15">
                <a:latin typeface="Times New Roman"/>
                <a:cs typeface="Times New Roman"/>
              </a:rPr>
              <a:t>2E </a:t>
            </a:r>
            <a:r>
              <a:rPr dirty="0" baseline="-19444" sz="1500" spc="187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U</a:t>
            </a:r>
            <a:r>
              <a:rPr dirty="0" baseline="-19444" sz="1500" spc="-15">
                <a:latin typeface="Times New Roman"/>
                <a:cs typeface="Times New Roman"/>
              </a:rPr>
              <a:t>3E</a:t>
            </a:r>
            <a:r>
              <a:rPr dirty="0" baseline="-19444" sz="1500" spc="577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899874" y="758229"/>
            <a:ext cx="197485" cy="177800"/>
            <a:chOff x="3899874" y="758229"/>
            <a:chExt cx="197485" cy="177800"/>
          </a:xfrm>
        </p:grpSpPr>
        <p:sp>
          <p:nvSpPr>
            <p:cNvPr id="4" name="object 4"/>
            <p:cNvSpPr/>
            <p:nvPr/>
          </p:nvSpPr>
          <p:spPr>
            <a:xfrm>
              <a:off x="3903045" y="869146"/>
              <a:ext cx="23495" cy="13335"/>
            </a:xfrm>
            <a:custGeom>
              <a:avLst/>
              <a:gdLst/>
              <a:ahLst/>
              <a:cxnLst/>
              <a:rect l="l" t="t" r="r" b="b"/>
              <a:pathLst>
                <a:path w="23495" h="13334">
                  <a:moveTo>
                    <a:pt x="0" y="13071"/>
                  </a:moveTo>
                  <a:lnTo>
                    <a:pt x="23427" y="0"/>
                  </a:lnTo>
                </a:path>
              </a:pathLst>
            </a:custGeom>
            <a:ln w="63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926472" y="872314"/>
              <a:ext cx="34290" cy="57150"/>
            </a:xfrm>
            <a:custGeom>
              <a:avLst/>
              <a:gdLst/>
              <a:ahLst/>
              <a:cxnLst/>
              <a:rect l="l" t="t" r="r" b="b"/>
              <a:pathLst>
                <a:path w="34289" h="57150">
                  <a:moveTo>
                    <a:pt x="0" y="0"/>
                  </a:moveTo>
                  <a:lnTo>
                    <a:pt x="33750" y="57038"/>
                  </a:lnTo>
                </a:path>
              </a:pathLst>
            </a:custGeom>
            <a:ln w="126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963399" y="761405"/>
              <a:ext cx="43180" cy="168275"/>
            </a:xfrm>
            <a:custGeom>
              <a:avLst/>
              <a:gdLst/>
              <a:ahLst/>
              <a:cxnLst/>
              <a:rect l="l" t="t" r="r" b="b"/>
              <a:pathLst>
                <a:path w="43179" h="168275">
                  <a:moveTo>
                    <a:pt x="0" y="167946"/>
                  </a:moveTo>
                  <a:lnTo>
                    <a:pt x="42883" y="0"/>
                  </a:lnTo>
                </a:path>
              </a:pathLst>
            </a:custGeom>
            <a:ln w="63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006283" y="761404"/>
              <a:ext cx="90805" cy="0"/>
            </a:xfrm>
            <a:custGeom>
              <a:avLst/>
              <a:gdLst/>
              <a:ahLst/>
              <a:cxnLst/>
              <a:rect l="l" t="t" r="r" b="b"/>
              <a:pathLst>
                <a:path w="90804" h="0">
                  <a:moveTo>
                    <a:pt x="0" y="0"/>
                  </a:moveTo>
                  <a:lnTo>
                    <a:pt x="90531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4161140" y="745559"/>
            <a:ext cx="142240" cy="263525"/>
            <a:chOff x="4161140" y="745559"/>
            <a:chExt cx="142240" cy="263525"/>
          </a:xfrm>
        </p:grpSpPr>
        <p:sp>
          <p:nvSpPr>
            <p:cNvPr id="9" name="object 9"/>
            <p:cNvSpPr/>
            <p:nvPr/>
          </p:nvSpPr>
          <p:spPr>
            <a:xfrm>
              <a:off x="4184964" y="761403"/>
              <a:ext cx="118745" cy="0"/>
            </a:xfrm>
            <a:custGeom>
              <a:avLst/>
              <a:gdLst/>
              <a:ahLst/>
              <a:cxnLst/>
              <a:rect l="l" t="t" r="r" b="b"/>
              <a:pathLst>
                <a:path w="118745" h="0">
                  <a:moveTo>
                    <a:pt x="0" y="0"/>
                  </a:moveTo>
                  <a:lnTo>
                    <a:pt x="118326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164317" y="745559"/>
              <a:ext cx="0" cy="263525"/>
            </a:xfrm>
            <a:custGeom>
              <a:avLst/>
              <a:gdLst/>
              <a:ahLst/>
              <a:cxnLst/>
              <a:rect l="l" t="t" r="r" b="b"/>
              <a:pathLst>
                <a:path w="0" h="263525">
                  <a:moveTo>
                    <a:pt x="0" y="0"/>
                  </a:moveTo>
                  <a:lnTo>
                    <a:pt x="0" y="263010"/>
                  </a:lnTo>
                </a:path>
              </a:pathLst>
            </a:custGeom>
            <a:ln w="63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/>
          <p:nvPr/>
        </p:nvSpPr>
        <p:spPr>
          <a:xfrm>
            <a:off x="4454177" y="745558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010"/>
                </a:lnTo>
              </a:path>
            </a:pathLst>
          </a:custGeom>
          <a:ln w="635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973614" y="732850"/>
            <a:ext cx="49339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latin typeface="Times New Roman"/>
                <a:cs typeface="Times New Roman"/>
              </a:rPr>
              <a:t>3.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U</a:t>
            </a:r>
            <a:r>
              <a:rPr dirty="0" baseline="-19444" sz="1500">
                <a:latin typeface="Times New Roman"/>
                <a:cs typeface="Times New Roman"/>
              </a:rPr>
              <a:t>M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117217" y="1262506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537506" y="1262506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7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966529" y="1262506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7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2091817" y="1106137"/>
            <a:ext cx="1745614" cy="3924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spc="5"/>
              <a:t>I</a:t>
            </a:r>
            <a:r>
              <a:rPr dirty="0" baseline="-19444" sz="1500" spc="-15"/>
              <a:t>3</a:t>
            </a:r>
            <a:r>
              <a:rPr dirty="0" baseline="-19444" sz="1500"/>
              <a:t>E</a:t>
            </a:r>
            <a:r>
              <a:rPr dirty="0" baseline="-19444" sz="1500" spc="-157"/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45"/>
              <a:t> </a:t>
            </a:r>
            <a:r>
              <a:rPr dirty="0" baseline="-4629" sz="3600" spc="-450">
                <a:latin typeface="Symbol"/>
                <a:cs typeface="Symbol"/>
              </a:rPr>
              <a:t></a:t>
            </a:r>
            <a:r>
              <a:rPr dirty="0" sz="1400" spc="-20"/>
              <a:t>U</a:t>
            </a:r>
            <a:r>
              <a:rPr dirty="0" baseline="-19444" sz="1500" spc="-15"/>
              <a:t>3</a:t>
            </a:r>
            <a:r>
              <a:rPr dirty="0" baseline="-19444" sz="1500" spc="-7"/>
              <a:t>M</a:t>
            </a:r>
            <a:r>
              <a:rPr dirty="0" baseline="-19444" sz="1500" spc="-135"/>
              <a:t> </a:t>
            </a:r>
            <a:r>
              <a:rPr dirty="0" sz="1400" spc="65">
                <a:latin typeface="Symbol"/>
                <a:cs typeface="Symbol"/>
              </a:rPr>
              <a:t></a:t>
            </a:r>
            <a:r>
              <a:rPr dirty="0" sz="1400" spc="-80"/>
              <a:t>U</a:t>
            </a:r>
            <a:r>
              <a:rPr dirty="0" baseline="-19444" sz="1500" spc="-60"/>
              <a:t>1</a:t>
            </a:r>
            <a:r>
              <a:rPr dirty="0" baseline="-19444" sz="1500" spc="-7"/>
              <a:t>M</a:t>
            </a:r>
            <a:r>
              <a:rPr dirty="0" baseline="-19444" sz="1500" spc="-179"/>
              <a:t> </a:t>
            </a:r>
            <a:r>
              <a:rPr dirty="0" baseline="-4629" sz="3600" spc="-577">
                <a:latin typeface="Symbol"/>
                <a:cs typeface="Symbol"/>
              </a:rPr>
              <a:t></a:t>
            </a:r>
            <a:r>
              <a:rPr dirty="0" sz="1400"/>
              <a:t>.</a:t>
            </a:r>
            <a:r>
              <a:rPr dirty="0" sz="1400" spc="-110"/>
              <a:t> </a:t>
            </a:r>
            <a:r>
              <a:rPr dirty="0" sz="1400"/>
              <a:t>j</a:t>
            </a:r>
            <a:r>
              <a:rPr dirty="0" sz="1400" spc="25">
                <a:latin typeface="Symbol"/>
                <a:cs typeface="Symbol"/>
              </a:rPr>
              <a:t></a:t>
            </a:r>
            <a:r>
              <a:rPr dirty="0" sz="1400" spc="-90"/>
              <a:t>.</a:t>
            </a:r>
            <a:r>
              <a:rPr dirty="0" sz="1400" spc="40"/>
              <a:t>C</a:t>
            </a:r>
            <a:r>
              <a:rPr dirty="0" baseline="-19444" sz="1500"/>
              <a:t>E</a:t>
            </a:r>
            <a:endParaRPr baseline="-19444" sz="1500">
              <a:latin typeface="Symbol"/>
              <a:cs typeface="Symbo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117204" y="1764076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68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545222" y="1764076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10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981967" y="1764076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10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2091806" y="1607994"/>
            <a:ext cx="1761489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baseline="-19444" sz="1500" spc="75">
                <a:latin typeface="Times New Roman"/>
                <a:cs typeface="Times New Roman"/>
              </a:rPr>
              <a:t>2</a:t>
            </a:r>
            <a:r>
              <a:rPr dirty="0" baseline="-19444" sz="1500" spc="-7">
                <a:latin typeface="Times New Roman"/>
                <a:cs typeface="Times New Roman"/>
              </a:rPr>
              <a:t>E</a:t>
            </a:r>
            <a:r>
              <a:rPr dirty="0" baseline="-19444" sz="1500" spc="-157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Symbol"/>
                <a:cs typeface="Symbol"/>
              </a:rPr>
              <a:t>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baseline="-4629" sz="3600" spc="-450">
                <a:latin typeface="Symbol"/>
                <a:cs typeface="Symbol"/>
              </a:rPr>
              <a:t></a:t>
            </a:r>
            <a:r>
              <a:rPr dirty="0" sz="1400" spc="-15">
                <a:latin typeface="Times New Roman"/>
                <a:cs typeface="Times New Roman"/>
              </a:rPr>
              <a:t>U</a:t>
            </a:r>
            <a:r>
              <a:rPr dirty="0" baseline="-19444" sz="1500" spc="75">
                <a:latin typeface="Times New Roman"/>
                <a:cs typeface="Times New Roman"/>
              </a:rPr>
              <a:t>2</a:t>
            </a:r>
            <a:r>
              <a:rPr dirty="0" baseline="-19444" sz="1500" spc="-7">
                <a:latin typeface="Times New Roman"/>
                <a:cs typeface="Times New Roman"/>
              </a:rPr>
              <a:t>M</a:t>
            </a:r>
            <a:r>
              <a:rPr dirty="0" baseline="-19444" sz="1500" spc="-135">
                <a:latin typeface="Times New Roman"/>
                <a:cs typeface="Times New Roman"/>
              </a:rPr>
              <a:t> </a:t>
            </a:r>
            <a:r>
              <a:rPr dirty="0" sz="1400" spc="60">
                <a:latin typeface="Symbol"/>
                <a:cs typeface="Symbol"/>
              </a:rPr>
              <a:t></a:t>
            </a:r>
            <a:r>
              <a:rPr dirty="0" sz="1400" spc="-80">
                <a:latin typeface="Times New Roman"/>
                <a:cs typeface="Times New Roman"/>
              </a:rPr>
              <a:t>U</a:t>
            </a:r>
            <a:r>
              <a:rPr dirty="0" baseline="-19444" sz="1500" spc="-67">
                <a:latin typeface="Times New Roman"/>
                <a:cs typeface="Times New Roman"/>
              </a:rPr>
              <a:t>1</a:t>
            </a:r>
            <a:r>
              <a:rPr dirty="0" baseline="-19444" sz="1500" spc="-7">
                <a:latin typeface="Times New Roman"/>
                <a:cs typeface="Times New Roman"/>
              </a:rPr>
              <a:t>M</a:t>
            </a:r>
            <a:r>
              <a:rPr dirty="0" baseline="-19444" sz="1500" spc="-179">
                <a:latin typeface="Times New Roman"/>
                <a:cs typeface="Times New Roman"/>
              </a:rPr>
              <a:t> </a:t>
            </a:r>
            <a:r>
              <a:rPr dirty="0" baseline="-4629" sz="3600" spc="-585">
                <a:latin typeface="Symbol"/>
                <a:cs typeface="Symbol"/>
              </a:rPr>
              <a:t></a:t>
            </a:r>
            <a:r>
              <a:rPr dirty="0" sz="1400" spc="-5">
                <a:latin typeface="Times New Roman"/>
                <a:cs typeface="Times New Roman"/>
              </a:rPr>
              <a:t>.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j</a:t>
            </a:r>
            <a:r>
              <a:rPr dirty="0" sz="1400" spc="20">
                <a:latin typeface="Symbol"/>
                <a:cs typeface="Symbol"/>
              </a:rPr>
              <a:t></a:t>
            </a:r>
            <a:r>
              <a:rPr dirty="0" sz="1400" spc="-95">
                <a:latin typeface="Times New Roman"/>
                <a:cs typeface="Times New Roman"/>
              </a:rPr>
              <a:t>.</a:t>
            </a:r>
            <a:r>
              <a:rPr dirty="0" sz="1400" spc="35">
                <a:latin typeface="Times New Roman"/>
                <a:cs typeface="Times New Roman"/>
              </a:rPr>
              <a:t>C</a:t>
            </a:r>
            <a:r>
              <a:rPr dirty="0" baseline="-19444" sz="1500" spc="-7">
                <a:latin typeface="Times New Roman"/>
                <a:cs typeface="Times New Roman"/>
              </a:rPr>
              <a:t>E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221594" y="2251201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488294" y="2251201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822067" y="2251201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2077529" y="2222627"/>
            <a:ext cx="98361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65">
                <a:latin typeface="Symbol"/>
                <a:cs typeface="Symbol"/>
              </a:rPr>
              <a:t></a:t>
            </a:r>
            <a:r>
              <a:rPr dirty="0" sz="1400" spc="40">
                <a:latin typeface="Times New Roman"/>
                <a:cs typeface="Times New Roman"/>
              </a:rPr>
              <a:t>I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 spc="-157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 spc="5">
                <a:latin typeface="Times New Roman"/>
                <a:cs typeface="Times New Roman"/>
              </a:rPr>
              <a:t>I</a:t>
            </a:r>
            <a:r>
              <a:rPr dirty="0" baseline="-19444" sz="1500" spc="82">
                <a:latin typeface="Times New Roman"/>
                <a:cs typeface="Times New Roman"/>
              </a:rPr>
              <a:t>2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 spc="-157">
                <a:latin typeface="Times New Roman"/>
                <a:cs typeface="Times New Roman"/>
              </a:rPr>
              <a:t> </a:t>
            </a: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 spc="5">
                <a:latin typeface="Times New Roman"/>
                <a:cs typeface="Times New Roman"/>
              </a:rPr>
              <a:t>I</a:t>
            </a:r>
            <a:r>
              <a:rPr dirty="0" baseline="-19444" sz="1500" spc="-15">
                <a:latin typeface="Times New Roman"/>
                <a:cs typeface="Times New Roman"/>
              </a:rPr>
              <a:t>3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38803" y="2247391"/>
            <a:ext cx="13106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: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ecuación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nodo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3158" y="3749503"/>
            <a:ext cx="1936471" cy="1112763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42169" y="2921357"/>
            <a:ext cx="2225550" cy="1986198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691387" y="4957063"/>
            <a:ext cx="5629275" cy="13119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6322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7.20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7.3.3</a:t>
            </a:r>
            <a:r>
              <a:rPr dirty="0" sz="1200" spc="3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Puesta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tierra</a:t>
            </a:r>
            <a:r>
              <a:rPr dirty="0" sz="1200" spc="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inductiva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(resonante) </a:t>
            </a:r>
            <a:r>
              <a:rPr dirty="0" sz="1200" b="1">
                <a:latin typeface="Tahoma"/>
                <a:cs typeface="Tahoma"/>
              </a:rPr>
              <a:t>del </a:t>
            </a:r>
            <a:r>
              <a:rPr dirty="0" sz="1200" spc="-5" b="1">
                <a:latin typeface="Tahoma"/>
                <a:cs typeface="Tahoma"/>
              </a:rPr>
              <a:t>centro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estrella.</a:t>
            </a:r>
            <a:endParaRPr sz="1200">
              <a:latin typeface="Tahoma"/>
              <a:cs typeface="Tahoma"/>
            </a:endParaRPr>
          </a:p>
          <a:p>
            <a:pPr marL="27940" marR="5080">
              <a:lnSpc>
                <a:spcPct val="200800"/>
              </a:lnSpc>
              <a:spcBef>
                <a:spcPts val="15"/>
              </a:spcBef>
            </a:pPr>
            <a:r>
              <a:rPr dirty="0" sz="1200" spc="-5" b="1">
                <a:latin typeface="Tahoma"/>
                <a:cs typeface="Tahoma"/>
              </a:rPr>
              <a:t>Finalidad:</a:t>
            </a:r>
            <a:r>
              <a:rPr dirty="0" sz="1200" spc="40" b="1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Compensación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corriente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capacitiva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unipolar.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manera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logra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"apagado"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contacto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51317" y="6549265"/>
            <a:ext cx="3513530" cy="1717153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3381247" y="8322055"/>
            <a:ext cx="6134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7.21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669854" y="8914117"/>
            <a:ext cx="142240" cy="263525"/>
            <a:chOff x="2669854" y="8914117"/>
            <a:chExt cx="142240" cy="263525"/>
          </a:xfrm>
        </p:grpSpPr>
        <p:sp>
          <p:nvSpPr>
            <p:cNvPr id="32" name="object 32"/>
            <p:cNvSpPr/>
            <p:nvPr/>
          </p:nvSpPr>
          <p:spPr>
            <a:xfrm>
              <a:off x="2693654" y="8929961"/>
              <a:ext cx="118745" cy="0"/>
            </a:xfrm>
            <a:custGeom>
              <a:avLst/>
              <a:gdLst/>
              <a:ahLst/>
              <a:cxnLst/>
              <a:rect l="l" t="t" r="r" b="b"/>
              <a:pathLst>
                <a:path w="118744" h="0">
                  <a:moveTo>
                    <a:pt x="0" y="0"/>
                  </a:moveTo>
                  <a:lnTo>
                    <a:pt x="118210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673027" y="8914117"/>
              <a:ext cx="0" cy="263525"/>
            </a:xfrm>
            <a:custGeom>
              <a:avLst/>
              <a:gdLst/>
              <a:ahLst/>
              <a:cxnLst/>
              <a:rect l="l" t="t" r="r" b="b"/>
              <a:pathLst>
                <a:path w="0" h="263525">
                  <a:moveTo>
                    <a:pt x="0" y="0"/>
                  </a:moveTo>
                  <a:lnTo>
                    <a:pt x="0" y="263010"/>
                  </a:lnTo>
                </a:path>
              </a:pathLst>
            </a:custGeom>
            <a:ln w="6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/>
          <p:nvPr/>
        </p:nvSpPr>
        <p:spPr>
          <a:xfrm>
            <a:off x="2972125" y="8914117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010"/>
                </a:lnTo>
              </a:path>
            </a:pathLst>
          </a:custGeom>
          <a:ln w="63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5" name="object 35"/>
          <p:cNvGrpSpPr/>
          <p:nvPr/>
        </p:nvGrpSpPr>
        <p:grpSpPr>
          <a:xfrm>
            <a:off x="3176812" y="8914117"/>
            <a:ext cx="142240" cy="263525"/>
            <a:chOff x="3176812" y="8914117"/>
            <a:chExt cx="142240" cy="263525"/>
          </a:xfrm>
        </p:grpSpPr>
        <p:sp>
          <p:nvSpPr>
            <p:cNvPr id="36" name="object 36"/>
            <p:cNvSpPr/>
            <p:nvPr/>
          </p:nvSpPr>
          <p:spPr>
            <a:xfrm>
              <a:off x="3200613" y="8929961"/>
              <a:ext cx="118745" cy="0"/>
            </a:xfrm>
            <a:custGeom>
              <a:avLst/>
              <a:gdLst/>
              <a:ahLst/>
              <a:cxnLst/>
              <a:rect l="l" t="t" r="r" b="b"/>
              <a:pathLst>
                <a:path w="118745" h="0">
                  <a:moveTo>
                    <a:pt x="0" y="0"/>
                  </a:moveTo>
                  <a:lnTo>
                    <a:pt x="118210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3179986" y="8914117"/>
              <a:ext cx="0" cy="263525"/>
            </a:xfrm>
            <a:custGeom>
              <a:avLst/>
              <a:gdLst/>
              <a:ahLst/>
              <a:cxnLst/>
              <a:rect l="l" t="t" r="r" b="b"/>
              <a:pathLst>
                <a:path w="0" h="263525">
                  <a:moveTo>
                    <a:pt x="0" y="0"/>
                  </a:moveTo>
                  <a:lnTo>
                    <a:pt x="0" y="263010"/>
                  </a:lnTo>
                </a:path>
              </a:pathLst>
            </a:custGeom>
            <a:ln w="6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/>
          <p:nvPr/>
        </p:nvSpPr>
        <p:spPr>
          <a:xfrm>
            <a:off x="3498917" y="8914116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010"/>
                </a:lnTo>
              </a:path>
            </a:pathLst>
          </a:custGeom>
          <a:ln w="63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9" name="object 39"/>
          <p:cNvGrpSpPr/>
          <p:nvPr/>
        </p:nvGrpSpPr>
        <p:grpSpPr>
          <a:xfrm>
            <a:off x="3703605" y="8914116"/>
            <a:ext cx="142240" cy="263525"/>
            <a:chOff x="3703605" y="8914116"/>
            <a:chExt cx="142240" cy="263525"/>
          </a:xfrm>
        </p:grpSpPr>
        <p:sp>
          <p:nvSpPr>
            <p:cNvPr id="40" name="object 40"/>
            <p:cNvSpPr/>
            <p:nvPr/>
          </p:nvSpPr>
          <p:spPr>
            <a:xfrm>
              <a:off x="3727405" y="8929960"/>
              <a:ext cx="118745" cy="0"/>
            </a:xfrm>
            <a:custGeom>
              <a:avLst/>
              <a:gdLst/>
              <a:ahLst/>
              <a:cxnLst/>
              <a:rect l="l" t="t" r="r" b="b"/>
              <a:pathLst>
                <a:path w="118745" h="0">
                  <a:moveTo>
                    <a:pt x="0" y="0"/>
                  </a:moveTo>
                  <a:lnTo>
                    <a:pt x="118210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706778" y="8914116"/>
              <a:ext cx="0" cy="263525"/>
            </a:xfrm>
            <a:custGeom>
              <a:avLst/>
              <a:gdLst/>
              <a:ahLst/>
              <a:cxnLst/>
              <a:rect l="l" t="t" r="r" b="b"/>
              <a:pathLst>
                <a:path w="0" h="263525">
                  <a:moveTo>
                    <a:pt x="0" y="0"/>
                  </a:moveTo>
                  <a:lnTo>
                    <a:pt x="0" y="263010"/>
                  </a:lnTo>
                </a:path>
              </a:pathLst>
            </a:custGeom>
            <a:ln w="6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/>
          <p:nvPr/>
        </p:nvSpPr>
        <p:spPr>
          <a:xfrm>
            <a:off x="4017776" y="8914116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010"/>
                </a:lnTo>
              </a:path>
            </a:pathLst>
          </a:custGeom>
          <a:ln w="63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3" name="object 43"/>
          <p:cNvGrpSpPr/>
          <p:nvPr/>
        </p:nvGrpSpPr>
        <p:grpSpPr>
          <a:xfrm>
            <a:off x="4222463" y="8914115"/>
            <a:ext cx="142240" cy="263525"/>
            <a:chOff x="4222463" y="8914115"/>
            <a:chExt cx="142240" cy="263525"/>
          </a:xfrm>
        </p:grpSpPr>
        <p:sp>
          <p:nvSpPr>
            <p:cNvPr id="44" name="object 44"/>
            <p:cNvSpPr/>
            <p:nvPr/>
          </p:nvSpPr>
          <p:spPr>
            <a:xfrm>
              <a:off x="4246264" y="8929959"/>
              <a:ext cx="118745" cy="0"/>
            </a:xfrm>
            <a:custGeom>
              <a:avLst/>
              <a:gdLst/>
              <a:ahLst/>
              <a:cxnLst/>
              <a:rect l="l" t="t" r="r" b="b"/>
              <a:pathLst>
                <a:path w="118745" h="0">
                  <a:moveTo>
                    <a:pt x="0" y="0"/>
                  </a:moveTo>
                  <a:lnTo>
                    <a:pt x="118210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4225637" y="8914115"/>
              <a:ext cx="0" cy="263525"/>
            </a:xfrm>
            <a:custGeom>
              <a:avLst/>
              <a:gdLst/>
              <a:ahLst/>
              <a:cxnLst/>
              <a:rect l="l" t="t" r="r" b="b"/>
              <a:pathLst>
                <a:path w="0" h="263525">
                  <a:moveTo>
                    <a:pt x="0" y="0"/>
                  </a:moveTo>
                  <a:lnTo>
                    <a:pt x="0" y="263010"/>
                  </a:lnTo>
                </a:path>
              </a:pathLst>
            </a:custGeom>
            <a:ln w="6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/>
          <p:nvPr/>
        </p:nvSpPr>
        <p:spPr>
          <a:xfrm>
            <a:off x="4562023" y="8914115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010"/>
                </a:lnTo>
              </a:path>
            </a:pathLst>
          </a:custGeom>
          <a:ln w="63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668527" y="8504935"/>
            <a:ext cx="392049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ahoma"/>
                <a:cs typeface="Tahoma"/>
              </a:rPr>
              <a:t>-</a:t>
            </a:r>
            <a:r>
              <a:rPr dirty="0" sz="1200" spc="-2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Operación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sin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falla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respecto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tierra:</a:t>
            </a:r>
            <a:r>
              <a:rPr dirty="0" sz="1200" spc="400">
                <a:latin typeface="Tahoma"/>
                <a:cs typeface="Tahoma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U</a:t>
            </a:r>
            <a:r>
              <a:rPr dirty="0" baseline="-19444" sz="1500" spc="-60">
                <a:latin typeface="Times New Roman"/>
                <a:cs typeface="Times New Roman"/>
              </a:rPr>
              <a:t>1E</a:t>
            </a:r>
            <a:r>
              <a:rPr dirty="0" baseline="-19444" sz="1500" spc="284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Symbol"/>
                <a:cs typeface="Symbol"/>
              </a:rPr>
              <a:t>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U</a:t>
            </a:r>
            <a:r>
              <a:rPr dirty="0" baseline="-19444" sz="1500" spc="15">
                <a:latin typeface="Times New Roman"/>
                <a:cs typeface="Times New Roman"/>
              </a:rPr>
              <a:t>2E </a:t>
            </a:r>
            <a:r>
              <a:rPr dirty="0" baseline="-19444" sz="1500" spc="19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Symbol"/>
                <a:cs typeface="Symbol"/>
              </a:rPr>
              <a:t>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U</a:t>
            </a:r>
            <a:r>
              <a:rPr dirty="0" baseline="-19444" sz="1500" spc="-15">
                <a:latin typeface="Times New Roman"/>
                <a:cs typeface="Times New Roman"/>
              </a:rPr>
              <a:t>3E</a:t>
            </a:r>
            <a:r>
              <a:rPr dirty="0" baseline="-19444" sz="1500" spc="5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Symbol"/>
                <a:cs typeface="Symbol"/>
              </a:rPr>
              <a:t>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U</a:t>
            </a:r>
            <a:r>
              <a:rPr dirty="0" baseline="-19444" sz="1500" spc="-60">
                <a:latin typeface="Times New Roman"/>
                <a:cs typeface="Times New Roman"/>
              </a:rPr>
              <a:t>1M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96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1679" y="769856"/>
            <a:ext cx="1695354" cy="140248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821432" y="2676651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660424" y="2676651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27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2742691" y="3491941"/>
            <a:ext cx="142240" cy="263525"/>
            <a:chOff x="2742691" y="3491941"/>
            <a:chExt cx="142240" cy="263525"/>
          </a:xfrm>
        </p:grpSpPr>
        <p:sp>
          <p:nvSpPr>
            <p:cNvPr id="6" name="object 6"/>
            <p:cNvSpPr/>
            <p:nvPr/>
          </p:nvSpPr>
          <p:spPr>
            <a:xfrm>
              <a:off x="2766504" y="3507785"/>
              <a:ext cx="118745" cy="0"/>
            </a:xfrm>
            <a:custGeom>
              <a:avLst/>
              <a:gdLst/>
              <a:ahLst/>
              <a:cxnLst/>
              <a:rect l="l" t="t" r="r" b="b"/>
              <a:pathLst>
                <a:path w="118744" h="0">
                  <a:moveTo>
                    <a:pt x="0" y="0"/>
                  </a:moveTo>
                  <a:lnTo>
                    <a:pt x="118268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745866" y="3491941"/>
              <a:ext cx="0" cy="263525"/>
            </a:xfrm>
            <a:custGeom>
              <a:avLst/>
              <a:gdLst/>
              <a:ahLst/>
              <a:cxnLst/>
              <a:rect l="l" t="t" r="r" b="b"/>
              <a:pathLst>
                <a:path w="0" h="263525">
                  <a:moveTo>
                    <a:pt x="0" y="0"/>
                  </a:moveTo>
                  <a:lnTo>
                    <a:pt x="0" y="26301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3035585" y="3491941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01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3161792" y="3491941"/>
            <a:ext cx="75565" cy="263525"/>
            <a:chOff x="3161792" y="3491941"/>
            <a:chExt cx="75565" cy="263525"/>
          </a:xfrm>
        </p:grpSpPr>
        <p:sp>
          <p:nvSpPr>
            <p:cNvPr id="10" name="object 10"/>
            <p:cNvSpPr/>
            <p:nvPr/>
          </p:nvSpPr>
          <p:spPr>
            <a:xfrm>
              <a:off x="3185604" y="3507785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69" h="0">
                  <a:moveTo>
                    <a:pt x="0" y="0"/>
                  </a:moveTo>
                  <a:lnTo>
                    <a:pt x="51593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164967" y="3491941"/>
              <a:ext cx="0" cy="263525"/>
            </a:xfrm>
            <a:custGeom>
              <a:avLst/>
              <a:gdLst/>
              <a:ahLst/>
              <a:cxnLst/>
              <a:rect l="l" t="t" r="r" b="b"/>
              <a:pathLst>
                <a:path w="0" h="263525">
                  <a:moveTo>
                    <a:pt x="0" y="0"/>
                  </a:moveTo>
                  <a:lnTo>
                    <a:pt x="0" y="26301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/>
          <p:nvPr/>
        </p:nvSpPr>
        <p:spPr>
          <a:xfrm>
            <a:off x="3334830" y="3491941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01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4414725" y="3491941"/>
            <a:ext cx="142240" cy="263525"/>
            <a:chOff x="4414725" y="3491941"/>
            <a:chExt cx="142240" cy="263525"/>
          </a:xfrm>
        </p:grpSpPr>
        <p:sp>
          <p:nvSpPr>
            <p:cNvPr id="14" name="object 14"/>
            <p:cNvSpPr/>
            <p:nvPr/>
          </p:nvSpPr>
          <p:spPr>
            <a:xfrm>
              <a:off x="4438538" y="3507785"/>
              <a:ext cx="118745" cy="0"/>
            </a:xfrm>
            <a:custGeom>
              <a:avLst/>
              <a:gdLst/>
              <a:ahLst/>
              <a:cxnLst/>
              <a:rect l="l" t="t" r="r" b="b"/>
              <a:pathLst>
                <a:path w="118745" h="0">
                  <a:moveTo>
                    <a:pt x="0" y="0"/>
                  </a:moveTo>
                  <a:lnTo>
                    <a:pt x="118268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417900" y="3491941"/>
              <a:ext cx="0" cy="263525"/>
            </a:xfrm>
            <a:custGeom>
              <a:avLst/>
              <a:gdLst/>
              <a:ahLst/>
              <a:cxnLst/>
              <a:rect l="l" t="t" r="r" b="b"/>
              <a:pathLst>
                <a:path w="0" h="263525">
                  <a:moveTo>
                    <a:pt x="0" y="0"/>
                  </a:moveTo>
                  <a:lnTo>
                    <a:pt x="0" y="26301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/>
          <p:nvPr/>
        </p:nvSpPr>
        <p:spPr>
          <a:xfrm>
            <a:off x="4707619" y="3491941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01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811783" y="2226055"/>
            <a:ext cx="6116955" cy="2485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7.22</a:t>
            </a:r>
            <a:endParaRPr sz="1200">
              <a:latin typeface="Tahoma"/>
              <a:cs typeface="Tahoma"/>
            </a:endParaRPr>
          </a:p>
          <a:p>
            <a:pPr marL="88900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Capacidad de operación</a:t>
            </a:r>
            <a:r>
              <a:rPr dirty="0" sz="1200" spc="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</a:t>
            </a:r>
            <a:r>
              <a:rPr dirty="0" baseline="-13888" sz="1800" spc="-7">
                <a:latin typeface="Tahoma"/>
                <a:cs typeface="Tahoma"/>
              </a:rPr>
              <a:t>B</a:t>
            </a:r>
            <a:r>
              <a:rPr dirty="0" sz="1200" spc="-5">
                <a:latin typeface="Tahoma"/>
                <a:cs typeface="Tahoma"/>
              </a:rPr>
              <a:t>=C</a:t>
            </a:r>
            <a:r>
              <a:rPr dirty="0" baseline="-13888" sz="1800" spc="-7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+3C</a:t>
            </a:r>
            <a:r>
              <a:rPr dirty="0" baseline="-13888" sz="1800" spc="-7">
                <a:latin typeface="Tahoma"/>
                <a:cs typeface="Tahoma"/>
              </a:rPr>
              <a:t>L</a:t>
            </a:r>
            <a:endParaRPr baseline="-13888" sz="1800">
              <a:latin typeface="Tahoma"/>
              <a:cs typeface="Tahoma"/>
            </a:endParaRPr>
          </a:p>
          <a:p>
            <a:pPr marL="88900">
              <a:lnSpc>
                <a:spcPct val="100000"/>
              </a:lnSpc>
              <a:spcBef>
                <a:spcPts val="430"/>
              </a:spcBef>
            </a:pPr>
            <a:r>
              <a:rPr dirty="0" sz="1200" spc="-5">
                <a:latin typeface="Tahoma"/>
                <a:cs typeface="Tahoma"/>
              </a:rPr>
              <a:t>Co</a:t>
            </a:r>
            <a:r>
              <a:rPr dirty="0" sz="1200" spc="-5">
                <a:latin typeface="Tahoma"/>
                <a:cs typeface="Tahoma"/>
              </a:rPr>
              <a:t>rr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lí</a:t>
            </a:r>
            <a:r>
              <a:rPr dirty="0" sz="1200" spc="-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v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>
                <a:latin typeface="Tahoma"/>
                <a:cs typeface="Tahoma"/>
              </a:rPr>
              <a:t>í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: </a:t>
            </a:r>
            <a:r>
              <a:rPr dirty="0" sz="1200" spc="-165">
                <a:latin typeface="Tahoma"/>
                <a:cs typeface="Tahoma"/>
              </a:rPr>
              <a:t> </a:t>
            </a:r>
            <a:r>
              <a:rPr dirty="0" sz="1400" spc="40">
                <a:latin typeface="Times New Roman"/>
                <a:cs typeface="Times New Roman"/>
              </a:rPr>
              <a:t>I</a:t>
            </a:r>
            <a:r>
              <a:rPr dirty="0" baseline="-19444" sz="1500">
                <a:latin typeface="Times New Roman"/>
                <a:cs typeface="Times New Roman"/>
              </a:rPr>
              <a:t>oi</a:t>
            </a:r>
            <a:r>
              <a:rPr dirty="0" baseline="-19444" sz="1500" spc="-157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130">
                <a:latin typeface="Times New Roman"/>
                <a:cs typeface="Times New Roman"/>
              </a:rPr>
              <a:t>j</a:t>
            </a:r>
            <a:r>
              <a:rPr dirty="0" sz="1400" spc="65">
                <a:latin typeface="Times New Roman"/>
                <a:cs typeface="Times New Roman"/>
              </a:rPr>
              <a:t>.</a:t>
            </a:r>
            <a:r>
              <a:rPr dirty="0" sz="1400" spc="25">
                <a:latin typeface="Symbol"/>
                <a:cs typeface="Symbol"/>
              </a:rPr>
              <a:t>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40">
                <a:latin typeface="Times New Roman"/>
                <a:cs typeface="Times New Roman"/>
              </a:rPr>
              <a:t>C</a:t>
            </a:r>
            <a:r>
              <a:rPr dirty="0" baseline="-19444" sz="1500" spc="104">
                <a:latin typeface="Times New Roman"/>
                <a:cs typeface="Times New Roman"/>
              </a:rPr>
              <a:t>B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-19444" sz="1500" spc="-37">
                <a:latin typeface="Times New Roman"/>
                <a:cs typeface="Times New Roman"/>
              </a:rPr>
              <a:t>M</a:t>
            </a:r>
            <a:r>
              <a:rPr dirty="0" baseline="-19444" sz="1500" spc="127">
                <a:latin typeface="Times New Roman"/>
                <a:cs typeface="Times New Roman"/>
              </a:rPr>
              <a:t>1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 marL="88900" marR="81280">
              <a:lnSpc>
                <a:spcPct val="100000"/>
              </a:lnSpc>
              <a:spcBef>
                <a:spcPts val="305"/>
              </a:spcBef>
            </a:pP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vacío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(almacenada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capacidades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sistema)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sería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carga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capacidades.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ahoma"/>
              <a:cs typeface="Tahoma"/>
            </a:endParaRPr>
          </a:p>
          <a:p>
            <a:pPr algn="ctr" marR="274320">
              <a:lnSpc>
                <a:spcPct val="100000"/>
              </a:lnSpc>
              <a:tabLst>
                <a:tab pos="1342390" algn="l"/>
                <a:tab pos="1644650" algn="l"/>
              </a:tabLst>
            </a:pPr>
            <a:r>
              <a:rPr dirty="0" sz="1400" spc="-5">
                <a:latin typeface="Times New Roman"/>
                <a:cs typeface="Times New Roman"/>
              </a:rPr>
              <a:t>Q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3.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U</a:t>
            </a:r>
            <a:r>
              <a:rPr dirty="0" baseline="-19444" sz="1500" spc="7">
                <a:latin typeface="Times New Roman"/>
                <a:cs typeface="Times New Roman"/>
              </a:rPr>
              <a:t>M </a:t>
            </a:r>
            <a:r>
              <a:rPr dirty="0" baseline="-19444" sz="1500" spc="172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I</a:t>
            </a:r>
            <a:r>
              <a:rPr dirty="0" baseline="-19444" sz="1500" spc="30">
                <a:latin typeface="Times New Roman"/>
                <a:cs typeface="Times New Roman"/>
              </a:rPr>
              <a:t>o	</a:t>
            </a:r>
            <a:r>
              <a:rPr dirty="0" sz="1400">
                <a:latin typeface="Symbol"/>
                <a:cs typeface="Symbol"/>
              </a:rPr>
              <a:t>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Times New Roman"/>
                <a:cs typeface="Times New Roman"/>
              </a:rPr>
              <a:t>Q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55">
                <a:latin typeface="Times New Roman"/>
                <a:cs typeface="Times New Roman"/>
              </a:rPr>
              <a:t>3.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U</a:t>
            </a:r>
            <a:r>
              <a:rPr dirty="0" baseline="-19444" sz="1500" spc="7">
                <a:latin typeface="Times New Roman"/>
                <a:cs typeface="Times New Roman"/>
              </a:rPr>
              <a:t>M</a:t>
            </a:r>
            <a:r>
              <a:rPr dirty="0" baseline="-19444" sz="1500" spc="60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.2</a:t>
            </a:r>
            <a:r>
              <a:rPr dirty="0" sz="1400" spc="-35">
                <a:latin typeface="Symbol"/>
                <a:cs typeface="Symbol"/>
              </a:rPr>
              <a:t></a:t>
            </a:r>
            <a:r>
              <a:rPr dirty="0" sz="1400" spc="-35">
                <a:latin typeface="Times New Roman"/>
                <a:cs typeface="Times New Roman"/>
              </a:rPr>
              <a:t>C</a:t>
            </a:r>
            <a:r>
              <a:rPr dirty="0" baseline="-19444" sz="1500" spc="-52">
                <a:latin typeface="Times New Roman"/>
                <a:cs typeface="Times New Roman"/>
              </a:rPr>
              <a:t>B</a:t>
            </a:r>
            <a:endParaRPr baseline="-19444"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- Contacto</a:t>
            </a:r>
            <a:r>
              <a:rPr dirty="0" sz="1200" b="1">
                <a:latin typeface="Tahoma"/>
                <a:cs typeface="Tahoma"/>
              </a:rPr>
              <a:t> a </a:t>
            </a:r>
            <a:r>
              <a:rPr dirty="0" sz="1200" spc="-5" b="1">
                <a:latin typeface="Tahoma"/>
                <a:cs typeface="Tahoma"/>
              </a:rPr>
              <a:t>tierra unipolar de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fase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1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88900" marR="8001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Considerando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análisis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efectuado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caso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centro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aislado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el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circuito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equivalente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cálculo </a:t>
            </a:r>
            <a:r>
              <a:rPr dirty="0" sz="1200">
                <a:latin typeface="Tahoma"/>
                <a:cs typeface="Tahoma"/>
              </a:rPr>
              <a:t>de 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31446" y="5063963"/>
            <a:ext cx="2430723" cy="965426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29231" y="5141273"/>
            <a:ext cx="1541805" cy="944979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887983" y="6282943"/>
            <a:ext cx="3288029" cy="577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7.22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Fijando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condición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resonancia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298193" y="7075810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93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2349786" y="7141697"/>
            <a:ext cx="10350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60504" y="7141697"/>
            <a:ext cx="11747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D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60092" y="7046662"/>
            <a:ext cx="54673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baseline="33333" sz="1500" spc="-7">
                <a:latin typeface="Times New Roman"/>
                <a:cs typeface="Times New Roman"/>
              </a:rPr>
              <a:t>'</a:t>
            </a:r>
            <a:r>
              <a:rPr dirty="0" baseline="33333" sz="1500" spc="-19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Symbol"/>
                <a:cs typeface="Symbol"/>
              </a:rPr>
              <a:t></a:t>
            </a:r>
            <a:r>
              <a:rPr dirty="0" sz="1400">
                <a:latin typeface="Times New Roman"/>
                <a:cs typeface="Times New Roman"/>
              </a:rPr>
              <a:t>I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94833" y="7141753"/>
            <a:ext cx="10350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28119" y="7046753"/>
            <a:ext cx="71691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4960" algn="l"/>
              </a:tabLst>
            </a:pPr>
            <a:r>
              <a:rPr dirty="0" sz="1400">
                <a:latin typeface="Symbol"/>
                <a:cs typeface="Symbol"/>
              </a:rPr>
              <a:t></a:t>
            </a:r>
            <a:r>
              <a:rPr dirty="0" sz="1400">
                <a:latin typeface="Times New Roman"/>
                <a:cs typeface="Times New Roman"/>
              </a:rPr>
              <a:t>	I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>
                <a:latin typeface="Times New Roman"/>
                <a:cs typeface="Times New Roman"/>
              </a:rPr>
              <a:t> 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87983" y="7297928"/>
            <a:ext cx="5156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10">
                <a:latin typeface="Tahoma"/>
                <a:cs typeface="Tahoma"/>
              </a:rPr>
              <a:t>d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926592" y="7723401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93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888491" y="7694362"/>
            <a:ext cx="599122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baseline="33333" sz="1500" spc="-7">
                <a:latin typeface="Times New Roman"/>
                <a:cs typeface="Times New Roman"/>
              </a:rPr>
              <a:t>'</a:t>
            </a:r>
            <a:r>
              <a:rPr dirty="0" baseline="33333" sz="1500" spc="-15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: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unipolar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tierra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</a:t>
            </a:r>
            <a:r>
              <a:rPr dirty="0" sz="1200" spc="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centro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87983" y="7789395"/>
            <a:ext cx="1278255" cy="365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0287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aislado.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926592" y="8370992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93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888491" y="8342062"/>
            <a:ext cx="598932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baseline="33333" sz="1500" spc="-7">
                <a:latin typeface="Times New Roman"/>
                <a:cs typeface="Times New Roman"/>
              </a:rPr>
              <a:t>'</a:t>
            </a:r>
            <a:r>
              <a:rPr dirty="0" baseline="33333" sz="1500" spc="-135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: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circula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reactancia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bobina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Petersen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(o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87983" y="8437095"/>
            <a:ext cx="703580" cy="365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0287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D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p</a:t>
            </a:r>
            <a:r>
              <a:rPr dirty="0" sz="1200" spc="5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g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o).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298192" y="9093325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565288" y="9093325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355194" y="9209213"/>
            <a:ext cx="411480" cy="0"/>
          </a:xfrm>
          <a:custGeom>
            <a:avLst/>
            <a:gdLst/>
            <a:ahLst/>
            <a:cxnLst/>
            <a:rect l="l" t="t" r="r" b="b"/>
            <a:pathLst>
              <a:path w="411479" h="0">
                <a:moveTo>
                  <a:pt x="0" y="0"/>
                </a:moveTo>
                <a:lnTo>
                  <a:pt x="41116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4344441" y="9202901"/>
            <a:ext cx="441959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15">
                <a:latin typeface="Times New Roman"/>
                <a:cs typeface="Times New Roman"/>
              </a:rPr>
              <a:t>j</a:t>
            </a:r>
            <a:r>
              <a:rPr dirty="0" sz="1400" spc="-15">
                <a:latin typeface="Symbol"/>
                <a:cs typeface="Symbol"/>
              </a:rPr>
              <a:t></a:t>
            </a:r>
            <a:r>
              <a:rPr dirty="0" sz="1400" spc="-15">
                <a:latin typeface="Times New Roman"/>
                <a:cs typeface="Times New Roman"/>
              </a:rPr>
              <a:t>L</a:t>
            </a:r>
            <a:r>
              <a:rPr dirty="0" baseline="-19444" sz="1500" spc="-22">
                <a:latin typeface="Times New Roman"/>
                <a:cs typeface="Times New Roman"/>
              </a:rPr>
              <a:t>D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97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349785" y="9160000"/>
            <a:ext cx="3841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9400" algn="l"/>
              </a:tabLst>
            </a:pPr>
            <a:r>
              <a:rPr dirty="0" sz="1000">
                <a:latin typeface="Times New Roman"/>
                <a:cs typeface="Times New Roman"/>
              </a:rPr>
              <a:t>E	</a:t>
            </a:r>
            <a:r>
              <a:rPr dirty="0" sz="1000" spc="-5">
                <a:latin typeface="Times New Roman"/>
                <a:cs typeface="Times New Roman"/>
              </a:rPr>
              <a:t>D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260092" y="9064750"/>
            <a:ext cx="7499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baseline="33333" sz="1500" spc="-7">
                <a:latin typeface="Times New Roman"/>
                <a:cs typeface="Times New Roman"/>
              </a:rPr>
              <a:t>'</a:t>
            </a:r>
            <a:r>
              <a:rPr dirty="0" baseline="33333" sz="1500" spc="-195">
                <a:latin typeface="Times New Roman"/>
                <a:cs typeface="Times New Roman"/>
              </a:rPr>
              <a:t> </a:t>
            </a: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>
                <a:latin typeface="Times New Roman"/>
                <a:cs typeface="Times New Roman"/>
              </a:rPr>
              <a:t>I  </a:t>
            </a:r>
            <a:r>
              <a:rPr dirty="0" sz="1400" spc="-17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114704" y="9160000"/>
            <a:ext cx="1035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289486" y="9064750"/>
            <a:ext cx="1042669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330" algn="l"/>
              </a:tabLst>
            </a:pPr>
            <a:r>
              <a:rPr dirty="0" sz="1400">
                <a:latin typeface="Symbol"/>
                <a:cs typeface="Symbol"/>
              </a:rPr>
              <a:t>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0">
                <a:latin typeface="Times New Roman"/>
                <a:cs typeface="Times New Roman"/>
              </a:rPr>
              <a:t>3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-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j</a:t>
            </a:r>
            <a:r>
              <a:rPr dirty="0" sz="1400" spc="25">
                <a:latin typeface="Symbol"/>
                <a:cs typeface="Symbol"/>
              </a:rPr>
              <a:t>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C 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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802920" y="9064750"/>
            <a:ext cx="2603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506403" y="8951244"/>
            <a:ext cx="1143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459984" y="9088628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(7.11)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84247" y="932941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4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950686" y="932940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4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322592" y="93293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54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81227" y="691062"/>
            <a:ext cx="6015990" cy="45212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38100" marR="30480">
              <a:lnSpc>
                <a:spcPct val="109000"/>
              </a:lnSpc>
              <a:spcBef>
                <a:spcPts val="80"/>
              </a:spcBef>
              <a:tabLst>
                <a:tab pos="4100195" algn="l"/>
                <a:tab pos="5001260" algn="l"/>
                <a:tab pos="5363845" algn="l"/>
              </a:tabLst>
            </a:pPr>
            <a:r>
              <a:rPr dirty="0" sz="1200" spc="-5">
                <a:latin typeface="Tahoma"/>
                <a:cs typeface="Tahoma"/>
              </a:rPr>
              <a:t>Esta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suma</a:t>
            </a:r>
            <a:r>
              <a:rPr dirty="0" sz="1200">
                <a:latin typeface="Tahoma"/>
                <a:cs typeface="Tahoma"/>
              </a:rPr>
              <a:t> no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otra</a:t>
            </a:r>
            <a:r>
              <a:rPr dirty="0" sz="1200">
                <a:latin typeface="Tahoma"/>
                <a:cs typeface="Tahoma"/>
              </a:rPr>
              <a:t> cosa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admitancia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	cero</a:t>
            </a:r>
            <a:r>
              <a:rPr dirty="0" sz="1200" spc="38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	</a:t>
            </a:r>
            <a:r>
              <a:rPr dirty="0" sz="1200" spc="-5">
                <a:latin typeface="Tahoma"/>
                <a:cs typeface="Tahoma"/>
              </a:rPr>
              <a:t>red	</a:t>
            </a:r>
            <a:r>
              <a:rPr dirty="0" sz="1200">
                <a:latin typeface="Tahoma"/>
                <a:cs typeface="Tahoma"/>
              </a:rPr>
              <a:t>con</a:t>
            </a:r>
            <a:r>
              <a:rPr dirty="0" sz="1200" spc="3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unipolar,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multiplicada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3 ;</a:t>
            </a:r>
            <a:r>
              <a:rPr dirty="0" sz="1200" spc="-160">
                <a:latin typeface="Tahoma"/>
                <a:cs typeface="Tahoma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I</a:t>
            </a:r>
            <a:r>
              <a:rPr dirty="0" baseline="-19444" sz="1500" spc="22">
                <a:latin typeface="Times New Roman"/>
                <a:cs typeface="Times New Roman"/>
              </a:rPr>
              <a:t>E</a:t>
            </a:r>
            <a:r>
              <a:rPr dirty="0" baseline="-19444" sz="1500" spc="-157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Symbol"/>
                <a:cs typeface="Symbol"/>
              </a:rPr>
              <a:t></a:t>
            </a:r>
            <a:r>
              <a:rPr dirty="0" sz="1400" spc="10">
                <a:latin typeface="Times New Roman"/>
                <a:cs typeface="Times New Roman"/>
              </a:rPr>
              <a:t>I</a:t>
            </a:r>
            <a:r>
              <a:rPr dirty="0" baseline="-19444" sz="1500" spc="15">
                <a:latin typeface="Times New Roman"/>
                <a:cs typeface="Times New Roman"/>
              </a:rPr>
              <a:t>1</a:t>
            </a:r>
            <a:r>
              <a:rPr dirty="0" sz="1400" spc="10">
                <a:latin typeface="Symbol"/>
                <a:cs typeface="Symbol"/>
              </a:rPr>
              <a:t>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3.I</a:t>
            </a:r>
            <a:r>
              <a:rPr dirty="0" baseline="-19444" sz="1500" spc="-60">
                <a:latin typeface="Times New Roman"/>
                <a:cs typeface="Times New Roman"/>
              </a:rPr>
              <a:t>o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117222" y="1589214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5" h="0">
                <a:moveTo>
                  <a:pt x="0" y="0"/>
                </a:moveTo>
                <a:lnTo>
                  <a:pt x="20482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092145" y="1589214"/>
            <a:ext cx="586105" cy="0"/>
          </a:xfrm>
          <a:custGeom>
            <a:avLst/>
            <a:gdLst/>
            <a:ahLst/>
            <a:cxnLst/>
            <a:rect l="l" t="t" r="r" b="b"/>
            <a:pathLst>
              <a:path w="586104" h="0">
                <a:moveTo>
                  <a:pt x="0" y="0"/>
                </a:moveTo>
                <a:lnTo>
                  <a:pt x="58550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330264" y="1331245"/>
            <a:ext cx="1149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91802" y="1513014"/>
            <a:ext cx="2489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3809" sz="2100">
                <a:latin typeface="Times New Roman"/>
                <a:cs typeface="Times New Roman"/>
              </a:rPr>
              <a:t>Z</a:t>
            </a:r>
            <a:r>
              <a:rPr dirty="0" sz="1000">
                <a:latin typeface="Times New Roman"/>
                <a:cs typeface="Times New Roman"/>
              </a:rPr>
              <a:t>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51590" y="1540064"/>
            <a:ext cx="1035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88646" y="1444752"/>
            <a:ext cx="15360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603885" algn="l"/>
                <a:tab pos="951230" algn="l"/>
              </a:tabLst>
            </a:pP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0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Symbol"/>
                <a:cs typeface="Symbol"/>
              </a:rPr>
              <a:t>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baseline="33333" sz="1500">
                <a:latin typeface="Times New Roman"/>
                <a:cs typeface="Times New Roman"/>
              </a:rPr>
              <a:t>o</a:t>
            </a:r>
            <a:r>
              <a:rPr dirty="0" baseline="33333" sz="1500" spc="-172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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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39856" y="1444752"/>
            <a:ext cx="9544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35714" sz="2100">
                <a:latin typeface="Times New Roman"/>
                <a:cs typeface="Times New Roman"/>
              </a:rPr>
              <a:t>1</a:t>
            </a:r>
            <a:r>
              <a:rPr dirty="0" baseline="35714" sz="2100" spc="66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j</a:t>
            </a:r>
            <a:r>
              <a:rPr dirty="0" sz="1400" spc="-20">
                <a:latin typeface="Symbol"/>
                <a:cs typeface="Symbol"/>
              </a:rPr>
              <a:t></a:t>
            </a:r>
            <a:r>
              <a:rPr dirty="0" sz="1400" spc="-20">
                <a:latin typeface="Times New Roman"/>
                <a:cs typeface="Times New Roman"/>
              </a:rPr>
              <a:t>.C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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61191" y="1582864"/>
            <a:ext cx="6369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105">
                <a:latin typeface="Times New Roman"/>
                <a:cs typeface="Times New Roman"/>
              </a:rPr>
              <a:t>3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j</a:t>
            </a:r>
            <a:r>
              <a:rPr dirty="0" sz="1400" spc="25">
                <a:latin typeface="Symbol"/>
                <a:cs typeface="Symbol"/>
              </a:rPr>
              <a:t>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L</a:t>
            </a:r>
            <a:r>
              <a:rPr dirty="0" baseline="-19444" sz="1500">
                <a:latin typeface="Times New Roman"/>
                <a:cs typeface="Times New Roman"/>
              </a:rPr>
              <a:t>D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6627" y="2020315"/>
            <a:ext cx="21291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lugar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-5">
                <a:latin typeface="Tahoma"/>
                <a:cs typeface="Tahoma"/>
              </a:rPr>
              <a:t> falla resulta: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117229" y="2545416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61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345941" y="2545416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61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96217" y="2431743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783511" y="2661473"/>
            <a:ext cx="327660" cy="0"/>
          </a:xfrm>
          <a:custGeom>
            <a:avLst/>
            <a:gdLst/>
            <a:ahLst/>
            <a:cxnLst/>
            <a:rect l="l" t="t" r="r" b="b"/>
            <a:pathLst>
              <a:path w="327660" h="0">
                <a:moveTo>
                  <a:pt x="0" y="0"/>
                </a:moveTo>
                <a:lnTo>
                  <a:pt x="327185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618945" y="2545416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61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885775" y="2545416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61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153003" y="2545416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61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2783355" y="2403212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19134" y="2585088"/>
            <a:ext cx="2489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3809" sz="2100">
                <a:latin typeface="Times New Roman"/>
                <a:cs typeface="Times New Roman"/>
              </a:rPr>
              <a:t>Z</a:t>
            </a:r>
            <a:r>
              <a:rPr dirty="0" sz="1000">
                <a:latin typeface="Times New Roman"/>
                <a:cs typeface="Times New Roman"/>
              </a:rPr>
              <a:t>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902440" y="2498486"/>
            <a:ext cx="197485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0">
                <a:latin typeface="Times New Roman"/>
                <a:cs typeface="Times New Roman"/>
              </a:rPr>
              <a:t>1</a:t>
            </a:r>
            <a:r>
              <a:rPr dirty="0" sz="1000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79123" y="2516797"/>
            <a:ext cx="7264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55">
                <a:latin typeface="Times New Roman"/>
                <a:cs typeface="Times New Roman"/>
              </a:rPr>
              <a:t>I</a:t>
            </a:r>
            <a:r>
              <a:rPr dirty="0" baseline="-19444" sz="1500" spc="75">
                <a:latin typeface="Times New Roman"/>
                <a:cs typeface="Times New Roman"/>
              </a:rPr>
              <a:t>1</a:t>
            </a: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 spc="35">
                <a:latin typeface="Times New Roman"/>
                <a:cs typeface="Times New Roman"/>
              </a:rPr>
              <a:t>I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 spc="-157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5">
                <a:latin typeface="Times New Roman"/>
                <a:cs typeface="Times New Roman"/>
              </a:rPr>
              <a:t>3</a:t>
            </a:r>
            <a:r>
              <a:rPr dirty="0" sz="140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70220" y="2612173"/>
            <a:ext cx="65151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9400" algn="l"/>
                <a:tab pos="546100" algn="l"/>
              </a:tabLst>
            </a:pPr>
            <a:r>
              <a:rPr dirty="0" sz="1000">
                <a:latin typeface="Times New Roman"/>
                <a:cs typeface="Times New Roman"/>
              </a:rPr>
              <a:t>E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Times New Roman"/>
                <a:cs typeface="Times New Roman"/>
              </a:rPr>
              <a:t>E</a:t>
            </a:r>
            <a:r>
              <a:rPr dirty="0" sz="1000">
                <a:latin typeface="Times New Roman"/>
                <a:cs typeface="Times New Roman"/>
              </a:rPr>
              <a:t>	D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121590" y="2516976"/>
            <a:ext cx="15290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33705" algn="l"/>
              </a:tabLst>
            </a:pP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0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25">
                <a:latin typeface="Times New Roman"/>
                <a:cs typeface="Times New Roman"/>
              </a:rPr>
              <a:t>(</a:t>
            </a: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baseline="33333" sz="1500" spc="-7">
                <a:latin typeface="Times New Roman"/>
                <a:cs typeface="Times New Roman"/>
              </a:rPr>
              <a:t>'</a:t>
            </a:r>
            <a:r>
              <a:rPr dirty="0" baseline="33333" sz="1500" spc="-202">
                <a:latin typeface="Times New Roman"/>
                <a:cs typeface="Times New Roman"/>
              </a:rPr>
              <a:t> </a:t>
            </a: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>
                <a:latin typeface="Times New Roman"/>
                <a:cs typeface="Times New Roman"/>
              </a:rPr>
              <a:t>  </a:t>
            </a:r>
            <a:r>
              <a:rPr dirty="0" sz="1400" spc="-17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45">
                <a:latin typeface="Times New Roman"/>
                <a:cs typeface="Times New Roman"/>
              </a:rPr>
              <a:t>0</a:t>
            </a:r>
            <a:r>
              <a:rPr dirty="0" sz="140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78628" y="2541523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(7.12)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6627" y="3053588"/>
            <a:ext cx="5965825" cy="76009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0600"/>
              </a:lnSpc>
              <a:spcBef>
                <a:spcPts val="90"/>
              </a:spcBef>
            </a:pP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lo </a:t>
            </a:r>
            <a:r>
              <a:rPr dirty="0" sz="1200" spc="-5">
                <a:latin typeface="Tahoma"/>
                <a:cs typeface="Tahoma"/>
              </a:rPr>
              <a:t>que se concluye que en el caso de </a:t>
            </a:r>
            <a:r>
              <a:rPr dirty="0" sz="1200">
                <a:latin typeface="Tahoma"/>
                <a:cs typeface="Tahoma"/>
              </a:rPr>
              <a:t>ser </a:t>
            </a:r>
            <a:r>
              <a:rPr dirty="0" sz="1200" spc="-5">
                <a:latin typeface="Tahoma"/>
                <a:cs typeface="Tahoma"/>
              </a:rPr>
              <a:t>satisfecha </a:t>
            </a:r>
            <a:r>
              <a:rPr dirty="0" sz="1200">
                <a:latin typeface="Tahoma"/>
                <a:cs typeface="Tahoma"/>
              </a:rPr>
              <a:t>la condición </a:t>
            </a:r>
            <a:r>
              <a:rPr dirty="0" sz="1200" spc="-5">
                <a:latin typeface="Tahoma"/>
                <a:cs typeface="Tahoma"/>
              </a:rPr>
              <a:t>de resonancia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 de falla en el punto de contacto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unipolar es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nula</a:t>
            </a:r>
            <a:r>
              <a:rPr dirty="0" sz="1200" spc="-5">
                <a:latin typeface="Tahoma"/>
                <a:cs typeface="Tahoma"/>
              </a:rPr>
              <a:t>. Las componentes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simétricas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(partiendo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expresiones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deducidas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oportunamente):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660029" y="3959986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121820" y="3959986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795250" y="3846479"/>
            <a:ext cx="96520" cy="0"/>
          </a:xfrm>
          <a:custGeom>
            <a:avLst/>
            <a:gdLst/>
            <a:ahLst/>
            <a:cxnLst/>
            <a:rect l="l" t="t" r="r" b="b"/>
            <a:pathLst>
              <a:path w="96519" h="0">
                <a:moveTo>
                  <a:pt x="0" y="0"/>
                </a:moveTo>
                <a:lnTo>
                  <a:pt x="9609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/>
          <p:cNvGrpSpPr/>
          <p:nvPr/>
        </p:nvGrpSpPr>
        <p:grpSpPr>
          <a:xfrm>
            <a:off x="2487918" y="4072698"/>
            <a:ext cx="795020" cy="36830"/>
            <a:chOff x="2487918" y="4072698"/>
            <a:chExt cx="795020" cy="36830"/>
          </a:xfrm>
        </p:grpSpPr>
        <p:sp>
          <p:nvSpPr>
            <p:cNvPr id="34" name="object 34"/>
            <p:cNvSpPr/>
            <p:nvPr/>
          </p:nvSpPr>
          <p:spPr>
            <a:xfrm>
              <a:off x="2500625" y="4106036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9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2796441" y="4106036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9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092258" y="4106036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9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2487918" y="4075873"/>
              <a:ext cx="795020" cy="0"/>
            </a:xfrm>
            <a:custGeom>
              <a:avLst/>
              <a:gdLst/>
              <a:ahLst/>
              <a:cxnLst/>
              <a:rect l="l" t="t" r="r" b="b"/>
              <a:pathLst>
                <a:path w="795020" h="0">
                  <a:moveTo>
                    <a:pt x="0" y="0"/>
                  </a:moveTo>
                  <a:lnTo>
                    <a:pt x="794535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2756960" y="3740082"/>
            <a:ext cx="2489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3809" sz="2100">
                <a:latin typeface="Times New Roman"/>
                <a:cs typeface="Times New Roman"/>
              </a:rPr>
              <a:t>Z</a:t>
            </a:r>
            <a:r>
              <a:rPr dirty="0" sz="1000">
                <a:latin typeface="Times New Roman"/>
                <a:cs typeface="Times New Roman"/>
              </a:rPr>
              <a:t>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318487" y="3790882"/>
            <a:ext cx="404495" cy="3797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3525">
              <a:lnSpc>
                <a:spcPts val="1155"/>
              </a:lnSpc>
              <a:spcBef>
                <a:spcPts val="100"/>
              </a:spcBef>
            </a:pPr>
            <a:r>
              <a:rPr dirty="0" u="sng" sz="10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00" spc="-7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635"/>
              </a:lnSpc>
            </a:pP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Symbol"/>
                <a:cs typeface="Symbol"/>
              </a:rPr>
              <a:t></a:t>
            </a:r>
            <a:r>
              <a:rPr dirty="0" sz="1400" spc="30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778328" y="3904420"/>
            <a:ext cx="895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187915" y="4050470"/>
            <a:ext cx="895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647324" y="3931411"/>
            <a:ext cx="6159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U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Symbol"/>
                <a:cs typeface="Symbol"/>
              </a:rPr>
              <a:t></a:t>
            </a:r>
            <a:r>
              <a:rPr dirty="0" sz="1400" spc="30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228113" y="4026651"/>
            <a:ext cx="1974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0">
                <a:latin typeface="Times New Roman"/>
                <a:cs typeface="Times New Roman"/>
              </a:rPr>
              <a:t>1</a:t>
            </a:r>
            <a:r>
              <a:rPr dirty="0" sz="1000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699995" y="4026721"/>
            <a:ext cx="1993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latin typeface="Times New Roman"/>
                <a:cs typeface="Times New Roman"/>
              </a:rPr>
              <a:t>M</a:t>
            </a:r>
            <a:r>
              <a:rPr dirty="0" sz="100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414697" y="3931398"/>
            <a:ext cx="704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370323" y="3955795"/>
            <a:ext cx="22205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(se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aplica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regla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L'Hospital)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660029" y="4455286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977684" y="4455285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504198" y="4341779"/>
            <a:ext cx="96520" cy="0"/>
          </a:xfrm>
          <a:custGeom>
            <a:avLst/>
            <a:gdLst/>
            <a:ahLst/>
            <a:cxnLst/>
            <a:rect l="l" t="t" r="r" b="b"/>
            <a:pathLst>
              <a:path w="96519" h="0">
                <a:moveTo>
                  <a:pt x="0" y="0"/>
                </a:moveTo>
                <a:lnTo>
                  <a:pt x="9609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800015" y="4341778"/>
            <a:ext cx="96520" cy="0"/>
          </a:xfrm>
          <a:custGeom>
            <a:avLst/>
            <a:gdLst/>
            <a:ahLst/>
            <a:cxnLst/>
            <a:rect l="l" t="t" r="r" b="b"/>
            <a:pathLst>
              <a:path w="96519" h="0">
                <a:moveTo>
                  <a:pt x="0" y="0"/>
                </a:moveTo>
                <a:lnTo>
                  <a:pt x="9609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1" name="object 51"/>
          <p:cNvGrpSpPr/>
          <p:nvPr/>
        </p:nvGrpSpPr>
        <p:grpSpPr>
          <a:xfrm>
            <a:off x="2343782" y="4567995"/>
            <a:ext cx="795020" cy="36830"/>
            <a:chOff x="2343782" y="4567995"/>
            <a:chExt cx="795020" cy="36830"/>
          </a:xfrm>
        </p:grpSpPr>
        <p:sp>
          <p:nvSpPr>
            <p:cNvPr id="52" name="object 52"/>
            <p:cNvSpPr/>
            <p:nvPr/>
          </p:nvSpPr>
          <p:spPr>
            <a:xfrm>
              <a:off x="2356488" y="4601334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9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2652305" y="4601334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9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2948122" y="4601333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9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2343782" y="4571170"/>
              <a:ext cx="795020" cy="0"/>
            </a:xfrm>
            <a:custGeom>
              <a:avLst/>
              <a:gdLst/>
              <a:ahLst/>
              <a:cxnLst/>
              <a:rect l="l" t="t" r="r" b="b"/>
              <a:pathLst>
                <a:path w="795019" h="0">
                  <a:moveTo>
                    <a:pt x="0" y="0"/>
                  </a:moveTo>
                  <a:lnTo>
                    <a:pt x="794535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/>
          <p:cNvSpPr txBox="1"/>
          <p:nvPr/>
        </p:nvSpPr>
        <p:spPr>
          <a:xfrm>
            <a:off x="1778334" y="4399714"/>
            <a:ext cx="895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p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647324" y="4426706"/>
            <a:ext cx="4718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U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Symbol"/>
                <a:cs typeface="Symbol"/>
              </a:rPr>
              <a:t></a:t>
            </a:r>
            <a:r>
              <a:rPr dirty="0" sz="1400" spc="30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095929" y="4521887"/>
            <a:ext cx="1993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>
                <a:latin typeface="Times New Roman"/>
                <a:cs typeface="Times New Roman"/>
              </a:rPr>
              <a:t>M</a:t>
            </a:r>
            <a:r>
              <a:rPr dirty="0" sz="100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426199" y="4286175"/>
            <a:ext cx="1441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0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00" spc="-7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452398" y="4545764"/>
            <a:ext cx="68072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7975" algn="l"/>
                <a:tab pos="603885" algn="l"/>
              </a:tabLst>
            </a:pPr>
            <a:r>
              <a:rPr dirty="0" sz="1000">
                <a:latin typeface="Times New Roman"/>
                <a:cs typeface="Times New Roman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Times New Roman"/>
                <a:cs typeface="Times New Roman"/>
              </a:rPr>
              <a:t>p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Times New Roman"/>
                <a:cs typeface="Times New Roman"/>
              </a:rPr>
              <a:t>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437041" y="4055216"/>
            <a:ext cx="802005" cy="4972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6675" marR="30480" indent="-3810">
              <a:lnSpc>
                <a:spcPct val="1105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Z</a:t>
            </a:r>
            <a:r>
              <a:rPr dirty="0" baseline="33333" sz="1500">
                <a:latin typeface="Times New Roman"/>
                <a:cs typeface="Times New Roman"/>
              </a:rPr>
              <a:t>o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 spc="-5">
                <a:latin typeface="Times New Roman"/>
                <a:cs typeface="Times New Roman"/>
              </a:rPr>
              <a:t>Z</a:t>
            </a:r>
            <a:r>
              <a:rPr dirty="0" baseline="33333" sz="1500">
                <a:latin typeface="Times New Roman"/>
                <a:cs typeface="Times New Roman"/>
              </a:rPr>
              <a:t>p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>
                <a:latin typeface="Times New Roman"/>
                <a:cs typeface="Times New Roman"/>
              </a:rPr>
              <a:t>Z  Z</a:t>
            </a:r>
            <a:r>
              <a:rPr dirty="0" baseline="33333" sz="1500">
                <a:latin typeface="Times New Roman"/>
                <a:cs typeface="Times New Roman"/>
              </a:rPr>
              <a:t>o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baseline="33333" sz="1500">
                <a:latin typeface="Times New Roman"/>
                <a:cs typeface="Times New Roman"/>
              </a:rPr>
              <a:t>n</a:t>
            </a:r>
            <a:endParaRPr baseline="33333" sz="15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343798" y="4572858"/>
            <a:ext cx="7258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 spc="35">
                <a:latin typeface="Symbol"/>
                <a:cs typeface="Symbol"/>
              </a:rPr>
              <a:t></a:t>
            </a:r>
            <a:r>
              <a:rPr dirty="0" sz="1400" spc="35">
                <a:latin typeface="Times New Roman"/>
                <a:cs typeface="Times New Roman"/>
              </a:rPr>
              <a:t>Z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 spc="35">
                <a:latin typeface="Symbol"/>
                <a:cs typeface="Symbol"/>
              </a:rPr>
              <a:t></a:t>
            </a:r>
            <a:r>
              <a:rPr dirty="0" sz="1400" spc="35">
                <a:latin typeface="Times New Roman"/>
                <a:cs typeface="Times New Roman"/>
              </a:rPr>
              <a:t>Z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174642" y="4426873"/>
            <a:ext cx="4057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35">
                <a:latin typeface="Symbol"/>
                <a:cs typeface="Symbol"/>
              </a:rPr>
              <a:t></a:t>
            </a:r>
            <a:r>
              <a:rPr dirty="0" sz="1400" spc="35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556740" y="4522015"/>
            <a:ext cx="2000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latin typeface="Times New Roman"/>
                <a:cs typeface="Times New Roman"/>
              </a:rPr>
              <a:t>M</a:t>
            </a:r>
            <a:r>
              <a:rPr dirty="0" sz="100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270607" y="4426689"/>
            <a:ext cx="704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278628" y="4451095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(7.13)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1660017" y="4950586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7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119598" y="4950586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7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793888" y="4837080"/>
            <a:ext cx="96520" cy="0"/>
          </a:xfrm>
          <a:custGeom>
            <a:avLst/>
            <a:gdLst/>
            <a:ahLst/>
            <a:cxnLst/>
            <a:rect l="l" t="t" r="r" b="b"/>
            <a:pathLst>
              <a:path w="96519" h="0">
                <a:moveTo>
                  <a:pt x="0" y="0"/>
                </a:moveTo>
                <a:lnTo>
                  <a:pt x="9603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0" name="object 70"/>
          <p:cNvGrpSpPr/>
          <p:nvPr/>
        </p:nvGrpSpPr>
        <p:grpSpPr>
          <a:xfrm>
            <a:off x="2485517" y="5063299"/>
            <a:ext cx="794385" cy="36830"/>
            <a:chOff x="2485517" y="5063299"/>
            <a:chExt cx="794385" cy="36830"/>
          </a:xfrm>
        </p:grpSpPr>
        <p:sp>
          <p:nvSpPr>
            <p:cNvPr id="71" name="object 71"/>
            <p:cNvSpPr/>
            <p:nvPr/>
          </p:nvSpPr>
          <p:spPr>
            <a:xfrm>
              <a:off x="2498217" y="5096636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3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2793888" y="5096636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3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3089560" y="5096636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19" h="0">
                  <a:moveTo>
                    <a:pt x="0" y="0"/>
                  </a:moveTo>
                  <a:lnTo>
                    <a:pt x="9603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2485517" y="5066474"/>
              <a:ext cx="794385" cy="0"/>
            </a:xfrm>
            <a:custGeom>
              <a:avLst/>
              <a:gdLst/>
              <a:ahLst/>
              <a:cxnLst/>
              <a:rect l="l" t="t" r="r" b="b"/>
              <a:pathLst>
                <a:path w="794385" h="0">
                  <a:moveTo>
                    <a:pt x="0" y="0"/>
                  </a:moveTo>
                  <a:lnTo>
                    <a:pt x="794143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5" name="object 75"/>
          <p:cNvSpPr txBox="1"/>
          <p:nvPr/>
        </p:nvSpPr>
        <p:spPr>
          <a:xfrm>
            <a:off x="1778285" y="4895024"/>
            <a:ext cx="8890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755747" y="4730686"/>
            <a:ext cx="2489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3809" sz="2100">
                <a:latin typeface="Times New Roman"/>
                <a:cs typeface="Times New Roman"/>
              </a:rPr>
              <a:t>Z</a:t>
            </a:r>
            <a:r>
              <a:rPr dirty="0" sz="1000">
                <a:latin typeface="Times New Roman"/>
                <a:cs typeface="Times New Roman"/>
              </a:rPr>
              <a:t>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594260" y="5041074"/>
            <a:ext cx="68072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7975" algn="l"/>
                <a:tab pos="603885" algn="l"/>
              </a:tabLst>
            </a:pPr>
            <a:r>
              <a:rPr dirty="0" sz="1000">
                <a:latin typeface="Times New Roman"/>
                <a:cs typeface="Times New Roman"/>
              </a:rPr>
              <a:t>o	p	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647317" y="4922011"/>
            <a:ext cx="61341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U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Symbol"/>
                <a:cs typeface="Symbol"/>
              </a:rPr>
              <a:t></a:t>
            </a:r>
            <a:r>
              <a:rPr dirty="0" sz="1400" spc="30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2485517" y="5068061"/>
            <a:ext cx="7258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 spc="35">
                <a:latin typeface="Symbol"/>
                <a:cs typeface="Symbol"/>
              </a:rPr>
              <a:t></a:t>
            </a:r>
            <a:r>
              <a:rPr dirty="0" sz="1400" spc="35">
                <a:latin typeface="Times New Roman"/>
                <a:cs typeface="Times New Roman"/>
              </a:rPr>
              <a:t>Z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 spc="35">
                <a:latin typeface="Symbol"/>
                <a:cs typeface="Symbol"/>
              </a:rPr>
              <a:t></a:t>
            </a:r>
            <a:r>
              <a:rPr dirty="0" sz="1400" spc="35">
                <a:latin typeface="Times New Roman"/>
                <a:cs typeface="Times New Roman"/>
              </a:rPr>
              <a:t>Z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237898" y="5017198"/>
            <a:ext cx="1993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0">
                <a:latin typeface="Times New Roman"/>
                <a:cs typeface="Times New Roman"/>
              </a:rPr>
              <a:t>M</a:t>
            </a:r>
            <a:r>
              <a:rPr dirty="0" sz="100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2412494" y="4922011"/>
            <a:ext cx="11645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6305" algn="l"/>
              </a:tabLst>
            </a:pPr>
            <a:r>
              <a:rPr dirty="0" sz="1400">
                <a:latin typeface="Times New Roman"/>
                <a:cs typeface="Times New Roman"/>
              </a:rPr>
              <a:t>.	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2117217" y="5884110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412492" y="5884110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730389" y="5884110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048286" y="5884110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 txBox="1"/>
          <p:nvPr/>
        </p:nvSpPr>
        <p:spPr>
          <a:xfrm>
            <a:off x="693927" y="5459983"/>
            <a:ext cx="5138420" cy="633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5">
                <a:latin typeface="Tahoma"/>
                <a:cs typeface="Tahoma"/>
              </a:rPr>
              <a:t> partir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efectúa 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cálculo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realmente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existentes: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Tahoma"/>
              <a:cs typeface="Tahoma"/>
            </a:endParaRPr>
          </a:p>
          <a:p>
            <a:pPr marL="1423035">
              <a:lnSpc>
                <a:spcPct val="100000"/>
              </a:lnSpc>
            </a:pPr>
            <a:r>
              <a:rPr dirty="0" sz="1400" spc="-80">
                <a:latin typeface="Times New Roman"/>
                <a:cs typeface="Times New Roman"/>
              </a:rPr>
              <a:t>U</a:t>
            </a:r>
            <a:r>
              <a:rPr dirty="0" baseline="-19444" sz="1500" spc="75">
                <a:latin typeface="Times New Roman"/>
                <a:cs typeface="Times New Roman"/>
              </a:rPr>
              <a:t>1</a:t>
            </a: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33333" sz="1500">
                <a:latin typeface="Times New Roman"/>
                <a:cs typeface="Times New Roman"/>
              </a:rPr>
              <a:t>o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 spc="10">
                <a:latin typeface="Times New Roman"/>
                <a:cs typeface="Times New Roman"/>
              </a:rPr>
              <a:t>U</a:t>
            </a:r>
            <a:r>
              <a:rPr dirty="0" baseline="33333" sz="1500">
                <a:latin typeface="Times New Roman"/>
                <a:cs typeface="Times New Roman"/>
              </a:rPr>
              <a:t>p</a:t>
            </a:r>
            <a:r>
              <a:rPr dirty="0" baseline="33333" sz="1500" spc="-179">
                <a:latin typeface="Times New Roman"/>
                <a:cs typeface="Times New Roman"/>
              </a:rPr>
              <a:t> </a:t>
            </a: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 spc="10">
                <a:latin typeface="Times New Roman"/>
                <a:cs typeface="Times New Roman"/>
              </a:rPr>
              <a:t>U</a:t>
            </a:r>
            <a:r>
              <a:rPr dirty="0" baseline="33333" sz="1500" spc="172">
                <a:latin typeface="Times New Roman"/>
                <a:cs typeface="Times New Roman"/>
              </a:rPr>
              <a:t>n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2117217" y="6347588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2432336" y="6347589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68" y="0"/>
                </a:lnTo>
              </a:path>
            </a:pathLst>
          </a:custGeom>
          <a:ln w="63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9" name="object 89"/>
          <p:cNvGrpSpPr/>
          <p:nvPr/>
        </p:nvGrpSpPr>
        <p:grpSpPr>
          <a:xfrm>
            <a:off x="2798261" y="6344416"/>
            <a:ext cx="196850" cy="177800"/>
            <a:chOff x="2798261" y="6344416"/>
            <a:chExt cx="196850" cy="177800"/>
          </a:xfrm>
        </p:grpSpPr>
        <p:sp>
          <p:nvSpPr>
            <p:cNvPr id="90" name="object 90"/>
            <p:cNvSpPr/>
            <p:nvPr/>
          </p:nvSpPr>
          <p:spPr>
            <a:xfrm>
              <a:off x="2801430" y="6455276"/>
              <a:ext cx="23495" cy="13335"/>
            </a:xfrm>
            <a:custGeom>
              <a:avLst/>
              <a:gdLst/>
              <a:ahLst/>
              <a:cxnLst/>
              <a:rect l="l" t="t" r="r" b="b"/>
              <a:pathLst>
                <a:path w="23494" h="13335">
                  <a:moveTo>
                    <a:pt x="0" y="13064"/>
                  </a:moveTo>
                  <a:lnTo>
                    <a:pt x="23415" y="0"/>
                  </a:lnTo>
                </a:path>
              </a:pathLst>
            </a:custGeom>
            <a:ln w="6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2824846" y="6458443"/>
              <a:ext cx="34290" cy="57150"/>
            </a:xfrm>
            <a:custGeom>
              <a:avLst/>
              <a:gdLst/>
              <a:ahLst/>
              <a:cxnLst/>
              <a:rect l="l" t="t" r="r" b="b"/>
              <a:pathLst>
                <a:path w="34289" h="57150">
                  <a:moveTo>
                    <a:pt x="0" y="0"/>
                  </a:moveTo>
                  <a:lnTo>
                    <a:pt x="33734" y="57010"/>
                  </a:lnTo>
                </a:path>
              </a:pathLst>
            </a:custGeom>
            <a:ln w="126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2861756" y="6347590"/>
              <a:ext cx="43180" cy="168275"/>
            </a:xfrm>
            <a:custGeom>
              <a:avLst/>
              <a:gdLst/>
              <a:ahLst/>
              <a:cxnLst/>
              <a:rect l="l" t="t" r="r" b="b"/>
              <a:pathLst>
                <a:path w="43180" h="168275">
                  <a:moveTo>
                    <a:pt x="0" y="167864"/>
                  </a:moveTo>
                  <a:lnTo>
                    <a:pt x="42862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2904619" y="6347591"/>
              <a:ext cx="90805" cy="0"/>
            </a:xfrm>
            <a:custGeom>
              <a:avLst/>
              <a:gdLst/>
              <a:ahLst/>
              <a:cxnLst/>
              <a:rect l="l" t="t" r="r" b="b"/>
              <a:pathLst>
                <a:path w="90805" h="0">
                  <a:moveTo>
                    <a:pt x="0" y="0"/>
                  </a:moveTo>
                  <a:lnTo>
                    <a:pt x="90487" y="0"/>
                  </a:lnTo>
                </a:path>
              </a:pathLst>
            </a:custGeom>
            <a:ln w="63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4" name="object 94"/>
          <p:cNvSpPr txBox="1"/>
          <p:nvPr/>
        </p:nvSpPr>
        <p:spPr>
          <a:xfrm>
            <a:off x="2079119" y="6318322"/>
            <a:ext cx="74168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latin typeface="Times New Roman"/>
                <a:cs typeface="Times New Roman"/>
              </a:rPr>
              <a:t>U</a:t>
            </a:r>
            <a:r>
              <a:rPr dirty="0" baseline="-19444" sz="1500">
                <a:latin typeface="Times New Roman"/>
                <a:cs typeface="Times New Roman"/>
              </a:rPr>
              <a:t>2</a:t>
            </a:r>
            <a:r>
              <a:rPr dirty="0" baseline="-19444" sz="1500" spc="-165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 spc="-80">
                <a:latin typeface="Times New Roman"/>
                <a:cs typeface="Times New Roman"/>
              </a:rPr>
              <a:t>U</a:t>
            </a:r>
            <a:r>
              <a:rPr dirty="0" baseline="-19444" sz="1500" spc="-60">
                <a:latin typeface="Times New Roman"/>
                <a:cs typeface="Times New Roman"/>
              </a:rPr>
              <a:t>1</a:t>
            </a:r>
            <a:r>
              <a:rPr dirty="0" baseline="-19444" sz="1500" spc="165">
                <a:latin typeface="Times New Roman"/>
                <a:cs typeface="Times New Roman"/>
              </a:rPr>
              <a:t>M</a:t>
            </a:r>
            <a:r>
              <a:rPr dirty="0" sz="140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2872077" y="6240776"/>
            <a:ext cx="52959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23809" sz="2100" spc="-30">
                <a:latin typeface="Times New Roman"/>
                <a:cs typeface="Times New Roman"/>
              </a:rPr>
              <a:t>3.e</a:t>
            </a:r>
            <a:r>
              <a:rPr dirty="0" sz="1000" spc="-20">
                <a:latin typeface="Times New Roman"/>
                <a:cs typeface="Times New Roman"/>
              </a:rPr>
              <a:t>j.210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5278628" y="634237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(7.14)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2117226" y="6809849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1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424257" y="6809849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1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9" name="object 99"/>
          <p:cNvGrpSpPr/>
          <p:nvPr/>
        </p:nvGrpSpPr>
        <p:grpSpPr>
          <a:xfrm>
            <a:off x="2789996" y="6806674"/>
            <a:ext cx="196850" cy="177800"/>
            <a:chOff x="2789996" y="6806674"/>
            <a:chExt cx="196850" cy="177800"/>
          </a:xfrm>
        </p:grpSpPr>
        <p:sp>
          <p:nvSpPr>
            <p:cNvPr id="100" name="object 100"/>
            <p:cNvSpPr/>
            <p:nvPr/>
          </p:nvSpPr>
          <p:spPr>
            <a:xfrm>
              <a:off x="2793170" y="6917799"/>
              <a:ext cx="23495" cy="13335"/>
            </a:xfrm>
            <a:custGeom>
              <a:avLst/>
              <a:gdLst/>
              <a:ahLst/>
              <a:cxnLst/>
              <a:rect l="l" t="t" r="r" b="b"/>
              <a:pathLst>
                <a:path w="23494" h="13334">
                  <a:moveTo>
                    <a:pt x="0" y="13096"/>
                  </a:moveTo>
                  <a:lnTo>
                    <a:pt x="23404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2816575" y="6920974"/>
              <a:ext cx="34290" cy="57150"/>
            </a:xfrm>
            <a:custGeom>
              <a:avLst/>
              <a:gdLst/>
              <a:ahLst/>
              <a:cxnLst/>
              <a:rect l="l" t="t" r="r" b="b"/>
              <a:pathLst>
                <a:path w="34289" h="57150">
                  <a:moveTo>
                    <a:pt x="0" y="0"/>
                  </a:moveTo>
                  <a:lnTo>
                    <a:pt x="33717" y="57150"/>
                  </a:lnTo>
                </a:path>
              </a:pathLst>
            </a:custGeom>
            <a:ln w="12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2853467" y="6809849"/>
              <a:ext cx="43180" cy="168275"/>
            </a:xfrm>
            <a:custGeom>
              <a:avLst/>
              <a:gdLst/>
              <a:ahLst/>
              <a:cxnLst/>
              <a:rect l="l" t="t" r="r" b="b"/>
              <a:pathLst>
                <a:path w="43180" h="168275">
                  <a:moveTo>
                    <a:pt x="0" y="168275"/>
                  </a:moveTo>
                  <a:lnTo>
                    <a:pt x="42841" y="0"/>
                  </a:lnTo>
                </a:path>
              </a:pathLst>
            </a:custGeom>
            <a:ln w="63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2896308" y="6809849"/>
              <a:ext cx="90805" cy="0"/>
            </a:xfrm>
            <a:custGeom>
              <a:avLst/>
              <a:gdLst/>
              <a:ahLst/>
              <a:cxnLst/>
              <a:rect l="l" t="t" r="r" b="b"/>
              <a:pathLst>
                <a:path w="90805" h="0">
                  <a:moveTo>
                    <a:pt x="0" y="0"/>
                  </a:moveTo>
                  <a:lnTo>
                    <a:pt x="90443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4" name="object 104"/>
          <p:cNvSpPr txBox="1"/>
          <p:nvPr/>
        </p:nvSpPr>
        <p:spPr>
          <a:xfrm>
            <a:off x="2079106" y="6781291"/>
            <a:ext cx="7334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-19444" sz="1500" spc="22">
                <a:latin typeface="Times New Roman"/>
                <a:cs typeface="Times New Roman"/>
              </a:rPr>
              <a:t>3</a:t>
            </a:r>
            <a:r>
              <a:rPr dirty="0" sz="1400" spc="15">
                <a:latin typeface="Symbol"/>
                <a:cs typeface="Symbol"/>
              </a:rPr>
              <a:t></a:t>
            </a: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-19444" sz="1500" spc="22">
                <a:latin typeface="Times New Roman"/>
                <a:cs typeface="Times New Roman"/>
              </a:rPr>
              <a:t>1M</a:t>
            </a:r>
            <a:r>
              <a:rPr dirty="0" sz="1400" spc="15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2863735" y="6703567"/>
            <a:ext cx="521334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3809" sz="2100" spc="-44">
                <a:latin typeface="Times New Roman"/>
                <a:cs typeface="Times New Roman"/>
              </a:rPr>
              <a:t>3.e</a:t>
            </a:r>
            <a:r>
              <a:rPr dirty="0" sz="1000" spc="-30">
                <a:latin typeface="Times New Roman"/>
                <a:cs typeface="Times New Roman"/>
              </a:rPr>
              <a:t>j.150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706627" y="7217155"/>
            <a:ext cx="3106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cifra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puesta </a:t>
            </a:r>
            <a:r>
              <a:rPr dirty="0" sz="1200">
                <a:latin typeface="Tahoma"/>
                <a:cs typeface="Tahoma"/>
              </a:rPr>
              <a:t>a tierra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alcanzará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 </a:t>
            </a:r>
            <a:r>
              <a:rPr dirty="0" sz="1200">
                <a:latin typeface="Tahoma"/>
                <a:cs typeface="Tahoma"/>
              </a:rPr>
              <a:t>1</a:t>
            </a:r>
            <a:endParaRPr sz="1200">
              <a:latin typeface="Tahoma"/>
              <a:cs typeface="Tahoma"/>
            </a:endParaRPr>
          </a:p>
        </p:txBody>
      </p:sp>
      <p:graphicFrame>
        <p:nvGraphicFramePr>
          <p:cNvPr id="107" name="object 107"/>
          <p:cNvGraphicFramePr>
            <a:graphicFrameLocks noGrp="1"/>
          </p:cNvGraphicFramePr>
          <p:nvPr/>
        </p:nvGraphicFramePr>
        <p:xfrm>
          <a:off x="2437652" y="7640585"/>
          <a:ext cx="573405" cy="5480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990"/>
                <a:gridCol w="102869"/>
                <a:gridCol w="131445"/>
                <a:gridCol w="158114"/>
              </a:tblGrid>
              <a:tr h="266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ts val="1555"/>
                        </a:lnSpc>
                      </a:pP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baseline="-19444" sz="1500" spc="-15">
                          <a:latin typeface="Times New Roman"/>
                          <a:cs typeface="Times New Roman"/>
                        </a:rPr>
                        <a:t>2</a:t>
                      </a:r>
                      <a:endParaRPr baseline="-19444"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1940">
                <a:tc gridSpan="2"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905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1400" spc="5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baseline="-19444" sz="1500" spc="7">
                          <a:latin typeface="Times New Roman"/>
                          <a:cs typeface="Times New Roman"/>
                        </a:rPr>
                        <a:t>M</a:t>
                      </a:r>
                      <a:endParaRPr baseline="-19444"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90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pSp>
        <p:nvGrpSpPr>
          <p:cNvPr id="108" name="object 108"/>
          <p:cNvGrpSpPr/>
          <p:nvPr/>
        </p:nvGrpSpPr>
        <p:grpSpPr>
          <a:xfrm>
            <a:off x="2450348" y="7941914"/>
            <a:ext cx="196850" cy="177800"/>
            <a:chOff x="2450348" y="7941914"/>
            <a:chExt cx="196850" cy="177800"/>
          </a:xfrm>
        </p:grpSpPr>
        <p:sp>
          <p:nvSpPr>
            <p:cNvPr id="109" name="object 109"/>
            <p:cNvSpPr/>
            <p:nvPr/>
          </p:nvSpPr>
          <p:spPr>
            <a:xfrm>
              <a:off x="2453521" y="8052932"/>
              <a:ext cx="23495" cy="13335"/>
            </a:xfrm>
            <a:custGeom>
              <a:avLst/>
              <a:gdLst/>
              <a:ahLst/>
              <a:cxnLst/>
              <a:rect l="l" t="t" r="r" b="b"/>
              <a:pathLst>
                <a:path w="23494" h="13334">
                  <a:moveTo>
                    <a:pt x="0" y="13084"/>
                  </a:moveTo>
                  <a:lnTo>
                    <a:pt x="23404" y="0"/>
                  </a:lnTo>
                </a:path>
              </a:pathLst>
            </a:custGeom>
            <a:ln w="6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2476925" y="8056104"/>
              <a:ext cx="34290" cy="57150"/>
            </a:xfrm>
            <a:custGeom>
              <a:avLst/>
              <a:gdLst/>
              <a:ahLst/>
              <a:cxnLst/>
              <a:rect l="l" t="t" r="r" b="b"/>
              <a:pathLst>
                <a:path w="34289" h="57150">
                  <a:moveTo>
                    <a:pt x="0" y="0"/>
                  </a:moveTo>
                  <a:lnTo>
                    <a:pt x="33717" y="57094"/>
                  </a:lnTo>
                </a:path>
              </a:pathLst>
            </a:custGeom>
            <a:ln w="126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2513816" y="7945087"/>
              <a:ext cx="43180" cy="168275"/>
            </a:xfrm>
            <a:custGeom>
              <a:avLst/>
              <a:gdLst/>
              <a:ahLst/>
              <a:cxnLst/>
              <a:rect l="l" t="t" r="r" b="b"/>
              <a:pathLst>
                <a:path w="43180" h="168275">
                  <a:moveTo>
                    <a:pt x="0" y="168110"/>
                  </a:moveTo>
                  <a:lnTo>
                    <a:pt x="42841" y="0"/>
                  </a:lnTo>
                </a:path>
              </a:pathLst>
            </a:custGeom>
            <a:ln w="6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2556657" y="7945087"/>
              <a:ext cx="90805" cy="0"/>
            </a:xfrm>
            <a:custGeom>
              <a:avLst/>
              <a:gdLst/>
              <a:ahLst/>
              <a:cxnLst/>
              <a:rect l="l" t="t" r="r" b="b"/>
              <a:pathLst>
                <a:path w="90805" h="0">
                  <a:moveTo>
                    <a:pt x="0" y="0"/>
                  </a:moveTo>
                  <a:lnTo>
                    <a:pt x="90443" y="0"/>
                  </a:lnTo>
                </a:path>
              </a:pathLst>
            </a:custGeom>
            <a:ln w="63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13" name="object 113"/>
          <p:cNvGraphicFramePr>
            <a:graphicFrameLocks noGrp="1"/>
          </p:cNvGraphicFramePr>
          <p:nvPr/>
        </p:nvGraphicFramePr>
        <p:xfrm>
          <a:off x="3221491" y="7640585"/>
          <a:ext cx="573405" cy="5480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800"/>
                <a:gridCol w="98425"/>
                <a:gridCol w="127000"/>
                <a:gridCol w="161925"/>
              </a:tblGrid>
              <a:tr h="266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ts val="1555"/>
                        </a:lnSpc>
                      </a:pP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baseline="-19444" sz="1500">
                          <a:latin typeface="Times New Roman"/>
                          <a:cs typeface="Times New Roman"/>
                        </a:rPr>
                        <a:t>3</a:t>
                      </a:r>
                      <a:endParaRPr baseline="-19444"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1940">
                <a:tc gridSpan="2"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905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1400" spc="5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baseline="-19444" sz="1500" spc="7">
                          <a:latin typeface="Times New Roman"/>
                          <a:cs typeface="Times New Roman"/>
                        </a:rPr>
                        <a:t>M</a:t>
                      </a:r>
                      <a:endParaRPr baseline="-19444"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90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pSp>
        <p:nvGrpSpPr>
          <p:cNvPr id="114" name="object 114"/>
          <p:cNvGrpSpPr/>
          <p:nvPr/>
        </p:nvGrpSpPr>
        <p:grpSpPr>
          <a:xfrm>
            <a:off x="3234187" y="7941915"/>
            <a:ext cx="196850" cy="177800"/>
            <a:chOff x="3234187" y="7941915"/>
            <a:chExt cx="196850" cy="177800"/>
          </a:xfrm>
        </p:grpSpPr>
        <p:sp>
          <p:nvSpPr>
            <p:cNvPr id="115" name="object 115"/>
            <p:cNvSpPr/>
            <p:nvPr/>
          </p:nvSpPr>
          <p:spPr>
            <a:xfrm>
              <a:off x="3237360" y="8052933"/>
              <a:ext cx="23495" cy="13335"/>
            </a:xfrm>
            <a:custGeom>
              <a:avLst/>
              <a:gdLst/>
              <a:ahLst/>
              <a:cxnLst/>
              <a:rect l="l" t="t" r="r" b="b"/>
              <a:pathLst>
                <a:path w="23495" h="13334">
                  <a:moveTo>
                    <a:pt x="0" y="13084"/>
                  </a:moveTo>
                  <a:lnTo>
                    <a:pt x="23404" y="0"/>
                  </a:lnTo>
                </a:path>
              </a:pathLst>
            </a:custGeom>
            <a:ln w="6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3260764" y="8056105"/>
              <a:ext cx="34290" cy="57150"/>
            </a:xfrm>
            <a:custGeom>
              <a:avLst/>
              <a:gdLst/>
              <a:ahLst/>
              <a:cxnLst/>
              <a:rect l="l" t="t" r="r" b="b"/>
              <a:pathLst>
                <a:path w="34289" h="57150">
                  <a:moveTo>
                    <a:pt x="0" y="0"/>
                  </a:moveTo>
                  <a:lnTo>
                    <a:pt x="33717" y="57094"/>
                  </a:lnTo>
                </a:path>
              </a:pathLst>
            </a:custGeom>
            <a:ln w="126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3297655" y="7945088"/>
              <a:ext cx="43180" cy="168275"/>
            </a:xfrm>
            <a:custGeom>
              <a:avLst/>
              <a:gdLst/>
              <a:ahLst/>
              <a:cxnLst/>
              <a:rect l="l" t="t" r="r" b="b"/>
              <a:pathLst>
                <a:path w="43179" h="168275">
                  <a:moveTo>
                    <a:pt x="0" y="168110"/>
                  </a:moveTo>
                  <a:lnTo>
                    <a:pt x="42841" y="0"/>
                  </a:lnTo>
                </a:path>
              </a:pathLst>
            </a:custGeom>
            <a:ln w="6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3340496" y="7945088"/>
              <a:ext cx="90805" cy="0"/>
            </a:xfrm>
            <a:custGeom>
              <a:avLst/>
              <a:gdLst/>
              <a:ahLst/>
              <a:cxnLst/>
              <a:rect l="l" t="t" r="r" b="b"/>
              <a:pathLst>
                <a:path w="90804" h="0">
                  <a:moveTo>
                    <a:pt x="0" y="0"/>
                  </a:moveTo>
                  <a:lnTo>
                    <a:pt x="90443" y="0"/>
                  </a:lnTo>
                </a:path>
              </a:pathLst>
            </a:custGeom>
            <a:ln w="63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9" name="object 119"/>
          <p:cNvGrpSpPr/>
          <p:nvPr/>
        </p:nvGrpSpPr>
        <p:grpSpPr>
          <a:xfrm>
            <a:off x="4005332" y="8022800"/>
            <a:ext cx="430530" cy="25400"/>
            <a:chOff x="4005332" y="8022800"/>
            <a:chExt cx="430530" cy="25400"/>
          </a:xfrm>
        </p:grpSpPr>
        <p:sp>
          <p:nvSpPr>
            <p:cNvPr id="120" name="object 120"/>
            <p:cNvSpPr/>
            <p:nvPr/>
          </p:nvSpPr>
          <p:spPr>
            <a:xfrm>
              <a:off x="4005332" y="8045003"/>
              <a:ext cx="430530" cy="0"/>
            </a:xfrm>
            <a:custGeom>
              <a:avLst/>
              <a:gdLst/>
              <a:ahLst/>
              <a:cxnLst/>
              <a:rect l="l" t="t" r="r" b="b"/>
              <a:pathLst>
                <a:path w="430529" h="0">
                  <a:moveTo>
                    <a:pt x="0" y="0"/>
                  </a:moveTo>
                  <a:lnTo>
                    <a:pt x="430398" y="0"/>
                  </a:lnTo>
                </a:path>
              </a:pathLst>
            </a:custGeom>
            <a:ln w="63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4005332" y="8025972"/>
              <a:ext cx="430530" cy="0"/>
            </a:xfrm>
            <a:custGeom>
              <a:avLst/>
              <a:gdLst/>
              <a:ahLst/>
              <a:cxnLst/>
              <a:rect l="l" t="t" r="r" b="b"/>
              <a:pathLst>
                <a:path w="430529" h="0">
                  <a:moveTo>
                    <a:pt x="0" y="0"/>
                  </a:moveTo>
                  <a:lnTo>
                    <a:pt x="430398" y="0"/>
                  </a:lnTo>
                </a:path>
              </a:pathLst>
            </a:custGeom>
            <a:ln w="63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2" name="object 122"/>
          <p:cNvSpPr txBox="1"/>
          <p:nvPr/>
        </p:nvSpPr>
        <p:spPr>
          <a:xfrm>
            <a:off x="2104505" y="7765998"/>
            <a:ext cx="29845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5">
                <a:latin typeface="Times New Roman"/>
                <a:cs typeface="Times New Roman"/>
              </a:rPr>
              <a:t>m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3063541" y="7766000"/>
            <a:ext cx="123189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5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3847604" y="7766000"/>
            <a:ext cx="61722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5">
                <a:latin typeface="Symbol"/>
                <a:cs typeface="Symbol"/>
              </a:rPr>
              <a:t></a:t>
            </a:r>
            <a:r>
              <a:rPr dirty="0" sz="1400" spc="-10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1</a:t>
            </a:r>
            <a:r>
              <a:rPr dirty="0" sz="1400" spc="-1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Symbol"/>
                <a:cs typeface="Symbol"/>
              </a:rPr>
              <a:t>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0</a:t>
            </a:r>
            <a:r>
              <a:rPr dirty="0" sz="1400" spc="-95">
                <a:latin typeface="Times New Roman"/>
                <a:cs typeface="Times New Roman"/>
              </a:rPr>
              <a:t>,</a:t>
            </a:r>
            <a:r>
              <a:rPr dirty="0" sz="1400" spc="-5">
                <a:latin typeface="Times New Roman"/>
                <a:cs typeface="Times New Roman"/>
              </a:rPr>
              <a:t>8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706627" y="8392159"/>
            <a:ext cx="5966460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  <a:tabLst>
                <a:tab pos="1758314" algn="l"/>
              </a:tabLst>
            </a:pP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decir,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obtiene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operación</a:t>
            </a:r>
            <a:r>
              <a:rPr dirty="0" sz="1200">
                <a:latin typeface="Tahoma"/>
                <a:cs typeface="Tahoma"/>
              </a:rPr>
              <a:t> con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centro 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aislado,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significa	que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igual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este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caso,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fases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sanas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706627" y="8799067"/>
            <a:ext cx="24428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respecto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incrementa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127" name="object 127"/>
          <p:cNvGrpSpPr/>
          <p:nvPr/>
        </p:nvGrpSpPr>
        <p:grpSpPr>
          <a:xfrm>
            <a:off x="3214380" y="8799941"/>
            <a:ext cx="197485" cy="178435"/>
            <a:chOff x="3214380" y="8799941"/>
            <a:chExt cx="197485" cy="178435"/>
          </a:xfrm>
        </p:grpSpPr>
        <p:sp>
          <p:nvSpPr>
            <p:cNvPr id="128" name="object 128"/>
            <p:cNvSpPr/>
            <p:nvPr/>
          </p:nvSpPr>
          <p:spPr>
            <a:xfrm>
              <a:off x="3217557" y="8911073"/>
              <a:ext cx="23495" cy="13335"/>
            </a:xfrm>
            <a:custGeom>
              <a:avLst/>
              <a:gdLst/>
              <a:ahLst/>
              <a:cxnLst/>
              <a:rect l="l" t="t" r="r" b="b"/>
              <a:pathLst>
                <a:path w="23494" h="13334">
                  <a:moveTo>
                    <a:pt x="0" y="13096"/>
                  </a:moveTo>
                  <a:lnTo>
                    <a:pt x="23472" y="0"/>
                  </a:lnTo>
                </a:path>
              </a:pathLst>
            </a:custGeom>
            <a:ln w="63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3241029" y="8914248"/>
              <a:ext cx="34290" cy="57150"/>
            </a:xfrm>
            <a:custGeom>
              <a:avLst/>
              <a:gdLst/>
              <a:ahLst/>
              <a:cxnLst/>
              <a:rect l="l" t="t" r="r" b="b"/>
              <a:pathLst>
                <a:path w="34289" h="57150">
                  <a:moveTo>
                    <a:pt x="0" y="0"/>
                  </a:moveTo>
                  <a:lnTo>
                    <a:pt x="33816" y="57150"/>
                  </a:lnTo>
                </a:path>
              </a:pathLst>
            </a:custGeom>
            <a:ln w="127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3278029" y="8803123"/>
              <a:ext cx="43180" cy="168275"/>
            </a:xfrm>
            <a:custGeom>
              <a:avLst/>
              <a:gdLst/>
              <a:ahLst/>
              <a:cxnLst/>
              <a:rect l="l" t="t" r="r" b="b"/>
              <a:pathLst>
                <a:path w="43179" h="168275">
                  <a:moveTo>
                    <a:pt x="0" y="168275"/>
                  </a:moveTo>
                  <a:lnTo>
                    <a:pt x="42967" y="0"/>
                  </a:lnTo>
                </a:path>
              </a:pathLst>
            </a:custGeom>
            <a:ln w="63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3320996" y="8803123"/>
              <a:ext cx="90805" cy="0"/>
            </a:xfrm>
            <a:custGeom>
              <a:avLst/>
              <a:gdLst/>
              <a:ahLst/>
              <a:cxnLst/>
              <a:rect l="l" t="t" r="r" b="b"/>
              <a:pathLst>
                <a:path w="90804" h="0">
                  <a:moveTo>
                    <a:pt x="0" y="0"/>
                  </a:moveTo>
                  <a:lnTo>
                    <a:pt x="90708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2" name="object 132"/>
          <p:cNvSpPr txBox="1"/>
          <p:nvPr/>
        </p:nvSpPr>
        <p:spPr>
          <a:xfrm>
            <a:off x="3314058" y="8774554"/>
            <a:ext cx="33591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relación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existente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servicio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3600703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98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706627" y="8988043"/>
            <a:ext cx="49555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normal. El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diagrama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fasorial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correspondiente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estudia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será: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2853" y="761666"/>
            <a:ext cx="2142244" cy="223967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49883" y="3029203"/>
            <a:ext cx="6042660" cy="1389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7.23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50800" marR="44450">
              <a:lnSpc>
                <a:spcPct val="100800"/>
              </a:lnSpc>
            </a:pP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causa de que en realidad existen siempre pérdidas en el hierro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en el cobre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bobina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Petersen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(R</a:t>
            </a:r>
            <a:r>
              <a:rPr dirty="0" baseline="-13888" sz="1800" spc="-7">
                <a:latin typeface="Tahoma"/>
                <a:cs typeface="Tahoma"/>
              </a:rPr>
              <a:t>D</a:t>
            </a:r>
            <a:r>
              <a:rPr dirty="0" sz="1200" spc="-5">
                <a:latin typeface="Tahoma"/>
                <a:cs typeface="Tahoma"/>
              </a:rPr>
              <a:t>),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resistencias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líneas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resistencia</a:t>
            </a:r>
            <a:r>
              <a:rPr dirty="0" sz="1200" spc="1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conductancia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-</a:t>
            </a:r>
            <a:endParaRPr sz="1200">
              <a:latin typeface="Tahoma"/>
              <a:cs typeface="Tahoma"/>
            </a:endParaRPr>
          </a:p>
          <a:p>
            <a:pPr algn="just" marL="50800" marR="43180">
              <a:lnSpc>
                <a:spcPct val="110800"/>
              </a:lnSpc>
              <a:spcBef>
                <a:spcPts val="170"/>
              </a:spcBef>
            </a:pPr>
            <a:r>
              <a:rPr dirty="0" sz="1200" spc="-5">
                <a:latin typeface="Tahoma"/>
                <a:cs typeface="Tahoma"/>
              </a:rPr>
              <a:t>corona (R</a:t>
            </a:r>
            <a:r>
              <a:rPr dirty="0" baseline="-13888" sz="1800" spc="-7">
                <a:latin typeface="Tahoma"/>
                <a:cs typeface="Tahoma"/>
              </a:rPr>
              <a:t>B</a:t>
            </a:r>
            <a:r>
              <a:rPr dirty="0" sz="1200" spc="-5">
                <a:latin typeface="Tahoma"/>
                <a:cs typeface="Tahoma"/>
              </a:rPr>
              <a:t>, R</a:t>
            </a:r>
            <a:r>
              <a:rPr dirty="0" baseline="-13888" sz="1800" spc="-7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, G</a:t>
            </a:r>
            <a:r>
              <a:rPr dirty="0" baseline="-13888" sz="1800" spc="-7">
                <a:latin typeface="Tahoma"/>
                <a:cs typeface="Tahoma"/>
              </a:rPr>
              <a:t>B</a:t>
            </a:r>
            <a:r>
              <a:rPr dirty="0" baseline="-13888" sz="1800">
                <a:latin typeface="Tahoma"/>
                <a:cs typeface="Tahoma"/>
              </a:rPr>
              <a:t> </a:t>
            </a:r>
            <a:r>
              <a:rPr dirty="0" sz="1200">
                <a:latin typeface="Symbol"/>
                <a:cs typeface="Symbol"/>
              </a:rPr>
              <a:t>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baseline="-13888" sz="1800" spc="-7">
                <a:latin typeface="Tahoma"/>
                <a:cs typeface="Tahoma"/>
              </a:rPr>
              <a:t>1</a:t>
            </a:r>
            <a:r>
              <a:rPr dirty="0" sz="1200" spc="-5">
                <a:latin typeface="Tahoma"/>
                <a:cs typeface="Tahoma"/>
              </a:rPr>
              <a:t>, R</a:t>
            </a:r>
            <a:r>
              <a:rPr dirty="0" baseline="-13888" sz="1800" spc="-7">
                <a:latin typeface="Tahoma"/>
                <a:cs typeface="Tahoma"/>
              </a:rPr>
              <a:t>2</a:t>
            </a:r>
            <a:r>
              <a:rPr dirty="0" sz="1200" spc="-5">
                <a:latin typeface="Tahoma"/>
                <a:cs typeface="Tahoma"/>
              </a:rPr>
              <a:t>, R</a:t>
            </a:r>
            <a:r>
              <a:rPr dirty="0" baseline="-13888" sz="1800" spc="-7">
                <a:latin typeface="Tahoma"/>
                <a:cs typeface="Tahoma"/>
              </a:rPr>
              <a:t>3</a:t>
            </a:r>
            <a:r>
              <a:rPr dirty="0" sz="1200" spc="-5">
                <a:latin typeface="Tahoma"/>
                <a:cs typeface="Tahoma"/>
              </a:rPr>
              <a:t>)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hipótesis de impedancia de secuencia nula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infinitamente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grande</a:t>
            </a:r>
            <a:r>
              <a:rPr dirty="0" sz="1200">
                <a:latin typeface="Tahoma"/>
                <a:cs typeface="Tahoma"/>
              </a:rPr>
              <a:t> no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dada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práctica.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Considerando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existencia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componente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activa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tiene: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1091" y="4567308"/>
            <a:ext cx="2993310" cy="139618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562603" y="6069583"/>
            <a:ext cx="6134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7.24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34854" y="6383934"/>
            <a:ext cx="2234728" cy="1359317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267690" y="788808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56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723873" y="788808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56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990838" y="788808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 h="0">
                <a:moveTo>
                  <a:pt x="0" y="0"/>
                </a:moveTo>
                <a:lnTo>
                  <a:pt x="5156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190755" y="7745220"/>
            <a:ext cx="1038860" cy="414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3045" algn="l"/>
                <a:tab pos="468630" algn="l"/>
                <a:tab pos="967105" algn="l"/>
              </a:tabLst>
            </a:pPr>
            <a:r>
              <a:rPr dirty="0" baseline="1157" sz="3600" spc="-660">
                <a:latin typeface="Symbol"/>
                <a:cs typeface="Symbol"/>
              </a:rPr>
              <a:t></a:t>
            </a:r>
            <a:r>
              <a:rPr dirty="0" baseline="1157" sz="3600" spc="-660">
                <a:latin typeface="Times New Roman"/>
                <a:cs typeface="Times New Roman"/>
              </a:rPr>
              <a:t>	</a:t>
            </a:r>
            <a:r>
              <a:rPr dirty="0" baseline="1157" sz="3600" spc="-660">
                <a:latin typeface="Symbol"/>
                <a:cs typeface="Symbol"/>
              </a:rPr>
              <a:t></a:t>
            </a:r>
            <a:r>
              <a:rPr dirty="0" baseline="1157" sz="3600" spc="-660">
                <a:latin typeface="Times New Roman"/>
                <a:cs typeface="Times New Roman"/>
              </a:rPr>
              <a:t>	</a:t>
            </a:r>
            <a:r>
              <a:rPr dirty="0" sz="2550" spc="-395">
                <a:latin typeface="Symbol"/>
                <a:cs typeface="Symbol"/>
              </a:rPr>
              <a:t></a:t>
            </a:r>
            <a:r>
              <a:rPr dirty="0" sz="2550" spc="-395">
                <a:latin typeface="Times New Roman"/>
                <a:cs typeface="Times New Roman"/>
              </a:rPr>
              <a:t>	</a:t>
            </a:r>
            <a:r>
              <a:rPr dirty="0" sz="2550" spc="-395">
                <a:latin typeface="Symbol"/>
                <a:cs typeface="Symbol"/>
              </a:rPr>
              <a:t></a:t>
            </a:r>
            <a:endParaRPr sz="25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80535" y="10505778"/>
            <a:ext cx="1778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99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19277" y="7954767"/>
            <a:ext cx="1035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75495" y="7954767"/>
            <a:ext cx="3841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9400" algn="l"/>
              </a:tabLst>
            </a:pPr>
            <a:r>
              <a:rPr dirty="0" sz="1000" spc="-5">
                <a:latin typeface="Times New Roman"/>
                <a:cs typeface="Times New Roman"/>
              </a:rPr>
              <a:t>E</a:t>
            </a:r>
            <a:r>
              <a:rPr dirty="0" sz="1000" spc="-5">
                <a:latin typeface="Times New Roman"/>
                <a:cs typeface="Times New Roman"/>
              </a:rPr>
              <a:t>	</a:t>
            </a:r>
            <a:r>
              <a:rPr dirty="0" sz="1000" spc="-5">
                <a:latin typeface="Times New Roman"/>
                <a:cs typeface="Times New Roman"/>
              </a:rPr>
              <a:t>D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33376" y="7832529"/>
            <a:ext cx="4826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latin typeface="Times New Roman"/>
                <a:cs typeface="Times New Roman"/>
              </a:rPr>
              <a:t>'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55015" y="7859519"/>
            <a:ext cx="12446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7335" algn="l"/>
                <a:tab pos="998219" algn="l"/>
              </a:tabLst>
            </a:pPr>
            <a:r>
              <a:rPr dirty="0" sz="1400" spc="-5">
                <a:latin typeface="Times New Roman"/>
                <a:cs typeface="Times New Roman"/>
              </a:rPr>
              <a:t>I	</a:t>
            </a:r>
            <a:r>
              <a:rPr dirty="0" sz="1400" spc="-5">
                <a:latin typeface="Symbol"/>
                <a:cs typeface="Symbol"/>
              </a:rPr>
              <a:t>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Symbol"/>
                <a:cs typeface="Symbol"/>
              </a:rPr>
              <a:t></a:t>
            </a:r>
            <a:r>
              <a:rPr dirty="0" sz="1400" spc="30">
                <a:latin typeface="Times New Roman"/>
                <a:cs typeface="Times New Roman"/>
              </a:rPr>
              <a:t>I	</a:t>
            </a:r>
            <a:r>
              <a:rPr dirty="0" sz="1400" spc="-5">
                <a:latin typeface="Symbol"/>
                <a:cs typeface="Symbol"/>
              </a:rPr>
              <a:t>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62603" y="8162035"/>
            <a:ext cx="6134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7.25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7983" y="8344915"/>
            <a:ext cx="9893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Luego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9883" y="8518652"/>
            <a:ext cx="6040755" cy="866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62200">
              <a:lnSpc>
                <a:spcPct val="100000"/>
              </a:lnSpc>
              <a:spcBef>
                <a:spcPts val="100"/>
              </a:spcBef>
            </a:pPr>
            <a:r>
              <a:rPr dirty="0" sz="1400" spc="40">
                <a:latin typeface="Times New Roman"/>
                <a:cs typeface="Times New Roman"/>
              </a:rPr>
              <a:t>I</a:t>
            </a:r>
            <a:r>
              <a:rPr dirty="0" baseline="-19444" sz="1500" spc="142">
                <a:latin typeface="Times New Roman"/>
                <a:cs typeface="Times New Roman"/>
              </a:rPr>
              <a:t>E</a:t>
            </a:r>
            <a:r>
              <a:rPr dirty="0" sz="1400" spc="55">
                <a:latin typeface="Symbol"/>
                <a:cs typeface="Symbol"/>
              </a:rPr>
              <a:t></a:t>
            </a:r>
            <a:r>
              <a:rPr dirty="0" sz="1400" spc="40">
                <a:latin typeface="Times New Roman"/>
                <a:cs typeface="Times New Roman"/>
              </a:rPr>
              <a:t>I</a:t>
            </a:r>
            <a:r>
              <a:rPr dirty="0" baseline="-19444" sz="1500">
                <a:latin typeface="Times New Roman"/>
                <a:cs typeface="Times New Roman"/>
              </a:rPr>
              <a:t>W</a:t>
            </a:r>
            <a:r>
              <a:rPr dirty="0" baseline="-19444" sz="1500" spc="142">
                <a:latin typeface="Times New Roman"/>
                <a:cs typeface="Times New Roman"/>
              </a:rPr>
              <a:t>E</a:t>
            </a:r>
            <a:r>
              <a:rPr dirty="0" sz="1400">
                <a:latin typeface="Symbol"/>
                <a:cs typeface="Symbol"/>
              </a:rPr>
              <a:t></a:t>
            </a:r>
            <a:r>
              <a:rPr dirty="0" sz="1400" spc="-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ahoma"/>
                <a:cs typeface="Tahoma"/>
              </a:rPr>
              <a:t>(</a:t>
            </a:r>
            <a:r>
              <a:rPr dirty="0" sz="1200">
                <a:latin typeface="Tahoma"/>
                <a:cs typeface="Tahoma"/>
              </a:rPr>
              <a:t>0</a:t>
            </a:r>
            <a:r>
              <a:rPr dirty="0" sz="1200" spc="-5">
                <a:latin typeface="Tahoma"/>
                <a:cs typeface="Tahoma"/>
              </a:rPr>
              <a:t>,</a:t>
            </a:r>
            <a:r>
              <a:rPr dirty="0" sz="1200">
                <a:latin typeface="Tahoma"/>
                <a:cs typeface="Tahoma"/>
              </a:rPr>
              <a:t>025 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: 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0</a:t>
            </a:r>
            <a:r>
              <a:rPr dirty="0" sz="1200" spc="-5">
                <a:latin typeface="Tahoma"/>
                <a:cs typeface="Tahoma"/>
              </a:rPr>
              <a:t>,</a:t>
            </a:r>
            <a:r>
              <a:rPr dirty="0" sz="1200">
                <a:latin typeface="Tahoma"/>
                <a:cs typeface="Tahoma"/>
              </a:rPr>
              <a:t>08) </a:t>
            </a:r>
            <a:r>
              <a:rPr dirty="0" sz="1200" spc="-175">
                <a:latin typeface="Tahoma"/>
                <a:cs typeface="Tahoma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I</a:t>
            </a:r>
            <a:r>
              <a:rPr dirty="0" baseline="-19444" sz="1500" spc="-7">
                <a:latin typeface="Times New Roman"/>
                <a:cs typeface="Times New Roman"/>
              </a:rPr>
              <a:t>C</a:t>
            </a:r>
            <a:endParaRPr baseline="-19444" sz="1500">
              <a:latin typeface="Times New Roman"/>
              <a:cs typeface="Times New Roman"/>
            </a:endParaRPr>
          </a:p>
          <a:p>
            <a:pPr marL="50800" marR="43180">
              <a:lnSpc>
                <a:spcPct val="121700"/>
              </a:lnSpc>
              <a:spcBef>
                <a:spcPts val="1440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3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residual</a:t>
            </a:r>
            <a:r>
              <a:rPr dirty="0" sz="1200" spc="3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activa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3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capacitiva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(I</a:t>
            </a:r>
            <a:r>
              <a:rPr dirty="0" baseline="-13888" sz="1800" spc="-7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)</a:t>
            </a:r>
            <a:r>
              <a:rPr dirty="0" sz="1200" spc="3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muestra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figura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anterior.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74284" y="1481572"/>
            <a:ext cx="197485" cy="178435"/>
            <a:chOff x="974284" y="1481572"/>
            <a:chExt cx="197485" cy="178435"/>
          </a:xfrm>
        </p:grpSpPr>
        <p:sp>
          <p:nvSpPr>
            <p:cNvPr id="3" name="object 3"/>
            <p:cNvSpPr/>
            <p:nvPr/>
          </p:nvSpPr>
          <p:spPr>
            <a:xfrm>
              <a:off x="977461" y="1592706"/>
              <a:ext cx="23495" cy="13335"/>
            </a:xfrm>
            <a:custGeom>
              <a:avLst/>
              <a:gdLst/>
              <a:ahLst/>
              <a:cxnLst/>
              <a:rect l="l" t="t" r="r" b="b"/>
              <a:pathLst>
                <a:path w="23494" h="13334">
                  <a:moveTo>
                    <a:pt x="0" y="13096"/>
                  </a:moveTo>
                  <a:lnTo>
                    <a:pt x="23472" y="0"/>
                  </a:lnTo>
                </a:path>
              </a:pathLst>
            </a:custGeom>
            <a:ln w="63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000934" y="1595880"/>
              <a:ext cx="34290" cy="57150"/>
            </a:xfrm>
            <a:custGeom>
              <a:avLst/>
              <a:gdLst/>
              <a:ahLst/>
              <a:cxnLst/>
              <a:rect l="l" t="t" r="r" b="b"/>
              <a:pathLst>
                <a:path w="34290" h="57150">
                  <a:moveTo>
                    <a:pt x="0" y="0"/>
                  </a:moveTo>
                  <a:lnTo>
                    <a:pt x="33816" y="57150"/>
                  </a:lnTo>
                </a:path>
              </a:pathLst>
            </a:custGeom>
            <a:ln w="127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037933" y="1484755"/>
              <a:ext cx="43180" cy="168275"/>
            </a:xfrm>
            <a:custGeom>
              <a:avLst/>
              <a:gdLst/>
              <a:ahLst/>
              <a:cxnLst/>
              <a:rect l="l" t="t" r="r" b="b"/>
              <a:pathLst>
                <a:path w="43180" h="168275">
                  <a:moveTo>
                    <a:pt x="0" y="168275"/>
                  </a:moveTo>
                  <a:lnTo>
                    <a:pt x="42967" y="0"/>
                  </a:lnTo>
                </a:path>
              </a:pathLst>
            </a:custGeom>
            <a:ln w="63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080901" y="1484754"/>
              <a:ext cx="90805" cy="0"/>
            </a:xfrm>
            <a:custGeom>
              <a:avLst/>
              <a:gdLst/>
              <a:ahLst/>
              <a:cxnLst/>
              <a:rect l="l" t="t" r="r" b="b"/>
              <a:pathLst>
                <a:path w="90805" h="0">
                  <a:moveTo>
                    <a:pt x="0" y="0"/>
                  </a:moveTo>
                  <a:lnTo>
                    <a:pt x="90708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17727" y="705103"/>
            <a:ext cx="6156960" cy="581088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01600" marR="106680">
              <a:lnSpc>
                <a:spcPct val="100800"/>
              </a:lnSpc>
              <a:spcBef>
                <a:spcPts val="85"/>
              </a:spcBef>
            </a:pPr>
            <a:r>
              <a:rPr dirty="0" sz="1200" spc="-5" b="1">
                <a:latin typeface="Tahoma"/>
                <a:cs typeface="Tahoma"/>
              </a:rPr>
              <a:t>Características</a:t>
            </a:r>
            <a:r>
              <a:rPr dirty="0" sz="1200" spc="9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del</a:t>
            </a:r>
            <a:r>
              <a:rPr dirty="0" sz="1200" spc="1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contacto</a:t>
            </a:r>
            <a:r>
              <a:rPr dirty="0" sz="1200" spc="10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9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tierra</a:t>
            </a:r>
            <a:r>
              <a:rPr dirty="0" sz="1200" spc="1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unipolar</a:t>
            </a:r>
            <a:r>
              <a:rPr dirty="0" sz="1200" spc="9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en</a:t>
            </a:r>
            <a:r>
              <a:rPr dirty="0" sz="1200" spc="1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caso</a:t>
            </a:r>
            <a:r>
              <a:rPr dirty="0" sz="1200" spc="10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spc="9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redes</a:t>
            </a:r>
            <a:r>
              <a:rPr dirty="0" sz="1200" spc="9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con</a:t>
            </a:r>
            <a:r>
              <a:rPr dirty="0" sz="1200" spc="1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centro</a:t>
            </a:r>
            <a:r>
              <a:rPr dirty="0" sz="1200" spc="105" b="1">
                <a:latin typeface="Tahoma"/>
                <a:cs typeface="Tahoma"/>
              </a:rPr>
              <a:t> </a:t>
            </a:r>
            <a:r>
              <a:rPr dirty="0" sz="1200" spc="-10" b="1">
                <a:latin typeface="Tahoma"/>
                <a:cs typeface="Tahoma"/>
              </a:rPr>
              <a:t>de </a:t>
            </a:r>
            <a:r>
              <a:rPr dirty="0" sz="1200" spc="-33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estrella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puesta</a:t>
            </a:r>
            <a:r>
              <a:rPr dirty="0" sz="1200" b="1">
                <a:latin typeface="Tahoma"/>
                <a:cs typeface="Tahoma"/>
              </a:rPr>
              <a:t> a </a:t>
            </a:r>
            <a:r>
              <a:rPr dirty="0" sz="1200" spc="-5" b="1">
                <a:latin typeface="Tahoma"/>
                <a:cs typeface="Tahoma"/>
              </a:rPr>
              <a:t>tierra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inductivamente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en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condiciones de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resonancia: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558800" indent="-457834">
              <a:lnSpc>
                <a:spcPct val="100000"/>
              </a:lnSpc>
              <a:spcBef>
                <a:spcPts val="5"/>
              </a:spcBef>
              <a:buAutoNum type="alphaLcParenR"/>
              <a:tabLst>
                <a:tab pos="558165" algn="l"/>
                <a:tab pos="558800" algn="l"/>
              </a:tabLst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5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sanas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respecto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tierra,</a:t>
            </a:r>
            <a:r>
              <a:rPr dirty="0" sz="1200" spc="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incrementa</a:t>
            </a:r>
            <a:r>
              <a:rPr dirty="0" sz="1200" spc="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según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factor</a:t>
            </a:r>
            <a:endParaRPr sz="1200">
              <a:latin typeface="Tahoma"/>
              <a:cs typeface="Tahoma"/>
            </a:endParaRPr>
          </a:p>
          <a:p>
            <a:pPr marL="468630">
              <a:lnSpc>
                <a:spcPct val="100000"/>
              </a:lnSpc>
              <a:spcBef>
                <a:spcPts val="114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-14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330200" indent="-228600">
              <a:lnSpc>
                <a:spcPct val="100000"/>
              </a:lnSpc>
              <a:buAutoNum type="alphaLcParenR" startAt="2"/>
              <a:tabLst>
                <a:tab pos="558800" algn="l"/>
              </a:tabLst>
            </a:pPr>
            <a:r>
              <a:rPr dirty="0" sz="1200" spc="-5">
                <a:latin typeface="Tahoma"/>
                <a:cs typeface="Tahoma"/>
              </a:rPr>
              <a:t>I</a:t>
            </a:r>
            <a:r>
              <a:rPr dirty="0" baseline="-13888" sz="1800" spc="-7">
                <a:latin typeface="Tahoma"/>
                <a:cs typeface="Tahoma"/>
              </a:rPr>
              <a:t>E</a:t>
            </a:r>
            <a:r>
              <a:rPr dirty="0" baseline="-13888" sz="1800" spc="4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muy</a:t>
            </a:r>
            <a:r>
              <a:rPr dirty="0" sz="1200" spc="4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pequeña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4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prácticamente</a:t>
            </a:r>
            <a:r>
              <a:rPr dirty="0" sz="1200" spc="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circula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reactiva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decir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endParaRPr sz="1200">
              <a:latin typeface="Tahoma"/>
              <a:cs typeface="Tahoma"/>
            </a:endParaRPr>
          </a:p>
          <a:p>
            <a:pPr algn="just" marL="330200" marR="107950">
              <a:lnSpc>
                <a:spcPct val="100400"/>
              </a:lnSpc>
              <a:spcBef>
                <a:spcPts val="305"/>
              </a:spcBef>
            </a:pPr>
            <a:r>
              <a:rPr dirty="0" sz="1200" spc="-5">
                <a:latin typeface="Tahoma"/>
                <a:cs typeface="Tahoma"/>
              </a:rPr>
              <a:t>lugar de falla prácticamente </a:t>
            </a:r>
            <a:r>
              <a:rPr dirty="0" sz="1200">
                <a:latin typeface="Tahoma"/>
                <a:cs typeface="Tahoma"/>
              </a:rPr>
              <a:t>no </a:t>
            </a:r>
            <a:r>
              <a:rPr dirty="0" sz="1200" spc="-5">
                <a:latin typeface="Tahoma"/>
                <a:cs typeface="Tahoma"/>
              </a:rPr>
              <a:t>circula corriente. En el caso de </a:t>
            </a:r>
            <a:r>
              <a:rPr dirty="0" sz="1200">
                <a:latin typeface="Tahoma"/>
                <a:cs typeface="Tahoma"/>
              </a:rPr>
              <a:t>redes </a:t>
            </a:r>
            <a:r>
              <a:rPr dirty="0" sz="1200" spc="-5">
                <a:latin typeface="Tahoma"/>
                <a:cs typeface="Tahoma"/>
              </a:rPr>
              <a:t>grandes estas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 activas resultan </a:t>
            </a:r>
            <a:r>
              <a:rPr dirty="0" sz="1200">
                <a:latin typeface="Tahoma"/>
                <a:cs typeface="Tahoma"/>
              </a:rPr>
              <a:t>ser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no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despreciables. En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práctica este tipo de redes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compensadas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funcionan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correctamente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activas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hasta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100</a:t>
            </a:r>
            <a:endParaRPr sz="1200">
              <a:latin typeface="Tahoma"/>
              <a:cs typeface="Tahoma"/>
            </a:endParaRPr>
          </a:p>
          <a:p>
            <a:pPr algn="just" marL="330200" marR="106680">
              <a:lnSpc>
                <a:spcPct val="100800"/>
              </a:lnSpc>
              <a:spcBef>
                <a:spcPts val="5"/>
              </a:spcBef>
            </a:pPr>
            <a:r>
              <a:rPr dirty="0" sz="1200">
                <a:latin typeface="Tahoma"/>
                <a:cs typeface="Tahoma"/>
              </a:rPr>
              <a:t>A. </a:t>
            </a:r>
            <a:r>
              <a:rPr dirty="0" sz="1200" spc="-5">
                <a:latin typeface="Tahoma"/>
                <a:cs typeface="Tahoma"/>
              </a:rPr>
              <a:t>Para el caso de corrientes de falla mayores conviene poner el centro de estrella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directamente</a:t>
            </a:r>
            <a:r>
              <a:rPr dirty="0" sz="1200">
                <a:latin typeface="Tahoma"/>
                <a:cs typeface="Tahoma"/>
              </a:rPr>
              <a:t> a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>
                <a:latin typeface="Tahoma"/>
                <a:cs typeface="Tahoma"/>
              </a:rPr>
              <a:t> a </a:t>
            </a:r>
            <a:r>
              <a:rPr dirty="0" sz="1200" spc="-5">
                <a:latin typeface="Tahoma"/>
                <a:cs typeface="Tahoma"/>
              </a:rPr>
              <a:t>través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330200" marR="109220" indent="-228600">
              <a:lnSpc>
                <a:spcPct val="100800"/>
              </a:lnSpc>
              <a:buAutoNum type="alphaLcParenR" startAt="3"/>
              <a:tabLst>
                <a:tab pos="558800" algn="l"/>
              </a:tabLst>
            </a:pP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protección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selectiva se hace más complicada que en el caso de centro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rígido;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especial 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caso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redes </a:t>
            </a:r>
            <a:r>
              <a:rPr dirty="0" sz="1200" spc="-5">
                <a:latin typeface="Tahoma"/>
                <a:cs typeface="Tahoma"/>
              </a:rPr>
              <a:t>fuertemente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malladas.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Tahoma"/>
              <a:buAutoNum type="alphaLcParenR" startAt="3"/>
            </a:pPr>
            <a:endParaRPr sz="1150">
              <a:latin typeface="Tahoma"/>
              <a:cs typeface="Tahoma"/>
            </a:endParaRPr>
          </a:p>
          <a:p>
            <a:pPr algn="just" marL="329565" marR="106680" indent="-228600">
              <a:lnSpc>
                <a:spcPct val="100699"/>
              </a:lnSpc>
              <a:buAutoNum type="alphaLcParenR" startAt="3"/>
              <a:tabLst>
                <a:tab pos="558800" algn="l"/>
              </a:tabLst>
            </a:pPr>
            <a:r>
              <a:rPr dirty="0" sz="1200" spc="-5">
                <a:latin typeface="Tahoma"/>
                <a:cs typeface="Tahoma"/>
              </a:rPr>
              <a:t>En comparación con regiones de red con puesta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directa (rígida) se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producen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menos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desconexiones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"apagada",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dado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80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-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85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%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 las fallas unipolares, son fallas con arco eléctrico autopagable (corriente de falla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activa). Como desventaja permanece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elevación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tensión respecto de tierra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ello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peligro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contacto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bipolar</a:t>
            </a:r>
            <a:r>
              <a:rPr dirty="0" sz="1200" spc="1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tierra.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Además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dificultad</a:t>
            </a:r>
            <a:r>
              <a:rPr dirty="0" sz="1200" spc="1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1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dá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 correcto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funcionamiento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 selectiva.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Tahoma"/>
              <a:buAutoNum type="alphaLcParenR" startAt="3"/>
            </a:pPr>
            <a:endParaRPr sz="1200">
              <a:latin typeface="Tahoma"/>
              <a:cs typeface="Tahoma"/>
            </a:endParaRPr>
          </a:p>
          <a:p>
            <a:pPr marL="558800" indent="-457834">
              <a:lnSpc>
                <a:spcPct val="100000"/>
              </a:lnSpc>
              <a:spcBef>
                <a:spcPts val="5"/>
              </a:spcBef>
              <a:buAutoNum type="alphaLcParenR" startAt="3"/>
              <a:tabLst>
                <a:tab pos="558165" algn="l"/>
                <a:tab pos="558800" algn="l"/>
              </a:tabLst>
            </a:pPr>
            <a:r>
              <a:rPr dirty="0" sz="1200" spc="-5">
                <a:latin typeface="Tahoma"/>
                <a:cs typeface="Tahoma"/>
              </a:rPr>
              <a:t>Comparación 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5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operación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 centro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aislado: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100965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Ventajas:</a:t>
            </a:r>
            <a:endParaRPr sz="1200">
              <a:latin typeface="Tahoma"/>
              <a:cs typeface="Tahoma"/>
            </a:endParaRPr>
          </a:p>
          <a:p>
            <a:pPr marL="203200" indent="-102870">
              <a:lnSpc>
                <a:spcPct val="100000"/>
              </a:lnSpc>
              <a:spcBef>
                <a:spcPts val="15"/>
              </a:spcBef>
              <a:buChar char="-"/>
              <a:tabLst>
                <a:tab pos="203835" algn="l"/>
              </a:tabLst>
            </a:pPr>
            <a:r>
              <a:rPr dirty="0" sz="1200" spc="-5">
                <a:latin typeface="Tahoma"/>
                <a:cs typeface="Tahoma"/>
              </a:rPr>
              <a:t>menor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 de falla</a:t>
            </a:r>
            <a:endParaRPr sz="1200">
              <a:latin typeface="Tahoma"/>
              <a:cs typeface="Tahoma"/>
            </a:endParaRPr>
          </a:p>
          <a:p>
            <a:pPr marL="203200" indent="-102870">
              <a:lnSpc>
                <a:spcPct val="100000"/>
              </a:lnSpc>
              <a:spcBef>
                <a:spcPts val="10"/>
              </a:spcBef>
              <a:buChar char="-"/>
              <a:tabLst>
                <a:tab pos="203835" algn="l"/>
              </a:tabLst>
            </a:pPr>
            <a:r>
              <a:rPr dirty="0" sz="1200" spc="-5">
                <a:latin typeface="Tahoma"/>
                <a:cs typeface="Tahoma"/>
              </a:rPr>
              <a:t>probabilidad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apagado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arco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eléctrico.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marL="116205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Desventajas:</a:t>
            </a:r>
            <a:endParaRPr sz="1200">
              <a:latin typeface="Tahoma"/>
              <a:cs typeface="Tahoma"/>
            </a:endParaRPr>
          </a:p>
          <a:p>
            <a:pPr marL="100965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latin typeface="Tahoma"/>
                <a:cs typeface="Tahoma"/>
              </a:rPr>
              <a:t>-es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mucho más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difícil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lograr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funcionamiento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adecuado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selectiva.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62603" y="10505778"/>
            <a:ext cx="2540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100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1868" y="6674611"/>
            <a:ext cx="1333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1868" y="6674611"/>
            <a:ext cx="5950585" cy="149606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241300" marR="5080" indent="21336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En servicio normal, en presencia de asimetrías en los valores de las capacidades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aparece </a:t>
            </a:r>
            <a:r>
              <a:rPr dirty="0" sz="1200">
                <a:latin typeface="Tahoma"/>
                <a:cs typeface="Tahoma"/>
              </a:rPr>
              <a:t>un </a:t>
            </a:r>
            <a:r>
              <a:rPr dirty="0" sz="1200" spc="-5">
                <a:latin typeface="Tahoma"/>
                <a:cs typeface="Tahoma"/>
              </a:rPr>
              <a:t>potencial respecto de tierra que puede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 peligroso. En párrafos que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siguen </a:t>
            </a:r>
            <a:r>
              <a:rPr dirty="0" sz="1200" spc="-10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mostrará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este </a:t>
            </a:r>
            <a:r>
              <a:rPr dirty="0" sz="1200" spc="-5">
                <a:latin typeface="Tahoma"/>
                <a:cs typeface="Tahoma"/>
              </a:rPr>
              <a:t>problema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forma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detallada.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241300" marR="5080" indent="-228600">
              <a:lnSpc>
                <a:spcPct val="100800"/>
              </a:lnSpc>
              <a:buFont typeface="Tahoma"/>
              <a:buAutoNum type="alphaLcParenR" startAt="7"/>
              <a:tabLst>
                <a:tab pos="454659" algn="l"/>
              </a:tabLst>
            </a:pPr>
            <a:r>
              <a:rPr dirty="0"/>
              <a:t>	</a:t>
            </a:r>
            <a:r>
              <a:rPr dirty="0" sz="1200" spc="-5">
                <a:latin typeface="Tahoma"/>
                <a:cs typeface="Tahoma"/>
              </a:rPr>
              <a:t>Esta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 del tratamiento del centro de estrella es utilizable en redes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extensión relativamente apreciable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de tensiones comprendidas entre </a:t>
            </a:r>
            <a:r>
              <a:rPr dirty="0" sz="1200">
                <a:latin typeface="Tahoma"/>
                <a:cs typeface="Tahoma"/>
              </a:rPr>
              <a:t>10 kV y </a:t>
            </a:r>
            <a:r>
              <a:rPr dirty="0" sz="1200" spc="-10">
                <a:latin typeface="Tahoma"/>
                <a:cs typeface="Tahoma"/>
              </a:rPr>
              <a:t>132 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kV.</a:t>
            </a:r>
            <a:endParaRPr sz="1200">
              <a:latin typeface="Tahoma"/>
              <a:cs typeface="Tahoma"/>
            </a:endParaRPr>
          </a:p>
          <a:p>
            <a:pPr marL="454659" indent="-441959">
              <a:lnSpc>
                <a:spcPct val="100000"/>
              </a:lnSpc>
              <a:buAutoNum type="alphaLcParenR" startAt="7"/>
              <a:tabLst>
                <a:tab pos="454025" algn="l"/>
                <a:tab pos="454659" algn="l"/>
              </a:tabLst>
            </a:pPr>
            <a:r>
              <a:rPr dirty="0" sz="1200" spc="-5">
                <a:latin typeface="Tahoma"/>
                <a:cs typeface="Tahoma"/>
              </a:rPr>
              <a:t>En redes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cables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esta forma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tratamiento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5">
                <a:latin typeface="Tahoma"/>
                <a:cs typeface="Tahoma"/>
              </a:rPr>
              <a:t> 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aconsejable.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1868" y="8331200"/>
            <a:ext cx="1193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i)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0467" y="8331200"/>
            <a:ext cx="5722620" cy="9429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213360">
              <a:lnSpc>
                <a:spcPct val="100400"/>
              </a:lnSpc>
              <a:spcBef>
                <a:spcPts val="95"/>
              </a:spcBef>
            </a:pPr>
            <a:r>
              <a:rPr dirty="0" sz="1200" spc="-5">
                <a:latin typeface="Tahoma"/>
                <a:cs typeface="Tahoma"/>
              </a:rPr>
              <a:t>Las bobinas utilizadas para puesta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poseen núcleo de hierro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para altas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 </a:t>
            </a:r>
            <a:r>
              <a:rPr dirty="0" sz="1200" spc="-10">
                <a:latin typeface="Tahoma"/>
                <a:cs typeface="Tahoma"/>
              </a:rPr>
              <a:t>están </a:t>
            </a:r>
            <a:r>
              <a:rPr dirty="0" sz="1200" spc="-5">
                <a:latin typeface="Tahoma"/>
                <a:cs typeface="Tahoma"/>
              </a:rPr>
              <a:t>sumergidas en cubas de aceite. Para ajustar su inductancia </a:t>
            </a:r>
            <a:r>
              <a:rPr dirty="0" sz="1200">
                <a:latin typeface="Tahoma"/>
                <a:cs typeface="Tahoma"/>
              </a:rPr>
              <a:t>a los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 de capacidad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 dependen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configuración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estado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topológico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(posición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interruptores),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prevén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tomas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regulación</a:t>
            </a:r>
            <a:r>
              <a:rPr dirty="0" sz="1200">
                <a:latin typeface="Tahoma"/>
                <a:cs typeface="Tahoma"/>
              </a:rPr>
              <a:t> o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tienen</a:t>
            </a:r>
            <a:r>
              <a:rPr dirty="0" sz="1200" spc="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posibilidad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modificar </a:t>
            </a:r>
            <a:r>
              <a:rPr dirty="0" sz="1200">
                <a:latin typeface="Tahoma"/>
                <a:cs typeface="Tahoma"/>
              </a:rPr>
              <a:t>un</a:t>
            </a:r>
            <a:r>
              <a:rPr dirty="0" sz="1200" spc="-5">
                <a:latin typeface="Tahoma"/>
                <a:cs typeface="Tahoma"/>
              </a:rPr>
              <a:t> entrehierro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aire.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3224" y="705103"/>
            <a:ext cx="12636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j)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3224" y="705103"/>
            <a:ext cx="5951220" cy="112903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240665" marR="5715" indent="21336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Cuando se conectan bobinas de puesta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en el centro de estrella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transformadores, estas deben tener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capacidad suficiente para las corrientes </a:t>
            </a:r>
            <a:r>
              <a:rPr dirty="0" sz="1200" spc="-15">
                <a:latin typeface="Tahoma"/>
                <a:cs typeface="Tahoma"/>
              </a:rPr>
              <a:t>de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nula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circulan por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bobina.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marL="241300" marR="5080" indent="-228600">
              <a:lnSpc>
                <a:spcPct val="100800"/>
              </a:lnSpc>
              <a:tabLst>
                <a:tab pos="454025" algn="l"/>
                <a:tab pos="735965" algn="l"/>
                <a:tab pos="1851660" algn="l"/>
                <a:tab pos="2182495" algn="l"/>
                <a:tab pos="2673350" algn="l"/>
                <a:tab pos="3779520" algn="l"/>
                <a:tab pos="4107179" algn="l"/>
                <a:tab pos="4661535" algn="l"/>
                <a:tab pos="5574665" algn="l"/>
              </a:tabLst>
            </a:pPr>
            <a:r>
              <a:rPr dirty="0" sz="1200">
                <a:latin typeface="Tahoma"/>
                <a:cs typeface="Tahoma"/>
              </a:rPr>
              <a:t>k)		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l	</a:t>
            </a:r>
            <a:r>
              <a:rPr dirty="0" sz="1200" spc="-1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n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5">
                <a:latin typeface="Tahoma"/>
                <a:cs typeface="Tahoma"/>
              </a:rPr>
              <a:t>f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m</a:t>
            </a:r>
            <a:r>
              <a:rPr dirty="0" sz="1200" spc="5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do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spc="10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o	</a:t>
            </a:r>
            <a:r>
              <a:rPr dirty="0" sz="1200" spc="-10">
                <a:latin typeface="Tahoma"/>
                <a:cs typeface="Tahoma"/>
              </a:rPr>
              <a:t>d</a:t>
            </a:r>
            <a:r>
              <a:rPr dirty="0" sz="1200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b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 spc="-10">
                <a:latin typeface="Tahoma"/>
                <a:cs typeface="Tahoma"/>
              </a:rPr>
              <a:t>ob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g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r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n	</a:t>
            </a:r>
            <a:r>
              <a:rPr dirty="0" sz="1200" spc="-5">
                <a:latin typeface="Tahoma"/>
                <a:cs typeface="Tahoma"/>
              </a:rPr>
              <a:t>f</a:t>
            </a:r>
            <a:r>
              <a:rPr dirty="0" sz="1200" spc="-10">
                <a:latin typeface="Tahoma"/>
                <a:cs typeface="Tahoma"/>
              </a:rPr>
              <a:t>o</a:t>
            </a:r>
            <a:r>
              <a:rPr dirty="0" sz="1200" spc="-5">
                <a:latin typeface="Tahoma"/>
                <a:cs typeface="Tahoma"/>
              </a:rPr>
              <a:t>r</a:t>
            </a:r>
            <a:r>
              <a:rPr dirty="0" sz="1200">
                <a:latin typeface="Tahoma"/>
                <a:cs typeface="Tahoma"/>
              </a:rPr>
              <a:t>ma	in</a:t>
            </a:r>
            <a:r>
              <a:rPr dirty="0" sz="1200" spc="-1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d</a:t>
            </a:r>
            <a:r>
              <a:rPr dirty="0" sz="1200">
                <a:latin typeface="Tahoma"/>
                <a:cs typeface="Tahoma"/>
              </a:rPr>
              <a:t>mi</a:t>
            </a:r>
            <a:r>
              <a:rPr dirty="0" sz="1200" spc="-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b</a:t>
            </a:r>
            <a:r>
              <a:rPr dirty="0" sz="1200">
                <a:latin typeface="Tahoma"/>
                <a:cs typeface="Tahoma"/>
              </a:rPr>
              <a:t>l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mo  </a:t>
            </a:r>
            <a:r>
              <a:rPr dirty="0" sz="1200" spc="-5">
                <a:latin typeface="Tahoma"/>
                <a:cs typeface="Tahoma"/>
              </a:rPr>
              <a:t>consecuencia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nula.</a:t>
            </a:r>
            <a:r>
              <a:rPr dirty="0" sz="1200" spc="1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Considerando</a:t>
            </a:r>
            <a:r>
              <a:rPr dirty="0" sz="12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cargas</a:t>
            </a:r>
            <a:r>
              <a:rPr dirty="0" sz="1200" spc="14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previas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2744" y="1810003"/>
            <a:ext cx="5981065" cy="1496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271145" marR="5080">
              <a:lnSpc>
                <a:spcPct val="100400"/>
              </a:lnSpc>
              <a:spcBef>
                <a:spcPts val="95"/>
              </a:spcBef>
            </a:pPr>
            <a:r>
              <a:rPr dirty="0" sz="1200" spc="-5">
                <a:latin typeface="Tahoma"/>
                <a:cs typeface="Tahoma"/>
              </a:rPr>
              <a:t>del transformador, </a:t>
            </a:r>
            <a:r>
              <a:rPr dirty="0" sz="1200">
                <a:latin typeface="Tahoma"/>
                <a:cs typeface="Tahoma"/>
              </a:rPr>
              <a:t>para </a:t>
            </a:r>
            <a:r>
              <a:rPr dirty="0" sz="1200" spc="-5">
                <a:latin typeface="Tahoma"/>
                <a:cs typeface="Tahoma"/>
              </a:rPr>
              <a:t>transformadores con capacidad plena de carga en su centro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admitirse</a:t>
            </a:r>
            <a:r>
              <a:rPr dirty="0" sz="1200">
                <a:latin typeface="Tahoma"/>
                <a:cs typeface="Tahoma"/>
              </a:rPr>
              <a:t> una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inductiva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secuencia</a:t>
            </a:r>
            <a:r>
              <a:rPr dirty="0" sz="1200">
                <a:latin typeface="Tahoma"/>
                <a:cs typeface="Tahoma"/>
              </a:rPr>
              <a:t> nula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(bobina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inductiva)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aproximadamente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20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%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potencia nominal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ahoma"/>
              <a:cs typeface="Tahoma"/>
            </a:endParaRPr>
          </a:p>
          <a:p>
            <a:pPr algn="just" marL="27940" marR="5715" indent="-15240">
              <a:lnSpc>
                <a:spcPct val="100600"/>
              </a:lnSpc>
            </a:pP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>
                <a:latin typeface="Tahoma"/>
                <a:cs typeface="Tahoma"/>
              </a:rPr>
              <a:t> la </a:t>
            </a:r>
            <a:r>
              <a:rPr dirty="0" sz="1200" spc="-5">
                <a:latin typeface="Tahoma"/>
                <a:cs typeface="Tahoma"/>
              </a:rPr>
              <a:t>potencia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compensación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requerida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mayor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ese</a:t>
            </a:r>
            <a:r>
              <a:rPr dirty="0" sz="1200">
                <a:latin typeface="Tahoma"/>
                <a:cs typeface="Tahoma"/>
              </a:rPr>
              <a:t> 20%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entonces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debe </a:t>
            </a:r>
            <a:r>
              <a:rPr dirty="0" sz="1200" spc="-5">
                <a:latin typeface="Tahoma"/>
                <a:cs typeface="Tahoma"/>
              </a:rPr>
              <a:t> distribuirse entre </a:t>
            </a:r>
            <a:r>
              <a:rPr dirty="0" sz="1200" spc="-10">
                <a:latin typeface="Tahoma"/>
                <a:cs typeface="Tahoma"/>
              </a:rPr>
              <a:t>varios </a:t>
            </a:r>
            <a:r>
              <a:rPr dirty="0" sz="1200" spc="-5">
                <a:latin typeface="Tahoma"/>
                <a:cs typeface="Tahoma"/>
              </a:rPr>
              <a:t>transformadores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región de red. La distribución de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compensación,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varios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transformadores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centro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puestos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inductivamente,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está determinada </a:t>
            </a:r>
            <a:r>
              <a:rPr dirty="0" sz="1200">
                <a:latin typeface="Tahoma"/>
                <a:cs typeface="Tahoma"/>
              </a:rPr>
              <a:t>por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los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impedancias.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6320" y="3710040"/>
            <a:ext cx="2665044" cy="24065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57503" y="6115303"/>
            <a:ext cx="5996305" cy="1496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667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7.26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576580" marR="5080" indent="-563880">
              <a:lnSpc>
                <a:spcPct val="100600"/>
              </a:lnSpc>
            </a:pPr>
            <a:r>
              <a:rPr dirty="0" sz="1200" spc="-5" b="1">
                <a:latin typeface="Tahoma"/>
                <a:cs typeface="Tahoma"/>
              </a:rPr>
              <a:t>7.3.3.1</a:t>
            </a:r>
            <a:r>
              <a:rPr dirty="0" sz="1200" spc="34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Aspectos particulares de la operación en condiciones normales de 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redes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con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centro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estrella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vinculado</a:t>
            </a:r>
            <a:r>
              <a:rPr dirty="0" sz="1200" b="1">
                <a:latin typeface="Tahoma"/>
                <a:cs typeface="Tahoma"/>
              </a:rPr>
              <a:t> a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tierra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inductivamente 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(resonante).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Efecto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la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asimetría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las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capacidades</a:t>
            </a:r>
            <a:r>
              <a:rPr dirty="0" sz="1200" b="1">
                <a:latin typeface="Tahoma"/>
                <a:cs typeface="Tahoma"/>
              </a:rPr>
              <a:t> y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las 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condutancias</a:t>
            </a:r>
            <a:r>
              <a:rPr dirty="0" sz="1200" spc="-15" b="1">
                <a:latin typeface="Tahoma"/>
                <a:cs typeface="Tahoma"/>
              </a:rPr>
              <a:t> 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-5" b="1">
                <a:latin typeface="Tahoma"/>
                <a:cs typeface="Tahoma"/>
              </a:rPr>
              <a:t> tierra.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4318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analiza el caso en </a:t>
            </a:r>
            <a:r>
              <a:rPr dirty="0" sz="1200">
                <a:latin typeface="Tahoma"/>
                <a:cs typeface="Tahoma"/>
              </a:rPr>
              <a:t>que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cumple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resonancia.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869692" y="8055878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 h="0">
                <a:moveTo>
                  <a:pt x="0" y="0"/>
                </a:moveTo>
                <a:lnTo>
                  <a:pt x="599678" y="0"/>
                </a:lnTo>
              </a:path>
            </a:pathLst>
          </a:custGeom>
          <a:ln w="63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354005" y="8055878"/>
            <a:ext cx="518795" cy="0"/>
          </a:xfrm>
          <a:custGeom>
            <a:avLst/>
            <a:gdLst/>
            <a:ahLst/>
            <a:cxnLst/>
            <a:rect l="l" t="t" r="r" b="b"/>
            <a:pathLst>
              <a:path w="518795" h="0">
                <a:moveTo>
                  <a:pt x="0" y="0"/>
                </a:moveTo>
                <a:lnTo>
                  <a:pt x="518318" y="0"/>
                </a:lnTo>
              </a:path>
            </a:pathLst>
          </a:custGeom>
          <a:ln w="63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617283" y="8007205"/>
            <a:ext cx="11747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D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00177" y="7912064"/>
            <a:ext cx="5461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latin typeface="Times New Roman"/>
                <a:cs typeface="Times New Roman"/>
              </a:rPr>
              <a:t>j</a:t>
            </a:r>
            <a:r>
              <a:rPr dirty="0" sz="1400" spc="-20">
                <a:latin typeface="Symbol"/>
                <a:cs typeface="Symbol"/>
              </a:rPr>
              <a:t></a:t>
            </a:r>
            <a:r>
              <a:rPr dirty="0" sz="1400" spc="-20">
                <a:latin typeface="Times New Roman"/>
                <a:cs typeface="Times New Roman"/>
              </a:rPr>
              <a:t>.L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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57439" y="8145094"/>
            <a:ext cx="10350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02421" y="8007205"/>
            <a:ext cx="11747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D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67684" y="7912031"/>
            <a:ext cx="8890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j.</a:t>
            </a:r>
            <a:r>
              <a:rPr dirty="0" baseline="37698" sz="2100" spc="-7">
                <a:latin typeface="Symbol"/>
                <a:cs typeface="Symbol"/>
              </a:rPr>
              <a:t></a:t>
            </a:r>
            <a:r>
              <a:rPr dirty="0" sz="1400" spc="-5">
                <a:latin typeface="Symbol"/>
                <a:cs typeface="Symbol"/>
              </a:rPr>
              <a:t></a:t>
            </a:r>
            <a:r>
              <a:rPr dirty="0" sz="1400" spc="-5">
                <a:latin typeface="Times New Roman"/>
                <a:cs typeface="Times New Roman"/>
              </a:rPr>
              <a:t>.L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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53459" y="8055171"/>
            <a:ext cx="9398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latin typeface="Symbol"/>
                <a:cs typeface="Symbol"/>
              </a:rPr>
              <a:t>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53459" y="7927482"/>
            <a:ext cx="9398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latin typeface="Symbol"/>
                <a:cs typeface="Symbol"/>
              </a:rPr>
              <a:t>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84427" y="8050054"/>
            <a:ext cx="49339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130">
                <a:latin typeface="Times New Roman"/>
                <a:cs typeface="Times New Roman"/>
              </a:rPr>
              <a:t>j</a:t>
            </a:r>
            <a:r>
              <a:rPr dirty="0" sz="1400" spc="-135">
                <a:latin typeface="Times New Roman"/>
                <a:cs typeface="Times New Roman"/>
              </a:rPr>
              <a:t>.</a:t>
            </a:r>
            <a:r>
              <a:rPr dirty="0" sz="1400" spc="-100">
                <a:latin typeface="Times New Roman"/>
                <a:cs typeface="Times New Roman"/>
              </a:rPr>
              <a:t>3</a:t>
            </a:r>
            <a:r>
              <a:rPr dirty="0" sz="1400" spc="65">
                <a:latin typeface="Times New Roman"/>
                <a:cs typeface="Times New Roman"/>
              </a:rPr>
              <a:t>.</a:t>
            </a:r>
            <a:r>
              <a:rPr dirty="0" sz="1400" spc="25">
                <a:latin typeface="Symbol"/>
                <a:cs typeface="Symbol"/>
              </a:rPr>
              <a:t>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14979" y="7798727"/>
            <a:ext cx="155829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56055" algn="l"/>
              </a:tabLst>
            </a:pPr>
            <a:r>
              <a:rPr dirty="0" sz="1400">
                <a:latin typeface="Times New Roman"/>
                <a:cs typeface="Times New Roman"/>
              </a:rPr>
              <a:t>1	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10456" y="8050021"/>
            <a:ext cx="682625" cy="243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ts val="860"/>
              </a:lnSpc>
              <a:spcBef>
                <a:spcPts val="95"/>
              </a:spcBef>
            </a:pPr>
            <a:r>
              <a:rPr dirty="0" sz="1400" spc="-25">
                <a:latin typeface="Times New Roman"/>
                <a:cs typeface="Times New Roman"/>
              </a:rPr>
              <a:t>3.</a:t>
            </a:r>
            <a:r>
              <a:rPr dirty="0" sz="1400" spc="-25">
                <a:latin typeface="Symbol"/>
                <a:cs typeface="Symbol"/>
              </a:rPr>
              <a:t></a:t>
            </a:r>
            <a:r>
              <a:rPr dirty="0" sz="1400" spc="-25">
                <a:latin typeface="Times New Roman"/>
                <a:cs typeface="Times New Roman"/>
              </a:rPr>
              <a:t>.C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baseline="37698" sz="2100">
                <a:latin typeface="Symbol"/>
                <a:cs typeface="Symbol"/>
              </a:rPr>
              <a:t></a:t>
            </a:r>
            <a:endParaRPr baseline="37698" sz="2100">
              <a:latin typeface="Symbol"/>
              <a:cs typeface="Symbol"/>
            </a:endParaRPr>
          </a:p>
          <a:p>
            <a:pPr algn="r" marR="43180">
              <a:lnSpc>
                <a:spcPts val="860"/>
              </a:lnSpc>
            </a:pPr>
            <a:r>
              <a:rPr dirty="0" baseline="-16666" sz="1500">
                <a:latin typeface="Times New Roman"/>
                <a:cs typeface="Times New Roman"/>
              </a:rPr>
              <a:t>E</a:t>
            </a:r>
            <a:r>
              <a:rPr dirty="0" baseline="-16666" sz="1500" spc="-104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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35753" y="7912031"/>
            <a:ext cx="44005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37698" sz="2100">
                <a:latin typeface="Symbol"/>
                <a:cs typeface="Symbol"/>
              </a:rPr>
              <a:t></a:t>
            </a:r>
            <a:r>
              <a:rPr dirty="0" baseline="37698" sz="2100" spc="112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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59984" y="831595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(7.15)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339982" y="9009185"/>
            <a:ext cx="514350" cy="0"/>
          </a:xfrm>
          <a:custGeom>
            <a:avLst/>
            <a:gdLst/>
            <a:ahLst/>
            <a:cxnLst/>
            <a:rect l="l" t="t" r="r" b="b"/>
            <a:pathLst>
              <a:path w="514350" h="0">
                <a:moveTo>
                  <a:pt x="0" y="0"/>
                </a:moveTo>
                <a:lnTo>
                  <a:pt x="51420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634390" y="8748835"/>
            <a:ext cx="1314450" cy="0"/>
          </a:xfrm>
          <a:custGeom>
            <a:avLst/>
            <a:gdLst/>
            <a:ahLst/>
            <a:cxnLst/>
            <a:rect l="l" t="t" r="r" b="b"/>
            <a:pathLst>
              <a:path w="1314450" h="0">
                <a:moveTo>
                  <a:pt x="0" y="0"/>
                </a:moveTo>
                <a:lnTo>
                  <a:pt x="131390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2260100" y="8604375"/>
            <a:ext cx="3638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baseline="33333" sz="1500">
                <a:latin typeface="Times New Roman"/>
                <a:cs typeface="Times New Roman"/>
              </a:rPr>
              <a:t>o</a:t>
            </a:r>
            <a:r>
              <a:rPr dirty="0" baseline="33333" sz="1500" spc="-172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42435" y="10505778"/>
            <a:ext cx="2540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101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99777" y="8960039"/>
            <a:ext cx="1035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35674" y="9007981"/>
            <a:ext cx="939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Symbol"/>
                <a:cs typeface="Symbol"/>
              </a:rPr>
              <a:t>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35674" y="8880143"/>
            <a:ext cx="939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Symbol"/>
                <a:cs typeface="Symbol"/>
              </a:rPr>
              <a:t>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36366" y="8490761"/>
            <a:ext cx="1149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610603" y="8864674"/>
            <a:ext cx="7321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j.</a:t>
            </a:r>
            <a:r>
              <a:rPr dirty="0" baseline="37698" sz="2100" spc="-7">
                <a:latin typeface="Symbol"/>
                <a:cs typeface="Symbol"/>
              </a:rPr>
              <a:t></a:t>
            </a:r>
            <a:r>
              <a:rPr dirty="0" sz="1400" spc="-5">
                <a:latin typeface="Symbol"/>
                <a:cs typeface="Symbol"/>
              </a:rPr>
              <a:t></a:t>
            </a:r>
            <a:r>
              <a:rPr dirty="0" sz="1400" spc="-5">
                <a:latin typeface="Times New Roman"/>
                <a:cs typeface="Times New Roman"/>
              </a:rPr>
              <a:t>.C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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83215" y="8712655"/>
            <a:ext cx="704215" cy="53467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271145">
              <a:lnSpc>
                <a:spcPct val="100000"/>
              </a:lnSpc>
              <a:spcBef>
                <a:spcPts val="400"/>
              </a:spcBef>
              <a:tabLst>
                <a:tab pos="571500" algn="l"/>
              </a:tabLst>
            </a:pPr>
            <a:r>
              <a:rPr dirty="0" sz="1400">
                <a:latin typeface="Times New Roman"/>
                <a:cs typeface="Times New Roman"/>
              </a:rPr>
              <a:t>1	</a:t>
            </a:r>
            <a:r>
              <a:rPr dirty="0" baseline="1984" sz="2100">
                <a:latin typeface="Symbol"/>
                <a:cs typeface="Symbol"/>
              </a:rPr>
              <a:t></a:t>
            </a:r>
            <a:endParaRPr baseline="1984" sz="2100">
              <a:latin typeface="Symbol"/>
              <a:cs typeface="Symbol"/>
            </a:endParaRPr>
          </a:p>
          <a:p>
            <a:pPr marL="63500">
              <a:lnSpc>
                <a:spcPts val="860"/>
              </a:lnSpc>
              <a:spcBef>
                <a:spcPts val="305"/>
              </a:spcBef>
            </a:pPr>
            <a:r>
              <a:rPr dirty="0" sz="1400" spc="-25">
                <a:latin typeface="Times New Roman"/>
                <a:cs typeface="Times New Roman"/>
              </a:rPr>
              <a:t>3.</a:t>
            </a:r>
            <a:r>
              <a:rPr dirty="0" sz="1400" spc="-25">
                <a:latin typeface="Symbol"/>
                <a:cs typeface="Symbol"/>
              </a:rPr>
              <a:t></a:t>
            </a:r>
            <a:r>
              <a:rPr dirty="0" sz="1400" spc="-25">
                <a:latin typeface="Times New Roman"/>
                <a:cs typeface="Times New Roman"/>
              </a:rPr>
              <a:t>.L</a:t>
            </a:r>
            <a:r>
              <a:rPr dirty="0" sz="1400" spc="445">
                <a:latin typeface="Times New Roman"/>
                <a:cs typeface="Times New Roman"/>
              </a:rPr>
              <a:t> </a:t>
            </a:r>
            <a:r>
              <a:rPr dirty="0" baseline="37698" sz="2100">
                <a:latin typeface="Symbol"/>
                <a:cs typeface="Symbol"/>
              </a:rPr>
              <a:t></a:t>
            </a:r>
            <a:endParaRPr baseline="37698" sz="2100">
              <a:latin typeface="Symbol"/>
              <a:cs typeface="Symbol"/>
            </a:endParaRPr>
          </a:p>
          <a:p>
            <a:pPr marL="460375">
              <a:lnSpc>
                <a:spcPts val="860"/>
              </a:lnSpc>
            </a:pPr>
            <a:r>
              <a:rPr dirty="0" baseline="-16666" sz="1500">
                <a:latin typeface="Times New Roman"/>
                <a:cs typeface="Times New Roman"/>
              </a:rPr>
              <a:t>D</a:t>
            </a:r>
            <a:r>
              <a:rPr dirty="0" baseline="-16666" sz="1500" spc="-142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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87983" y="9445243"/>
            <a:ext cx="22783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Se define como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grado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sintonía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25551" y="947008"/>
            <a:ext cx="383540" cy="0"/>
          </a:xfrm>
          <a:custGeom>
            <a:avLst/>
            <a:gdLst/>
            <a:ahLst/>
            <a:cxnLst/>
            <a:rect l="l" t="t" r="r" b="b"/>
            <a:pathLst>
              <a:path w="383539" h="0">
                <a:moveTo>
                  <a:pt x="0" y="0"/>
                </a:moveTo>
                <a:lnTo>
                  <a:pt x="38298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79438" y="1194416"/>
            <a:ext cx="1042035" cy="0"/>
          </a:xfrm>
          <a:custGeom>
            <a:avLst/>
            <a:gdLst/>
            <a:ahLst/>
            <a:cxnLst/>
            <a:rect l="l" t="t" r="r" b="b"/>
            <a:pathLst>
              <a:path w="1042035" h="0">
                <a:moveTo>
                  <a:pt x="0" y="0"/>
                </a:moveTo>
                <a:lnTo>
                  <a:pt x="1041796" y="0"/>
                </a:lnTo>
              </a:path>
            </a:pathLst>
          </a:custGeom>
          <a:ln w="63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90116" y="1050122"/>
            <a:ext cx="2540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latin typeface="Times New Roman"/>
                <a:cs typeface="Times New Roman"/>
              </a:rPr>
              <a:t>v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10024" y="1188178"/>
            <a:ext cx="56642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00" spc="-15">
                <a:latin typeface="Times New Roman"/>
                <a:cs typeface="Times New Roman"/>
              </a:rPr>
              <a:t>3.</a:t>
            </a:r>
            <a:r>
              <a:rPr dirty="0" sz="1400" spc="-15">
                <a:latin typeface="Symbol"/>
                <a:cs typeface="Symbol"/>
              </a:rPr>
              <a:t></a:t>
            </a:r>
            <a:r>
              <a:rPr dirty="0" sz="1400" spc="-15">
                <a:latin typeface="Times New Roman"/>
                <a:cs typeface="Times New Roman"/>
              </a:rPr>
              <a:t>.C</a:t>
            </a:r>
            <a:r>
              <a:rPr dirty="0" baseline="-19444" sz="1500" spc="-22">
                <a:latin typeface="Times New Roman"/>
                <a:cs typeface="Times New Roman"/>
              </a:rPr>
              <a:t>E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5838" y="897852"/>
            <a:ext cx="1035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73880" y="802685"/>
            <a:ext cx="62928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latin typeface="Times New Roman"/>
                <a:cs typeface="Times New Roman"/>
              </a:rPr>
              <a:t>3.</a:t>
            </a:r>
            <a:r>
              <a:rPr dirty="0" sz="1400" spc="-20">
                <a:latin typeface="Symbol"/>
                <a:cs typeface="Symbol"/>
              </a:rPr>
              <a:t></a:t>
            </a:r>
            <a:r>
              <a:rPr dirty="0" sz="1400" spc="-20">
                <a:latin typeface="Times New Roman"/>
                <a:cs typeface="Times New Roman"/>
              </a:rPr>
              <a:t>.C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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92827" y="940716"/>
            <a:ext cx="43624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latin typeface="Symbol"/>
                <a:cs typeface="Symbol"/>
              </a:rPr>
              <a:t></a:t>
            </a:r>
            <a:r>
              <a:rPr dirty="0" sz="1400" spc="-20">
                <a:latin typeface="Times New Roman"/>
                <a:cs typeface="Times New Roman"/>
              </a:rPr>
              <a:t>.L</a:t>
            </a:r>
            <a:r>
              <a:rPr dirty="0" baseline="-19444" sz="1500" spc="-30">
                <a:latin typeface="Times New Roman"/>
                <a:cs typeface="Times New Roman"/>
              </a:rPr>
              <a:t>D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62423" y="689347"/>
            <a:ext cx="1143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92627" y="1073911"/>
            <a:ext cx="206946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v=1</a:t>
            </a:r>
            <a:r>
              <a:rPr dirty="0" sz="1200" spc="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centro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aislado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35828" y="1073911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(7.16)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92627" y="1442719"/>
            <a:ext cx="11131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v=0</a:t>
            </a:r>
            <a:r>
              <a:rPr dirty="0" sz="1200" spc="3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resonancia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6627" y="1627123"/>
            <a:ext cx="4876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Lu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go: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367373" y="2058479"/>
            <a:ext cx="641350" cy="0"/>
          </a:xfrm>
          <a:custGeom>
            <a:avLst/>
            <a:gdLst/>
            <a:ahLst/>
            <a:cxnLst/>
            <a:rect l="l" t="t" r="r" b="b"/>
            <a:pathLst>
              <a:path w="641350" h="0">
                <a:moveTo>
                  <a:pt x="0" y="0"/>
                </a:moveTo>
                <a:lnTo>
                  <a:pt x="64135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993517" y="1914016"/>
            <a:ext cx="3638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baseline="33333" sz="1500">
                <a:latin typeface="Times New Roman"/>
                <a:cs typeface="Times New Roman"/>
              </a:rPr>
              <a:t>o</a:t>
            </a:r>
            <a:r>
              <a:rPr dirty="0" baseline="33333" sz="1500" spc="-172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56584" y="2052167"/>
            <a:ext cx="6686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130">
                <a:latin typeface="Times New Roman"/>
                <a:cs typeface="Times New Roman"/>
              </a:rPr>
              <a:t>j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-229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v</a:t>
            </a:r>
            <a:r>
              <a:rPr dirty="0" sz="1400" spc="65">
                <a:latin typeface="Times New Roman"/>
                <a:cs typeface="Times New Roman"/>
              </a:rPr>
              <a:t>.</a:t>
            </a:r>
            <a:r>
              <a:rPr dirty="0" sz="1400" spc="25">
                <a:latin typeface="Symbol"/>
                <a:cs typeface="Symbol"/>
              </a:rPr>
              <a:t>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40">
                <a:latin typeface="Times New Roman"/>
                <a:cs typeface="Times New Roman"/>
              </a:rPr>
              <a:t>C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33675" y="1800510"/>
            <a:ext cx="1143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78628" y="193801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(7.17)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6627" y="2489707"/>
            <a:ext cx="27476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falla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tanto: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117229" y="3015106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619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345941" y="3015105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619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769217" y="2901598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652478" y="3130991"/>
            <a:ext cx="384810" cy="0"/>
          </a:xfrm>
          <a:custGeom>
            <a:avLst/>
            <a:gdLst/>
            <a:ahLst/>
            <a:cxnLst/>
            <a:rect l="l" t="t" r="r" b="b"/>
            <a:pathLst>
              <a:path w="384810" h="0">
                <a:moveTo>
                  <a:pt x="0" y="0"/>
                </a:moveTo>
                <a:lnTo>
                  <a:pt x="38436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336232" y="3015103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2079124" y="2986527"/>
            <a:ext cx="5632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55">
                <a:latin typeface="Times New Roman"/>
                <a:cs typeface="Times New Roman"/>
              </a:rPr>
              <a:t>I</a:t>
            </a:r>
            <a:r>
              <a:rPr dirty="0" baseline="-19444" sz="1500" spc="75">
                <a:latin typeface="Times New Roman"/>
                <a:cs typeface="Times New Roman"/>
              </a:rPr>
              <a:t>1</a:t>
            </a: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 spc="35">
                <a:latin typeface="Times New Roman"/>
                <a:cs typeface="Times New Roman"/>
              </a:rPr>
              <a:t>I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 spc="-157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887356" y="2968235"/>
            <a:ext cx="1384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16719" y="3054722"/>
            <a:ext cx="2489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3809" sz="2100">
                <a:latin typeface="Times New Roman"/>
                <a:cs typeface="Times New Roman"/>
              </a:rPr>
              <a:t>Z</a:t>
            </a:r>
            <a:r>
              <a:rPr dirty="0" sz="1000">
                <a:latin typeface="Times New Roman"/>
                <a:cs typeface="Times New Roman"/>
              </a:rPr>
              <a:t>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646812" y="2873016"/>
            <a:ext cx="2635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0">
                <a:latin typeface="Times New Roman"/>
                <a:cs typeface="Times New Roman"/>
              </a:rPr>
              <a:t>3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54321" y="3081773"/>
            <a:ext cx="1384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172079" y="3081773"/>
            <a:ext cx="1035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073298" y="2986706"/>
            <a:ext cx="11195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1334" algn="l"/>
              </a:tabLst>
            </a:pP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0">
                <a:latin typeface="Times New Roman"/>
                <a:cs typeface="Times New Roman"/>
              </a:rPr>
              <a:t>3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U	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-114">
                <a:latin typeface="Times New Roman"/>
                <a:cs typeface="Times New Roman"/>
              </a:rPr>
              <a:t> </a:t>
            </a:r>
            <a:r>
              <a:rPr dirty="0" sz="1400" spc="-130">
                <a:latin typeface="Times New Roman"/>
                <a:cs typeface="Times New Roman"/>
              </a:rPr>
              <a:t>j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-229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v</a:t>
            </a:r>
            <a:r>
              <a:rPr dirty="0" sz="1400" spc="65">
                <a:latin typeface="Times New Roman"/>
                <a:cs typeface="Times New Roman"/>
              </a:rPr>
              <a:t>.</a:t>
            </a:r>
            <a:r>
              <a:rPr dirty="0" sz="1400" spc="25">
                <a:latin typeface="Symbol"/>
                <a:cs typeface="Symbol"/>
              </a:rPr>
              <a:t>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78628" y="3010915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(7.18)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06627" y="3524503"/>
            <a:ext cx="5965190" cy="760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Resulta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proporcional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grado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sintonía.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Sin</a:t>
            </a:r>
            <a:r>
              <a:rPr dirty="0" sz="1200" spc="3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embargo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v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influye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forma</a:t>
            </a:r>
            <a:r>
              <a:rPr dirty="0" sz="1200" spc="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apreciable</a:t>
            </a:r>
            <a:r>
              <a:rPr dirty="0" sz="1200" spc="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 tensiones.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ej.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117688" y="4691819"/>
            <a:ext cx="716280" cy="0"/>
          </a:xfrm>
          <a:custGeom>
            <a:avLst/>
            <a:gdLst/>
            <a:ahLst/>
            <a:cxnLst/>
            <a:rect l="l" t="t" r="r" b="b"/>
            <a:pathLst>
              <a:path w="716280" h="0">
                <a:moveTo>
                  <a:pt x="0" y="0"/>
                </a:moveTo>
                <a:lnTo>
                  <a:pt x="71591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028963" y="4691818"/>
            <a:ext cx="1049020" cy="0"/>
          </a:xfrm>
          <a:custGeom>
            <a:avLst/>
            <a:gdLst/>
            <a:ahLst/>
            <a:cxnLst/>
            <a:rect l="l" t="t" r="r" b="b"/>
            <a:pathLst>
              <a:path w="1049020" h="0">
                <a:moveTo>
                  <a:pt x="0" y="0"/>
                </a:moveTo>
                <a:lnTo>
                  <a:pt x="104866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2091827" y="4433853"/>
            <a:ext cx="19399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40">
                <a:latin typeface="Times New Roman"/>
                <a:cs typeface="Times New Roman"/>
              </a:rPr>
              <a:t>I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>
                <a:latin typeface="Times New Roman"/>
                <a:cs typeface="Times New Roman"/>
              </a:rPr>
              <a:t> </a:t>
            </a:r>
            <a:r>
              <a:rPr dirty="0" baseline="-19444" sz="1500" spc="-112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</a:t>
            </a: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-10">
                <a:latin typeface="Times New Roman"/>
                <a:cs typeface="Times New Roman"/>
              </a:rPr>
              <a:t>s</a:t>
            </a:r>
            <a:r>
              <a:rPr dirty="0" sz="1400">
                <a:latin typeface="Times New Roman"/>
                <a:cs typeface="Times New Roman"/>
              </a:rPr>
              <a:t>l</a:t>
            </a:r>
            <a:r>
              <a:rPr dirty="0" sz="1400" spc="-10">
                <a:latin typeface="Times New Roman"/>
                <a:cs typeface="Times New Roman"/>
              </a:rPr>
              <a:t>a</a:t>
            </a:r>
            <a:r>
              <a:rPr dirty="0" sz="1400">
                <a:latin typeface="Times New Roman"/>
                <a:cs typeface="Times New Roman"/>
              </a:rPr>
              <a:t>do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baseline="-35714" sz="2100">
                <a:latin typeface="Symbol"/>
                <a:cs typeface="Symbol"/>
              </a:rPr>
              <a:t></a:t>
            </a:r>
            <a:r>
              <a:rPr dirty="0" baseline="-35714" sz="2100">
                <a:latin typeface="Times New Roman"/>
                <a:cs typeface="Times New Roman"/>
              </a:rPr>
              <a:t>  </a:t>
            </a:r>
            <a:r>
              <a:rPr dirty="0" baseline="-35714" sz="2100" spc="-195">
                <a:latin typeface="Times New Roman"/>
                <a:cs typeface="Times New Roman"/>
              </a:rPr>
              <a:t> </a:t>
            </a:r>
            <a:r>
              <a:rPr dirty="0" sz="1400" spc="-105">
                <a:latin typeface="Times New Roman"/>
                <a:cs typeface="Times New Roman"/>
              </a:rPr>
              <a:t>3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20">
                <a:latin typeface="Times New Roman"/>
                <a:cs typeface="Times New Roman"/>
              </a:rPr>
              <a:t>U</a:t>
            </a:r>
            <a:r>
              <a:rPr dirty="0" baseline="-19444" sz="1500">
                <a:latin typeface="Times New Roman"/>
                <a:cs typeface="Times New Roman"/>
              </a:rPr>
              <a:t>M</a:t>
            </a:r>
            <a:r>
              <a:rPr dirty="0" baseline="-19444" sz="1500" spc="-142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 spc="-130">
                <a:latin typeface="Times New Roman"/>
                <a:cs typeface="Times New Roman"/>
              </a:rPr>
              <a:t>j</a:t>
            </a:r>
            <a:r>
              <a:rPr dirty="0" sz="1400" spc="65">
                <a:latin typeface="Times New Roman"/>
                <a:cs typeface="Times New Roman"/>
              </a:rPr>
              <a:t>.</a:t>
            </a:r>
            <a:r>
              <a:rPr dirty="0" sz="1400" spc="25">
                <a:latin typeface="Symbol"/>
                <a:cs typeface="Symbol"/>
              </a:rPr>
              <a:t>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40">
                <a:latin typeface="Times New Roman"/>
                <a:cs typeface="Times New Roman"/>
              </a:rPr>
              <a:t>C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199781" y="4685439"/>
            <a:ext cx="18935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840740" algn="l"/>
              </a:tabLst>
            </a:pPr>
            <a:r>
              <a:rPr dirty="0" sz="1400" spc="40">
                <a:latin typeface="Times New Roman"/>
                <a:cs typeface="Times New Roman"/>
              </a:rPr>
              <a:t>I</a:t>
            </a:r>
            <a:r>
              <a:rPr dirty="0" baseline="-19444" sz="1500" spc="142">
                <a:latin typeface="Times New Roman"/>
                <a:cs typeface="Times New Roman"/>
              </a:rPr>
              <a:t>E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45">
                <a:latin typeface="Times New Roman"/>
                <a:cs typeface="Times New Roman"/>
              </a:rPr>
              <a:t>0</a:t>
            </a:r>
            <a:r>
              <a:rPr dirty="0" sz="1400" spc="-165">
                <a:latin typeface="Times New Roman"/>
                <a:cs typeface="Times New Roman"/>
              </a:rPr>
              <a:t>,</a:t>
            </a:r>
            <a:r>
              <a:rPr dirty="0" sz="1400">
                <a:latin typeface="Times New Roman"/>
                <a:cs typeface="Times New Roman"/>
              </a:rPr>
              <a:t>1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0</a:t>
            </a:r>
            <a:r>
              <a:rPr dirty="0" sz="1400" spc="-75">
                <a:latin typeface="Times New Roman"/>
                <a:cs typeface="Times New Roman"/>
              </a:rPr>
              <a:t>,</a:t>
            </a:r>
            <a:r>
              <a:rPr dirty="0" sz="1400" spc="-105">
                <a:latin typeface="Times New Roman"/>
                <a:cs typeface="Times New Roman"/>
              </a:rPr>
              <a:t>3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20">
                <a:latin typeface="Times New Roman"/>
                <a:cs typeface="Times New Roman"/>
              </a:rPr>
              <a:t>U</a:t>
            </a:r>
            <a:r>
              <a:rPr dirty="0" baseline="-19444" sz="1500">
                <a:latin typeface="Times New Roman"/>
                <a:cs typeface="Times New Roman"/>
              </a:rPr>
              <a:t>M</a:t>
            </a:r>
            <a:r>
              <a:rPr dirty="0" baseline="-19444" sz="1500" spc="-142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 spc="-130">
                <a:latin typeface="Times New Roman"/>
                <a:cs typeface="Times New Roman"/>
              </a:rPr>
              <a:t>j</a:t>
            </a:r>
            <a:r>
              <a:rPr dirty="0" sz="1400" spc="65">
                <a:latin typeface="Times New Roman"/>
                <a:cs typeface="Times New Roman"/>
              </a:rPr>
              <a:t>.</a:t>
            </a:r>
            <a:r>
              <a:rPr dirty="0" sz="1400" spc="25">
                <a:latin typeface="Symbol"/>
                <a:cs typeface="Symbol"/>
              </a:rPr>
              <a:t>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40">
                <a:latin typeface="Times New Roman"/>
                <a:cs typeface="Times New Roman"/>
              </a:rPr>
              <a:t>C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113259" y="4547310"/>
            <a:ext cx="33274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678455" y="4642394"/>
            <a:ext cx="10350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821428" y="4547396"/>
            <a:ext cx="134175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v=0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;</a:t>
            </a:r>
            <a:r>
              <a:rPr dirty="0" sz="1200" spc="185">
                <a:latin typeface="Tahoma"/>
                <a:cs typeface="Tahoma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Tahoma"/>
                <a:cs typeface="Tahoma"/>
              </a:rPr>
              <a:t>=min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68527" y="5123179"/>
            <a:ext cx="3827145" cy="1795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analiza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que: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Tahoma"/>
              <a:cs typeface="Tahoma"/>
            </a:endParaRPr>
          </a:p>
          <a:p>
            <a:pPr marL="2362835">
              <a:lnSpc>
                <a:spcPct val="100000"/>
              </a:lnSpc>
            </a:pPr>
            <a:r>
              <a:rPr dirty="0" baseline="13888" sz="2100" spc="52">
                <a:latin typeface="Times New Roman"/>
                <a:cs typeface="Times New Roman"/>
              </a:rPr>
              <a:t>C</a:t>
            </a:r>
            <a:r>
              <a:rPr dirty="0" sz="1000" spc="-45">
                <a:latin typeface="Times New Roman"/>
                <a:cs typeface="Times New Roman"/>
              </a:rPr>
              <a:t>E</a:t>
            </a:r>
            <a:r>
              <a:rPr dirty="0" sz="1000" spc="25">
                <a:latin typeface="Times New Roman"/>
                <a:cs typeface="Times New Roman"/>
              </a:rPr>
              <a:t>1</a:t>
            </a:r>
            <a:r>
              <a:rPr dirty="0" baseline="13888" sz="2100" spc="97">
                <a:latin typeface="Symbol"/>
                <a:cs typeface="Symbol"/>
              </a:rPr>
              <a:t></a:t>
            </a:r>
            <a:r>
              <a:rPr dirty="0" baseline="13888" sz="2100" spc="52">
                <a:latin typeface="Times New Roman"/>
                <a:cs typeface="Times New Roman"/>
              </a:rPr>
              <a:t>C</a:t>
            </a:r>
            <a:r>
              <a:rPr dirty="0" sz="1000" spc="20">
                <a:latin typeface="Times New Roman"/>
                <a:cs typeface="Times New Roman"/>
              </a:rPr>
              <a:t>E</a:t>
            </a:r>
            <a:r>
              <a:rPr dirty="0" sz="1000" spc="-5">
                <a:latin typeface="Times New Roman"/>
                <a:cs typeface="Times New Roman"/>
              </a:rPr>
              <a:t>2</a:t>
            </a:r>
            <a:r>
              <a:rPr dirty="0" sz="1000" spc="-125">
                <a:latin typeface="Times New Roman"/>
                <a:cs typeface="Times New Roman"/>
              </a:rPr>
              <a:t> </a:t>
            </a:r>
            <a:r>
              <a:rPr dirty="0" baseline="13888" sz="2100" spc="97">
                <a:latin typeface="Symbol"/>
                <a:cs typeface="Symbol"/>
              </a:rPr>
              <a:t></a:t>
            </a:r>
            <a:r>
              <a:rPr dirty="0" baseline="13888" sz="2100" spc="52">
                <a:latin typeface="Times New Roman"/>
                <a:cs typeface="Times New Roman"/>
              </a:rPr>
              <a:t>C</a:t>
            </a:r>
            <a:r>
              <a:rPr dirty="0" sz="1000" spc="20">
                <a:latin typeface="Times New Roman"/>
                <a:cs typeface="Times New Roman"/>
              </a:rPr>
              <a:t>E</a:t>
            </a:r>
            <a:r>
              <a:rPr dirty="0" sz="1000" spc="-5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1405"/>
              </a:spcBef>
            </a:pP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hace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hipótesis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Tahoma"/>
              <a:cs typeface="Tahoma"/>
            </a:endParaRPr>
          </a:p>
          <a:p>
            <a:pPr marL="2362835">
              <a:lnSpc>
                <a:spcPct val="100000"/>
              </a:lnSpc>
            </a:pPr>
            <a:r>
              <a:rPr dirty="0" sz="1400" spc="35">
                <a:latin typeface="Times New Roman"/>
                <a:cs typeface="Times New Roman"/>
              </a:rPr>
              <a:t>R</a:t>
            </a:r>
            <a:r>
              <a:rPr dirty="0" baseline="-19444" sz="1500" spc="142">
                <a:latin typeface="Times New Roman"/>
                <a:cs typeface="Times New Roman"/>
              </a:rPr>
              <a:t>D</a:t>
            </a:r>
            <a:r>
              <a:rPr dirty="0" sz="1400" spc="60">
                <a:latin typeface="Symbol"/>
                <a:cs typeface="Symbol"/>
              </a:rPr>
              <a:t></a:t>
            </a:r>
            <a:r>
              <a:rPr dirty="0" sz="1400" spc="-60">
                <a:latin typeface="Times New Roman"/>
                <a:cs typeface="Times New Roman"/>
              </a:rPr>
              <a:t>R</a:t>
            </a:r>
            <a:r>
              <a:rPr dirty="0" baseline="-19444" sz="1500" spc="37">
                <a:latin typeface="Times New Roman"/>
                <a:cs typeface="Times New Roman"/>
              </a:rPr>
              <a:t>1</a:t>
            </a:r>
            <a:r>
              <a:rPr dirty="0" sz="1400" spc="60">
                <a:latin typeface="Symbol"/>
                <a:cs typeface="Symbol"/>
              </a:rPr>
              <a:t></a:t>
            </a:r>
            <a:r>
              <a:rPr dirty="0" sz="1400" spc="5">
                <a:latin typeface="Times New Roman"/>
                <a:cs typeface="Times New Roman"/>
              </a:rPr>
              <a:t>R</a:t>
            </a:r>
            <a:r>
              <a:rPr dirty="0" baseline="-19444" sz="1500" spc="-7">
                <a:latin typeface="Times New Roman"/>
                <a:cs typeface="Times New Roman"/>
              </a:rPr>
              <a:t>2</a:t>
            </a:r>
            <a:r>
              <a:rPr dirty="0" baseline="-19444" sz="1500" spc="-187">
                <a:latin typeface="Times New Roman"/>
                <a:cs typeface="Times New Roman"/>
              </a:rPr>
              <a:t> </a:t>
            </a:r>
            <a:r>
              <a:rPr dirty="0" sz="1400" spc="60">
                <a:latin typeface="Symbol"/>
                <a:cs typeface="Symbol"/>
              </a:rPr>
              <a:t></a:t>
            </a:r>
            <a:r>
              <a:rPr dirty="0" sz="1400" spc="35">
                <a:latin typeface="Times New Roman"/>
                <a:cs typeface="Times New Roman"/>
              </a:rPr>
              <a:t>R</a:t>
            </a:r>
            <a:r>
              <a:rPr dirty="0" baseline="-19444" sz="1500" spc="-7">
                <a:latin typeface="Times New Roman"/>
                <a:cs typeface="Times New Roman"/>
              </a:rPr>
              <a:t>E</a:t>
            </a:r>
            <a:r>
              <a:rPr dirty="0" baseline="-19444" sz="1500" spc="-187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Symbol"/>
                <a:cs typeface="Symbol"/>
              </a:rPr>
              <a:t>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Symbol"/>
                <a:cs typeface="Symbol"/>
              </a:rPr>
              <a:t></a:t>
            </a:r>
            <a:endParaRPr sz="14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Symbol"/>
              <a:cs typeface="Symbol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ahoma"/>
                <a:cs typeface="Tahoma"/>
              </a:rPr>
              <a:t>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decir 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desprecian 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pérdidas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joule.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42" name="object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2244" y="7092898"/>
            <a:ext cx="4075417" cy="2173120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3381247" y="9303511"/>
            <a:ext cx="6134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8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7.27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562603" y="10505778"/>
            <a:ext cx="2540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102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2583" y="665479"/>
            <a:ext cx="6017260" cy="4705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217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procederá</a:t>
            </a:r>
            <a:r>
              <a:rPr dirty="0" sz="1200" spc="1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calcular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6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tensión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U</a:t>
            </a:r>
            <a:r>
              <a:rPr dirty="0" baseline="-13888" sz="1800">
                <a:latin typeface="Tahoma"/>
                <a:cs typeface="Tahoma"/>
              </a:rPr>
              <a:t>ME</a:t>
            </a:r>
            <a:r>
              <a:rPr dirty="0" baseline="-13888" sz="1800" spc="1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caso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servicio</a:t>
            </a:r>
            <a:r>
              <a:rPr dirty="0" u="sng" sz="1200" spc="7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normal</a:t>
            </a:r>
            <a:r>
              <a:rPr dirty="0" sz="1200" spc="-5">
                <a:latin typeface="Tahoma"/>
                <a:cs typeface="Tahoma"/>
              </a:rPr>
              <a:t>.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caso</a:t>
            </a:r>
            <a:r>
              <a:rPr dirty="0" sz="1200" spc="7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nula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</a:t>
            </a:r>
            <a:r>
              <a:rPr dirty="0" baseline="-13888" sz="1800" spc="-7">
                <a:latin typeface="Tahoma"/>
                <a:cs typeface="Tahoma"/>
              </a:rPr>
              <a:t>ME</a:t>
            </a:r>
            <a:r>
              <a:rPr dirty="0" sz="1200" spc="-5">
                <a:latin typeface="Tahoma"/>
                <a:cs typeface="Tahoma"/>
              </a:rPr>
              <a:t>;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respecto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tierra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serían: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12603" y="1378077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92996" y="1378076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011110" y="1378075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174504" y="1393948"/>
            <a:ext cx="119634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3888" sz="2100" spc="-112">
                <a:latin typeface="Times New Roman"/>
                <a:cs typeface="Times New Roman"/>
              </a:rPr>
              <a:t>U</a:t>
            </a:r>
            <a:r>
              <a:rPr dirty="0" sz="1000" spc="-40">
                <a:latin typeface="Times New Roman"/>
                <a:cs typeface="Times New Roman"/>
              </a:rPr>
              <a:t>1</a:t>
            </a:r>
            <a:r>
              <a:rPr dirty="0" sz="1000">
                <a:latin typeface="Times New Roman"/>
                <a:cs typeface="Times New Roman"/>
              </a:rPr>
              <a:t>E</a:t>
            </a:r>
            <a:r>
              <a:rPr dirty="0" sz="1000" spc="-105">
                <a:latin typeface="Times New Roman"/>
                <a:cs typeface="Times New Roman"/>
              </a:rPr>
              <a:t> </a:t>
            </a:r>
            <a:r>
              <a:rPr dirty="0" baseline="13888" sz="2100" spc="97">
                <a:latin typeface="Symbol"/>
                <a:cs typeface="Symbol"/>
              </a:rPr>
              <a:t></a:t>
            </a:r>
            <a:r>
              <a:rPr dirty="0" baseline="13888" sz="2100" spc="-112">
                <a:latin typeface="Times New Roman"/>
                <a:cs typeface="Times New Roman"/>
              </a:rPr>
              <a:t>U</a:t>
            </a:r>
            <a:r>
              <a:rPr dirty="0" sz="1000" spc="-40">
                <a:latin typeface="Times New Roman"/>
                <a:cs typeface="Times New Roman"/>
              </a:rPr>
              <a:t>1</a:t>
            </a:r>
            <a:r>
              <a:rPr dirty="0" sz="1000">
                <a:latin typeface="Times New Roman"/>
                <a:cs typeface="Times New Roman"/>
              </a:rPr>
              <a:t>M</a:t>
            </a:r>
            <a:r>
              <a:rPr dirty="0" sz="1000" spc="-90">
                <a:latin typeface="Times New Roman"/>
                <a:cs typeface="Times New Roman"/>
              </a:rPr>
              <a:t> </a:t>
            </a:r>
            <a:r>
              <a:rPr dirty="0" baseline="13888" sz="2100" spc="104">
                <a:latin typeface="Symbol"/>
                <a:cs typeface="Symbol"/>
              </a:rPr>
              <a:t></a:t>
            </a:r>
            <a:r>
              <a:rPr dirty="0" baseline="13888" sz="2100" spc="30">
                <a:latin typeface="Times New Roman"/>
                <a:cs typeface="Times New Roman"/>
              </a:rPr>
              <a:t>U</a:t>
            </a:r>
            <a:r>
              <a:rPr dirty="0" sz="1000" spc="-5">
                <a:latin typeface="Times New Roman"/>
                <a:cs typeface="Times New Roman"/>
              </a:rPr>
              <a:t>ME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59984" y="1374140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(7.19)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7983" y="1784095"/>
            <a:ext cx="50349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fase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distintas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capacidades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respecto de</a:t>
            </a:r>
            <a:r>
              <a:rPr dirty="0" sz="1200" spc="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tierra son: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55379" y="2196591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6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031072" y="2196591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1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112027" y="2196591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21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862583" y="2168016"/>
            <a:ext cx="3894454" cy="643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92300">
              <a:lnSpc>
                <a:spcPct val="100000"/>
              </a:lnSpc>
              <a:spcBef>
                <a:spcPts val="100"/>
              </a:spcBef>
            </a:pPr>
            <a:r>
              <a:rPr dirty="0" sz="1400" spc="35">
                <a:latin typeface="Times New Roman"/>
                <a:cs typeface="Times New Roman"/>
              </a:rPr>
              <a:t>I</a:t>
            </a:r>
            <a:r>
              <a:rPr dirty="0" baseline="-19444" sz="1500" spc="-7">
                <a:latin typeface="Times New Roman"/>
                <a:cs typeface="Times New Roman"/>
              </a:rPr>
              <a:t>i</a:t>
            </a:r>
            <a:r>
              <a:rPr dirty="0" baseline="-19444" sz="1500" spc="150">
                <a:latin typeface="Times New Roman"/>
                <a:cs typeface="Times New Roman"/>
              </a:rPr>
              <a:t>c</a:t>
            </a:r>
            <a:r>
              <a:rPr dirty="0" sz="1400" spc="60">
                <a:latin typeface="Symbol"/>
                <a:cs typeface="Symbol"/>
              </a:rPr>
              <a:t></a:t>
            </a: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-19444" sz="1500" spc="-7">
                <a:latin typeface="Times New Roman"/>
                <a:cs typeface="Times New Roman"/>
              </a:rPr>
              <a:t>i</a:t>
            </a:r>
            <a:r>
              <a:rPr dirty="0" baseline="-19444" sz="1500" spc="142">
                <a:latin typeface="Times New Roman"/>
                <a:cs typeface="Times New Roman"/>
              </a:rPr>
              <a:t>E</a:t>
            </a:r>
            <a:r>
              <a:rPr dirty="0" sz="1400" spc="-5">
                <a:latin typeface="Times New Roman"/>
                <a:cs typeface="Times New Roman"/>
              </a:rPr>
              <a:t>.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 spc="-135">
                <a:latin typeface="Times New Roman"/>
                <a:cs typeface="Times New Roman"/>
              </a:rPr>
              <a:t>j</a:t>
            </a:r>
            <a:r>
              <a:rPr dirty="0" sz="1400" spc="60">
                <a:latin typeface="Times New Roman"/>
                <a:cs typeface="Times New Roman"/>
              </a:rPr>
              <a:t>.</a:t>
            </a:r>
            <a:r>
              <a:rPr dirty="0" sz="1400" spc="20">
                <a:latin typeface="Symbol"/>
                <a:cs typeface="Symbol"/>
              </a:rPr>
              <a:t></a:t>
            </a:r>
            <a:r>
              <a:rPr dirty="0" sz="1400" spc="-95">
                <a:latin typeface="Times New Roman"/>
                <a:cs typeface="Times New Roman"/>
              </a:rPr>
              <a:t>.</a:t>
            </a:r>
            <a:r>
              <a:rPr dirty="0" sz="1400" spc="35">
                <a:latin typeface="Times New Roman"/>
                <a:cs typeface="Times New Roman"/>
              </a:rPr>
              <a:t>C</a:t>
            </a:r>
            <a:r>
              <a:rPr dirty="0" baseline="-19444" sz="1500" spc="-15">
                <a:latin typeface="Times New Roman"/>
                <a:cs typeface="Times New Roman"/>
              </a:rPr>
              <a:t>E</a:t>
            </a:r>
            <a:r>
              <a:rPr dirty="0" baseline="-19444" sz="1500" spc="-7">
                <a:latin typeface="Times New Roman"/>
                <a:cs typeface="Times New Roman"/>
              </a:rPr>
              <a:t>i</a:t>
            </a:r>
            <a:r>
              <a:rPr dirty="0" baseline="-19444" sz="1500" spc="-179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Symbol"/>
                <a:cs typeface="Symbol"/>
              </a:rPr>
              <a:t>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Symbol"/>
                <a:cs typeface="Symbol"/>
              </a:rPr>
              <a:t></a:t>
            </a: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-19444" sz="1500" spc="-7">
                <a:latin typeface="Times New Roman"/>
                <a:cs typeface="Times New Roman"/>
              </a:rPr>
              <a:t>i</a:t>
            </a:r>
            <a:r>
              <a:rPr dirty="0" baseline="-19444" sz="1500" spc="142">
                <a:latin typeface="Times New Roman"/>
                <a:cs typeface="Times New Roman"/>
              </a:rPr>
              <a:t>E</a:t>
            </a:r>
            <a:r>
              <a:rPr dirty="0" sz="1400" spc="-5">
                <a:latin typeface="Times New Roman"/>
                <a:cs typeface="Times New Roman"/>
              </a:rPr>
              <a:t>.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 spc="-135">
                <a:latin typeface="Times New Roman"/>
                <a:cs typeface="Times New Roman"/>
              </a:rPr>
              <a:t>j</a:t>
            </a:r>
            <a:r>
              <a:rPr dirty="0" sz="1400" spc="-95">
                <a:latin typeface="Times New Roman"/>
                <a:cs typeface="Times New Roman"/>
              </a:rPr>
              <a:t>.</a:t>
            </a:r>
            <a:r>
              <a:rPr dirty="0" sz="1400" spc="-25">
                <a:latin typeface="Times New Roman"/>
                <a:cs typeface="Times New Roman"/>
              </a:rPr>
              <a:t>B</a:t>
            </a:r>
            <a:r>
              <a:rPr dirty="0" baseline="-19444" sz="1500" spc="-7">
                <a:latin typeface="Times New Roman"/>
                <a:cs typeface="Times New Roman"/>
              </a:rPr>
              <a:t>ic</a:t>
            </a:r>
            <a:endParaRPr baseline="-19444"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corriente por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bobina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Petersen es: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59984" y="2192527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(7.20)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755404" y="3104006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619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032955" y="3104006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427642" y="3219894"/>
            <a:ext cx="492125" cy="0"/>
          </a:xfrm>
          <a:custGeom>
            <a:avLst/>
            <a:gdLst/>
            <a:ahLst/>
            <a:cxnLst/>
            <a:rect l="l" t="t" r="r" b="b"/>
            <a:pathLst>
              <a:path w="492125" h="0">
                <a:moveTo>
                  <a:pt x="0" y="0"/>
                </a:moveTo>
                <a:lnTo>
                  <a:pt x="49157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219001" y="3104006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2717299" y="3075431"/>
            <a:ext cx="7327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40">
                <a:latin typeface="Times New Roman"/>
                <a:cs typeface="Times New Roman"/>
              </a:rPr>
              <a:t>I</a:t>
            </a:r>
            <a:r>
              <a:rPr dirty="0" baseline="-19444" sz="1500" spc="172">
                <a:latin typeface="Times New Roman"/>
                <a:cs typeface="Times New Roman"/>
              </a:rPr>
              <a:t>D</a:t>
            </a: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 spc="20">
                <a:latin typeface="Times New Roman"/>
                <a:cs typeface="Times New Roman"/>
              </a:rPr>
              <a:t>U</a:t>
            </a:r>
            <a:r>
              <a:rPr dirty="0" baseline="-19444" sz="1500" spc="-7">
                <a:latin typeface="Times New Roman"/>
                <a:cs typeface="Times New Roman"/>
              </a:rPr>
              <a:t>M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 spc="-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16786" y="3213582"/>
            <a:ext cx="5226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25">
                <a:latin typeface="Times New Roman"/>
                <a:cs typeface="Times New Roman"/>
              </a:rPr>
              <a:t>j.</a:t>
            </a:r>
            <a:r>
              <a:rPr dirty="0" sz="1400" spc="-25">
                <a:latin typeface="Symbol"/>
                <a:cs typeface="Symbol"/>
              </a:rPr>
              <a:t></a:t>
            </a:r>
            <a:r>
              <a:rPr dirty="0" sz="1400" spc="-25">
                <a:latin typeface="Times New Roman"/>
                <a:cs typeface="Times New Roman"/>
              </a:rPr>
              <a:t>.L</a:t>
            </a:r>
            <a:r>
              <a:rPr dirty="0" baseline="-19444" sz="1500" spc="-37">
                <a:latin typeface="Times New Roman"/>
                <a:cs typeface="Times New Roman"/>
              </a:rPr>
              <a:t>D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36915" y="3170549"/>
            <a:ext cx="5784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3709" algn="l"/>
              </a:tabLst>
            </a:pPr>
            <a:r>
              <a:rPr dirty="0" sz="1000" spc="-5">
                <a:latin typeface="Times New Roman"/>
                <a:cs typeface="Times New Roman"/>
              </a:rPr>
              <a:t>M</a:t>
            </a:r>
            <a:r>
              <a:rPr dirty="0" sz="1000">
                <a:latin typeface="Times New Roman"/>
                <a:cs typeface="Times New Roman"/>
              </a:rPr>
              <a:t>E</a:t>
            </a:r>
            <a:r>
              <a:rPr dirty="0" sz="1000">
                <a:latin typeface="Times New Roman"/>
                <a:cs typeface="Times New Roman"/>
              </a:rPr>
              <a:t>	D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55473" y="3075423"/>
            <a:ext cx="8705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6900" algn="l"/>
              </a:tabLst>
            </a:pP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Symbol"/>
                <a:cs typeface="Symbol"/>
              </a:rPr>
              <a:t></a:t>
            </a:r>
            <a:r>
              <a:rPr dirty="0" sz="1400">
                <a:latin typeface="Times New Roman"/>
                <a:cs typeface="Times New Roman"/>
              </a:rPr>
              <a:t>U	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 spc="-130">
                <a:latin typeface="Times New Roman"/>
                <a:cs typeface="Times New Roman"/>
              </a:rPr>
              <a:t>j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18624" y="2961986"/>
            <a:ext cx="1149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59984" y="3099307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(7.21)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87983" y="3650995"/>
            <a:ext cx="44272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En operación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normal vale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condición</a:t>
            </a:r>
            <a:r>
              <a:rPr dirty="0" sz="1200">
                <a:latin typeface="Tahoma"/>
                <a:cs typeface="Tahoma"/>
              </a:rPr>
              <a:t> de </a:t>
            </a:r>
            <a:r>
              <a:rPr dirty="0" sz="1200" spc="-5">
                <a:latin typeface="Tahoma"/>
                <a:cs typeface="Tahoma"/>
              </a:rPr>
              <a:t>resonancia (v </a:t>
            </a:r>
            <a:r>
              <a:rPr dirty="0" sz="1200">
                <a:latin typeface="Tahoma"/>
                <a:cs typeface="Tahoma"/>
              </a:rPr>
              <a:t>=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0)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298191" y="4061544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93" y="0"/>
                </a:lnTo>
              </a:path>
            </a:pathLst>
          </a:custGeom>
          <a:ln w="63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769679" y="4061544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93" y="0"/>
                </a:lnTo>
              </a:path>
            </a:pathLst>
          </a:custGeom>
          <a:ln w="63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2625248" y="4262755"/>
            <a:ext cx="6096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Times New Roman"/>
                <a:cs typeface="Times New Roman"/>
              </a:rPr>
              <a:t>i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403963" y="4480045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607480" y="4480045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014079" y="4480045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3406982" y="4681599"/>
            <a:ext cx="6096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i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459984" y="447547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(7.22)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298584" y="5153147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046266" y="4908672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452865" y="4908671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3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784598" y="5269031"/>
            <a:ext cx="1424305" cy="0"/>
          </a:xfrm>
          <a:custGeom>
            <a:avLst/>
            <a:gdLst/>
            <a:ahLst/>
            <a:cxnLst/>
            <a:rect l="l" t="t" r="r" b="b"/>
            <a:pathLst>
              <a:path w="1424304" h="0">
                <a:moveTo>
                  <a:pt x="0" y="0"/>
                </a:moveTo>
                <a:lnTo>
                  <a:pt x="14242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2260100" y="5169016"/>
            <a:ext cx="51371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3888" sz="2100" spc="30">
                <a:latin typeface="Times New Roman"/>
                <a:cs typeface="Times New Roman"/>
              </a:rPr>
              <a:t>U</a:t>
            </a:r>
            <a:r>
              <a:rPr dirty="0" sz="1000" spc="-5">
                <a:latin typeface="Times New Roman"/>
                <a:cs typeface="Times New Roman"/>
              </a:rPr>
              <a:t>M</a:t>
            </a:r>
            <a:r>
              <a:rPr dirty="0" sz="1000">
                <a:latin typeface="Times New Roman"/>
                <a:cs typeface="Times New Roman"/>
              </a:rPr>
              <a:t>E</a:t>
            </a:r>
            <a:r>
              <a:rPr dirty="0" sz="1000" spc="-105">
                <a:latin typeface="Times New Roman"/>
                <a:cs typeface="Times New Roman"/>
              </a:rPr>
              <a:t> </a:t>
            </a:r>
            <a:r>
              <a:rPr dirty="0" baseline="13888" sz="2100">
                <a:latin typeface="Symbol"/>
                <a:cs typeface="Symbol"/>
              </a:rPr>
              <a:t></a:t>
            </a:r>
            <a:endParaRPr baseline="13888" sz="210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46038" y="5110215"/>
            <a:ext cx="6096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i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258509" y="3931840"/>
            <a:ext cx="2532380" cy="121285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39370">
              <a:lnSpc>
                <a:spcPct val="100000"/>
              </a:lnSpc>
              <a:spcBef>
                <a:spcPts val="495"/>
              </a:spcBef>
            </a:pPr>
            <a:r>
              <a:rPr dirty="0" sz="1400" spc="40">
                <a:latin typeface="Times New Roman"/>
                <a:cs typeface="Times New Roman"/>
              </a:rPr>
              <a:t>I</a:t>
            </a:r>
            <a:r>
              <a:rPr dirty="0" baseline="-19444" sz="1500" spc="165">
                <a:latin typeface="Times New Roman"/>
                <a:cs typeface="Times New Roman"/>
              </a:rPr>
              <a:t>D</a:t>
            </a:r>
            <a:r>
              <a:rPr dirty="0" sz="1400" spc="45">
                <a:latin typeface="Symbol"/>
                <a:cs typeface="Symbol"/>
              </a:rPr>
              <a:t></a:t>
            </a:r>
            <a:r>
              <a:rPr dirty="0" baseline="-6172" sz="2700">
                <a:latin typeface="Symbol"/>
                <a:cs typeface="Symbol"/>
              </a:rPr>
              <a:t></a:t>
            </a:r>
            <a:r>
              <a:rPr dirty="0" baseline="-6172" sz="2700" spc="-277">
                <a:latin typeface="Times New Roman"/>
                <a:cs typeface="Times New Roman"/>
              </a:rPr>
              <a:t> </a:t>
            </a:r>
            <a:r>
              <a:rPr dirty="0" sz="1400" spc="40">
                <a:latin typeface="Times New Roman"/>
                <a:cs typeface="Times New Roman"/>
              </a:rPr>
              <a:t>I</a:t>
            </a:r>
            <a:r>
              <a:rPr dirty="0" baseline="-19444" sz="1500">
                <a:latin typeface="Times New Roman"/>
                <a:cs typeface="Times New Roman"/>
              </a:rPr>
              <a:t>ic </a:t>
            </a:r>
            <a:r>
              <a:rPr dirty="0" baseline="-19444" sz="1500" spc="-127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35"/>
              </a:spcBef>
            </a:pP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 spc="20">
                <a:latin typeface="Times New Roman"/>
                <a:cs typeface="Times New Roman"/>
              </a:rPr>
              <a:t>U</a:t>
            </a:r>
            <a:r>
              <a:rPr dirty="0" baseline="-19444" sz="1500" spc="-7">
                <a:latin typeface="Times New Roman"/>
                <a:cs typeface="Times New Roman"/>
              </a:rPr>
              <a:t>M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 spc="-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 spc="-130">
                <a:latin typeface="Times New Roman"/>
                <a:cs typeface="Times New Roman"/>
              </a:rPr>
              <a:t>j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-20">
                <a:latin typeface="Times New Roman"/>
                <a:cs typeface="Times New Roman"/>
              </a:rPr>
              <a:t>B</a:t>
            </a:r>
            <a:r>
              <a:rPr dirty="0" baseline="-19444" sz="1500">
                <a:latin typeface="Times New Roman"/>
                <a:cs typeface="Times New Roman"/>
              </a:rPr>
              <a:t>D</a:t>
            </a:r>
            <a:r>
              <a:rPr dirty="0" baseline="-19444" sz="1500" spc="-15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45">
                <a:latin typeface="Symbol"/>
                <a:cs typeface="Symbol"/>
              </a:rPr>
              <a:t></a:t>
            </a:r>
            <a:r>
              <a:rPr dirty="0" baseline="-6172" sz="2700" spc="292">
                <a:latin typeface="Symbol"/>
                <a:cs typeface="Symbol"/>
              </a:rPr>
              <a:t></a:t>
            </a:r>
            <a:r>
              <a:rPr dirty="0" baseline="-4629" sz="3600" spc="-450">
                <a:latin typeface="Symbol"/>
                <a:cs typeface="Symbol"/>
              </a:rPr>
              <a:t></a:t>
            </a:r>
            <a:r>
              <a:rPr dirty="0" sz="1400" spc="20">
                <a:latin typeface="Times New Roman"/>
                <a:cs typeface="Times New Roman"/>
              </a:rPr>
              <a:t>U</a:t>
            </a:r>
            <a:r>
              <a:rPr dirty="0" baseline="-19444" sz="1500">
                <a:latin typeface="Times New Roman"/>
                <a:cs typeface="Times New Roman"/>
              </a:rPr>
              <a:t>iM</a:t>
            </a:r>
            <a:r>
              <a:rPr dirty="0" baseline="-19444" sz="1500" spc="-135">
                <a:latin typeface="Times New Roman"/>
                <a:cs typeface="Times New Roman"/>
              </a:rPr>
              <a:t> </a:t>
            </a: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 spc="20">
                <a:latin typeface="Times New Roman"/>
                <a:cs typeface="Times New Roman"/>
              </a:rPr>
              <a:t>U</a:t>
            </a:r>
            <a:r>
              <a:rPr dirty="0" baseline="-19444" sz="1500" spc="-7">
                <a:latin typeface="Times New Roman"/>
                <a:cs typeface="Times New Roman"/>
              </a:rPr>
              <a:t>M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 spc="-202">
                <a:latin typeface="Times New Roman"/>
                <a:cs typeface="Times New Roman"/>
              </a:rPr>
              <a:t> </a:t>
            </a:r>
            <a:r>
              <a:rPr dirty="0" baseline="-4629" sz="3600" spc="-577">
                <a:latin typeface="Symbol"/>
                <a:cs typeface="Symbol"/>
              </a:rPr>
              <a:t>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 spc="-130">
                <a:latin typeface="Times New Roman"/>
                <a:cs typeface="Times New Roman"/>
              </a:rPr>
              <a:t>j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-20">
                <a:latin typeface="Times New Roman"/>
                <a:cs typeface="Times New Roman"/>
              </a:rPr>
              <a:t>B</a:t>
            </a:r>
            <a:r>
              <a:rPr dirty="0" baseline="-19444" sz="1500">
                <a:latin typeface="Times New Roman"/>
                <a:cs typeface="Times New Roman"/>
              </a:rPr>
              <a:t>ic</a:t>
            </a:r>
            <a:endParaRPr baseline="-19444" sz="1500">
              <a:latin typeface="Times New Roman"/>
              <a:cs typeface="Times New Roman"/>
            </a:endParaRPr>
          </a:p>
          <a:p>
            <a:pPr algn="ctr" marR="55880">
              <a:lnSpc>
                <a:spcPct val="100000"/>
              </a:lnSpc>
              <a:spcBef>
                <a:spcPts val="495"/>
              </a:spcBef>
            </a:pPr>
            <a:r>
              <a:rPr dirty="0" baseline="-6172" sz="2700">
                <a:latin typeface="Symbol"/>
                <a:cs typeface="Symbol"/>
              </a:rPr>
              <a:t></a:t>
            </a:r>
            <a:r>
              <a:rPr dirty="0" baseline="-6172" sz="2700" spc="-390">
                <a:latin typeface="Times New Roman"/>
                <a:cs typeface="Times New Roman"/>
              </a:rPr>
              <a:t> </a:t>
            </a:r>
            <a:r>
              <a:rPr dirty="0" baseline="-4629" sz="3600" spc="-450">
                <a:latin typeface="Symbol"/>
                <a:cs typeface="Symbol"/>
              </a:rPr>
              <a:t></a:t>
            </a:r>
            <a:r>
              <a:rPr dirty="0" sz="1400" spc="20">
                <a:latin typeface="Times New Roman"/>
                <a:cs typeface="Times New Roman"/>
              </a:rPr>
              <a:t>U</a:t>
            </a:r>
            <a:r>
              <a:rPr dirty="0" baseline="-19444" sz="1500">
                <a:latin typeface="Times New Roman"/>
                <a:cs typeface="Times New Roman"/>
              </a:rPr>
              <a:t>iM</a:t>
            </a:r>
            <a:r>
              <a:rPr dirty="0" baseline="-19444" sz="1500" spc="-135">
                <a:latin typeface="Times New Roman"/>
                <a:cs typeface="Times New Roman"/>
              </a:rPr>
              <a:t> </a:t>
            </a: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-19444" sz="1500" spc="-7">
                <a:latin typeface="Times New Roman"/>
                <a:cs typeface="Times New Roman"/>
              </a:rPr>
              <a:t>M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 spc="-202">
                <a:latin typeface="Times New Roman"/>
                <a:cs typeface="Times New Roman"/>
              </a:rPr>
              <a:t> </a:t>
            </a:r>
            <a:r>
              <a:rPr dirty="0" baseline="-4629" sz="3600" spc="-577">
                <a:latin typeface="Symbol"/>
                <a:cs typeface="Symbol"/>
              </a:rPr>
              <a:t>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 spc="-130">
                <a:latin typeface="Times New Roman"/>
                <a:cs typeface="Times New Roman"/>
              </a:rPr>
              <a:t>j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-20">
                <a:latin typeface="Times New Roman"/>
                <a:cs typeface="Times New Roman"/>
              </a:rPr>
              <a:t>B</a:t>
            </a:r>
            <a:r>
              <a:rPr dirty="0" baseline="-19444" sz="1500">
                <a:latin typeface="Times New Roman"/>
                <a:cs typeface="Times New Roman"/>
              </a:rPr>
              <a:t>ic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952986" y="5211914"/>
            <a:ext cx="1080770" cy="459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115" indent="-120650">
              <a:lnSpc>
                <a:spcPct val="100000"/>
              </a:lnSpc>
              <a:spcBef>
                <a:spcPts val="100"/>
              </a:spcBef>
              <a:buFont typeface="Symbol"/>
              <a:buChar char=""/>
              <a:tabLst>
                <a:tab pos="158750" algn="l"/>
              </a:tabLst>
            </a:pPr>
            <a:r>
              <a:rPr dirty="0" sz="1400" spc="-130">
                <a:latin typeface="Times New Roman"/>
                <a:cs typeface="Times New Roman"/>
              </a:rPr>
              <a:t>j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-20">
                <a:latin typeface="Times New Roman"/>
                <a:cs typeface="Times New Roman"/>
              </a:rPr>
              <a:t>B</a:t>
            </a:r>
            <a:r>
              <a:rPr dirty="0" baseline="-19444" sz="1500">
                <a:latin typeface="Times New Roman"/>
                <a:cs typeface="Times New Roman"/>
              </a:rPr>
              <a:t>D</a:t>
            </a:r>
            <a:r>
              <a:rPr dirty="0" baseline="-19444" sz="1500" spc="-150">
                <a:latin typeface="Times New Roman"/>
                <a:cs typeface="Times New Roman"/>
              </a:rPr>
              <a:t> </a:t>
            </a:r>
            <a:r>
              <a:rPr dirty="0" sz="1400" spc="45">
                <a:latin typeface="Symbol"/>
                <a:cs typeface="Symbol"/>
              </a:rPr>
              <a:t></a:t>
            </a:r>
            <a:r>
              <a:rPr dirty="0" baseline="-6172" sz="2700">
                <a:latin typeface="Symbol"/>
                <a:cs typeface="Symbol"/>
              </a:rPr>
              <a:t></a:t>
            </a:r>
            <a:r>
              <a:rPr dirty="0" baseline="-6172" sz="2700" spc="-104">
                <a:latin typeface="Times New Roman"/>
                <a:cs typeface="Times New Roman"/>
              </a:rPr>
              <a:t> </a:t>
            </a:r>
            <a:r>
              <a:rPr dirty="0" sz="1400" spc="-130">
                <a:latin typeface="Times New Roman"/>
                <a:cs typeface="Times New Roman"/>
              </a:rPr>
              <a:t>j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-20">
                <a:latin typeface="Times New Roman"/>
                <a:cs typeface="Times New Roman"/>
              </a:rPr>
              <a:t>B</a:t>
            </a:r>
            <a:r>
              <a:rPr dirty="0" baseline="-19444" sz="1500">
                <a:latin typeface="Times New Roman"/>
                <a:cs typeface="Times New Roman"/>
              </a:rPr>
              <a:t>ic</a:t>
            </a:r>
            <a:endParaRPr baseline="-19444" sz="1500">
              <a:latin typeface="Times New Roman"/>
              <a:cs typeface="Times New Roman"/>
            </a:endParaRPr>
          </a:p>
          <a:p>
            <a:pPr algn="ctr" marL="196850">
              <a:lnSpc>
                <a:spcPct val="100000"/>
              </a:lnSpc>
              <a:spcBef>
                <a:spcPts val="50"/>
              </a:spcBef>
            </a:pPr>
            <a:r>
              <a:rPr dirty="0" sz="1000">
                <a:latin typeface="Times New Roman"/>
                <a:cs typeface="Times New Roman"/>
              </a:rPr>
              <a:t>i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2298192" y="6428865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4" h="0">
                <a:moveTo>
                  <a:pt x="0" y="0"/>
                </a:moveTo>
                <a:lnTo>
                  <a:pt x="11827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207431" y="6544753"/>
            <a:ext cx="1713864" cy="0"/>
          </a:xfrm>
          <a:custGeom>
            <a:avLst/>
            <a:gdLst/>
            <a:ahLst/>
            <a:cxnLst/>
            <a:rect l="l" t="t" r="r" b="b"/>
            <a:pathLst>
              <a:path w="1713864" h="0">
                <a:moveTo>
                  <a:pt x="0" y="0"/>
                </a:moveTo>
                <a:lnTo>
                  <a:pt x="1713699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3998187" y="6538441"/>
            <a:ext cx="6426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860" algn="l"/>
              </a:tabLst>
            </a:pP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>
                <a:latin typeface="Times New Roman"/>
                <a:cs typeface="Times New Roman"/>
              </a:rPr>
              <a:t>C	</a:t>
            </a:r>
            <a:r>
              <a:rPr dirty="0" sz="1400" spc="70">
                <a:latin typeface="Symbol"/>
                <a:cs typeface="Symbol"/>
              </a:rPr>
              <a:t></a:t>
            </a:r>
            <a:r>
              <a:rPr dirty="0" sz="140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260092" y="6400290"/>
            <a:ext cx="969644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-19444" sz="1500" spc="-15">
                <a:latin typeface="Times New Roman"/>
                <a:cs typeface="Times New Roman"/>
              </a:rPr>
              <a:t>M</a:t>
            </a:r>
            <a:r>
              <a:rPr dirty="0" baseline="-19444" sz="1500" spc="-7">
                <a:latin typeface="Times New Roman"/>
                <a:cs typeface="Times New Roman"/>
              </a:rPr>
              <a:t>E</a:t>
            </a:r>
            <a:r>
              <a:rPr dirty="0" baseline="-19444" sz="1500" spc="-157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Symbol"/>
                <a:cs typeface="Symbol"/>
              </a:rPr>
              <a:t></a:t>
            </a: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-19444" sz="1500" spc="165">
                <a:latin typeface="Times New Roman"/>
                <a:cs typeface="Times New Roman"/>
              </a:rPr>
              <a:t>M</a:t>
            </a:r>
            <a:r>
              <a:rPr dirty="0" sz="140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297529" y="6488794"/>
            <a:ext cx="1558925" cy="3130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486535" algn="l"/>
              </a:tabLst>
            </a:pPr>
            <a:r>
              <a:rPr dirty="0" baseline="3968" sz="2100" spc="-7">
                <a:latin typeface="Times New Roman"/>
                <a:cs typeface="Times New Roman"/>
              </a:rPr>
              <a:t>j</a:t>
            </a:r>
            <a:r>
              <a:rPr dirty="0" baseline="3968" sz="2100" spc="37">
                <a:latin typeface="Symbol"/>
                <a:cs typeface="Symbol"/>
              </a:rPr>
              <a:t></a:t>
            </a:r>
            <a:r>
              <a:rPr dirty="0" baseline="3968" sz="2100">
                <a:latin typeface="Times New Roman"/>
                <a:cs typeface="Times New Roman"/>
              </a:rPr>
              <a:t>.</a:t>
            </a:r>
            <a:r>
              <a:rPr dirty="0" baseline="3968" sz="2100" spc="-337">
                <a:latin typeface="Times New Roman"/>
                <a:cs typeface="Times New Roman"/>
              </a:rPr>
              <a:t> </a:t>
            </a:r>
            <a:r>
              <a:rPr dirty="0" baseline="3968" sz="2100" spc="-44">
                <a:latin typeface="Times New Roman"/>
                <a:cs typeface="Times New Roman"/>
              </a:rPr>
              <a:t>v</a:t>
            </a:r>
            <a:r>
              <a:rPr dirty="0" baseline="3968" sz="2100" spc="75">
                <a:latin typeface="Times New Roman"/>
                <a:cs typeface="Times New Roman"/>
              </a:rPr>
              <a:t>.</a:t>
            </a:r>
            <a:r>
              <a:rPr dirty="0" sz="1850" spc="-114">
                <a:latin typeface="Symbol"/>
                <a:cs typeface="Symbol"/>
              </a:rPr>
              <a:t></a:t>
            </a:r>
            <a:r>
              <a:rPr dirty="0" baseline="3968" sz="2100">
                <a:latin typeface="Times New Roman"/>
                <a:cs typeface="Times New Roman"/>
              </a:rPr>
              <a:t>C	</a:t>
            </a:r>
            <a:r>
              <a:rPr dirty="0" sz="1850" spc="-155">
                <a:latin typeface="Symbol"/>
                <a:cs typeface="Symbol"/>
              </a:rPr>
              <a:t>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75283" y="5787354"/>
            <a:ext cx="4093210" cy="722630"/>
          </a:xfrm>
          <a:prstGeom prst="rect">
            <a:avLst/>
          </a:prstGeom>
        </p:spPr>
        <p:txBody>
          <a:bodyPr wrap="square" lIns="0" tIns="52704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414"/>
              </a:spcBef>
            </a:pPr>
            <a:r>
              <a:rPr dirty="0" sz="1200" spc="-5">
                <a:latin typeface="Tahoma"/>
                <a:cs typeface="Tahoma"/>
              </a:rPr>
              <a:t>Si 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tensiones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fase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son simétricas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resulta:</a:t>
            </a:r>
            <a:endParaRPr sz="1200">
              <a:latin typeface="Tahoma"/>
              <a:cs typeface="Tahoma"/>
            </a:endParaRPr>
          </a:p>
          <a:p>
            <a:pPr marL="2012950">
              <a:lnSpc>
                <a:spcPct val="100000"/>
              </a:lnSpc>
              <a:spcBef>
                <a:spcPts val="670"/>
              </a:spcBef>
              <a:tabLst>
                <a:tab pos="2359025" algn="l"/>
              </a:tabLst>
            </a:pP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1400" spc="-1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Times New Roman"/>
                <a:cs typeface="Times New Roman"/>
              </a:rPr>
              <a:t>j</a:t>
            </a:r>
            <a:r>
              <a:rPr dirty="0" sz="1400" spc="25">
                <a:latin typeface="Symbol"/>
                <a:cs typeface="Symbol"/>
              </a:rPr>
              <a:t></a:t>
            </a:r>
            <a:r>
              <a:rPr dirty="0" sz="1400" spc="50">
                <a:latin typeface="Times New Roman"/>
                <a:cs typeface="Times New Roman"/>
              </a:rPr>
              <a:t>.</a:t>
            </a:r>
            <a:r>
              <a:rPr dirty="0" baseline="-5446" sz="3825" spc="-525">
                <a:latin typeface="Symbol"/>
                <a:cs typeface="Symbol"/>
              </a:rPr>
              <a:t></a:t>
            </a:r>
            <a:r>
              <a:rPr dirty="0" sz="1400" spc="40">
                <a:latin typeface="Times New Roman"/>
                <a:cs typeface="Times New Roman"/>
              </a:rPr>
              <a:t>C</a:t>
            </a:r>
            <a:r>
              <a:rPr dirty="0" baseline="-19444" sz="1500" spc="-60">
                <a:latin typeface="Times New Roman"/>
                <a:cs typeface="Times New Roman"/>
              </a:rPr>
              <a:t>E</a:t>
            </a:r>
            <a:r>
              <a:rPr dirty="0" baseline="-19444" sz="1500" spc="44">
                <a:latin typeface="Times New Roman"/>
                <a:cs typeface="Times New Roman"/>
              </a:rPr>
              <a:t>1</a:t>
            </a:r>
            <a:r>
              <a:rPr dirty="0" sz="1400" spc="30">
                <a:latin typeface="Symbol"/>
                <a:cs typeface="Symbol"/>
              </a:rPr>
              <a:t></a:t>
            </a:r>
            <a:r>
              <a:rPr dirty="0" sz="1400" spc="60">
                <a:latin typeface="Times New Roman"/>
                <a:cs typeface="Times New Roman"/>
              </a:rPr>
              <a:t>a</a:t>
            </a:r>
            <a:r>
              <a:rPr dirty="0" baseline="33333" sz="1500" spc="97">
                <a:latin typeface="Times New Roman"/>
                <a:cs typeface="Times New Roman"/>
              </a:rPr>
              <a:t>2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40">
                <a:latin typeface="Times New Roman"/>
                <a:cs typeface="Times New Roman"/>
              </a:rPr>
              <a:t>C</a:t>
            </a:r>
            <a:r>
              <a:rPr dirty="0" baseline="-19444" sz="1500" spc="37">
                <a:latin typeface="Times New Roman"/>
                <a:cs typeface="Times New Roman"/>
              </a:rPr>
              <a:t>E</a:t>
            </a:r>
            <a:r>
              <a:rPr dirty="0" baseline="-19444" sz="1500">
                <a:latin typeface="Times New Roman"/>
                <a:cs typeface="Times New Roman"/>
              </a:rPr>
              <a:t>2</a:t>
            </a:r>
            <a:r>
              <a:rPr dirty="0" baseline="-19444" sz="1500" spc="-187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Symbol"/>
                <a:cs typeface="Symbol"/>
              </a:rPr>
              <a:t></a:t>
            </a:r>
            <a:r>
              <a:rPr dirty="0" sz="1400" spc="20">
                <a:latin typeface="Times New Roman"/>
                <a:cs typeface="Times New Roman"/>
              </a:rPr>
              <a:t>a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40">
                <a:latin typeface="Times New Roman"/>
                <a:cs typeface="Times New Roman"/>
              </a:rPr>
              <a:t>C</a:t>
            </a:r>
            <a:r>
              <a:rPr dirty="0" baseline="-19444" sz="1500" spc="37">
                <a:latin typeface="Times New Roman"/>
                <a:cs typeface="Times New Roman"/>
              </a:rPr>
              <a:t>E</a:t>
            </a:r>
            <a:r>
              <a:rPr dirty="0" baseline="-19444" sz="1500" spc="75">
                <a:latin typeface="Times New Roman"/>
                <a:cs typeface="Times New Roman"/>
              </a:rPr>
              <a:t>3</a:t>
            </a:r>
            <a:r>
              <a:rPr dirty="0" baseline="-5446" sz="3825" spc="-592">
                <a:latin typeface="Symbol"/>
                <a:cs typeface="Symbol"/>
              </a:rPr>
              <a:t></a:t>
            </a:r>
            <a:endParaRPr baseline="-5446" sz="3825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857529" y="6633716"/>
            <a:ext cx="93281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3540" algn="l"/>
                <a:tab pos="775335" algn="l"/>
              </a:tabLst>
            </a:pPr>
            <a:r>
              <a:rPr dirty="0" sz="1000" spc="-35">
                <a:latin typeface="Times New Roman"/>
                <a:cs typeface="Times New Roman"/>
              </a:rPr>
              <a:t>E</a:t>
            </a:r>
            <a:r>
              <a:rPr dirty="0" sz="1000">
                <a:latin typeface="Times New Roman"/>
                <a:cs typeface="Times New Roman"/>
              </a:rPr>
              <a:t>1	</a:t>
            </a:r>
            <a:r>
              <a:rPr dirty="0" sz="1000" spc="25">
                <a:latin typeface="Times New Roman"/>
                <a:cs typeface="Times New Roman"/>
              </a:rPr>
              <a:t>E</a:t>
            </a:r>
            <a:r>
              <a:rPr dirty="0" sz="1000">
                <a:latin typeface="Times New Roman"/>
                <a:cs typeface="Times New Roman"/>
              </a:rPr>
              <a:t>2	</a:t>
            </a:r>
            <a:r>
              <a:rPr dirty="0" sz="1000" spc="25">
                <a:latin typeface="Times New Roman"/>
                <a:cs typeface="Times New Roman"/>
              </a:rPr>
              <a:t>E</a:t>
            </a:r>
            <a:r>
              <a:rPr dirty="0" sz="100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459984" y="6424675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(7.23)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159482" y="7399145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2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528251" y="7399145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 h="0">
                <a:moveTo>
                  <a:pt x="0" y="0"/>
                </a:moveTo>
                <a:lnTo>
                  <a:pt x="1182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862583" y="6988555"/>
            <a:ext cx="4008754" cy="621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para </a:t>
            </a:r>
            <a:r>
              <a:rPr dirty="0" sz="1200">
                <a:latin typeface="Tahoma"/>
                <a:cs typeface="Tahoma"/>
              </a:rPr>
              <a:t>v=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0 </a:t>
            </a:r>
            <a:r>
              <a:rPr dirty="0" sz="1200" spc="-5">
                <a:latin typeface="Tahoma"/>
                <a:cs typeface="Tahoma"/>
              </a:rPr>
              <a:t>(resonancia)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haciendo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hipótesis: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50">
              <a:latin typeface="Tahoma"/>
              <a:cs typeface="Tahoma"/>
            </a:endParaRPr>
          </a:p>
          <a:p>
            <a:pPr marL="734060">
              <a:lnSpc>
                <a:spcPct val="100000"/>
              </a:lnSpc>
              <a:spcBef>
                <a:spcPts val="5"/>
              </a:spcBef>
              <a:tabLst>
                <a:tab pos="2259965" algn="l"/>
                <a:tab pos="2607310" algn="l"/>
              </a:tabLst>
            </a:pPr>
            <a:r>
              <a:rPr dirty="0" sz="1400" spc="40">
                <a:latin typeface="Times New Roman"/>
                <a:cs typeface="Times New Roman"/>
              </a:rPr>
              <a:t>C</a:t>
            </a:r>
            <a:r>
              <a:rPr dirty="0" baseline="-19444" sz="1500" spc="-60">
                <a:latin typeface="Times New Roman"/>
                <a:cs typeface="Times New Roman"/>
              </a:rPr>
              <a:t>E</a:t>
            </a:r>
            <a:r>
              <a:rPr dirty="0" baseline="-19444" sz="1500" spc="44">
                <a:latin typeface="Times New Roman"/>
                <a:cs typeface="Times New Roman"/>
              </a:rPr>
              <a:t>1</a:t>
            </a: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 spc="40">
                <a:latin typeface="Times New Roman"/>
                <a:cs typeface="Times New Roman"/>
              </a:rPr>
              <a:t>C</a:t>
            </a:r>
            <a:r>
              <a:rPr dirty="0" baseline="-19444" sz="1500" spc="37">
                <a:latin typeface="Times New Roman"/>
                <a:cs typeface="Times New Roman"/>
              </a:rPr>
              <a:t>E</a:t>
            </a:r>
            <a:r>
              <a:rPr dirty="0" baseline="-19444" sz="1500">
                <a:latin typeface="Times New Roman"/>
                <a:cs typeface="Times New Roman"/>
              </a:rPr>
              <a:t>2</a:t>
            </a:r>
            <a:r>
              <a:rPr dirty="0" baseline="-19444" sz="1500" spc="-187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 spc="40">
                <a:latin typeface="Times New Roman"/>
                <a:cs typeface="Times New Roman"/>
              </a:rPr>
              <a:t>C</a:t>
            </a:r>
            <a:r>
              <a:rPr dirty="0" baseline="-19444" sz="1500" spc="37">
                <a:latin typeface="Times New Roman"/>
                <a:cs typeface="Times New Roman"/>
              </a:rPr>
              <a:t>E</a:t>
            </a:r>
            <a:r>
              <a:rPr dirty="0" baseline="-19444" sz="1500" spc="97">
                <a:latin typeface="Times New Roman"/>
                <a:cs typeface="Times New Roman"/>
              </a:rPr>
              <a:t>3</a:t>
            </a: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 spc="40">
                <a:latin typeface="Times New Roman"/>
                <a:cs typeface="Times New Roman"/>
              </a:rPr>
              <a:t>C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>
                <a:latin typeface="Times New Roman"/>
                <a:cs typeface="Times New Roman"/>
              </a:rPr>
              <a:t>	</a:t>
            </a:r>
            <a:r>
              <a:rPr dirty="0" sz="1400">
                <a:latin typeface="Symbol"/>
                <a:cs typeface="Symbol"/>
              </a:rPr>
              <a:t>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-19444" sz="1500" spc="-7">
                <a:latin typeface="Times New Roman"/>
                <a:cs typeface="Times New Roman"/>
              </a:rPr>
              <a:t>M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 spc="-157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0</a:t>
            </a:r>
            <a:r>
              <a:rPr dirty="0" sz="1400" spc="-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;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-19444" sz="1500">
                <a:latin typeface="Times New Roman"/>
                <a:cs typeface="Times New Roman"/>
              </a:rPr>
              <a:t>iE</a:t>
            </a:r>
            <a:r>
              <a:rPr dirty="0" baseline="-19444" sz="1500" spc="-157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Symbol"/>
                <a:cs typeface="Symbol"/>
              </a:rPr>
              <a:t></a:t>
            </a:r>
            <a:r>
              <a:rPr dirty="0" sz="1400" spc="15">
                <a:latin typeface="Times New Roman"/>
                <a:cs typeface="Times New Roman"/>
              </a:rPr>
              <a:t>U</a:t>
            </a:r>
            <a:r>
              <a:rPr dirty="0" baseline="-19444" sz="1500">
                <a:latin typeface="Times New Roman"/>
                <a:cs typeface="Times New Roman"/>
              </a:rPr>
              <a:t>iM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574297" y="7841020"/>
            <a:ext cx="110807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13888" sz="2100" spc="60">
                <a:latin typeface="Times New Roman"/>
                <a:cs typeface="Times New Roman"/>
              </a:rPr>
              <a:t>C</a:t>
            </a:r>
            <a:r>
              <a:rPr dirty="0" sz="1000" spc="-40">
                <a:latin typeface="Times New Roman"/>
                <a:cs typeface="Times New Roman"/>
              </a:rPr>
              <a:t>E</a:t>
            </a:r>
            <a:r>
              <a:rPr dirty="0" sz="1000" spc="30">
                <a:latin typeface="Times New Roman"/>
                <a:cs typeface="Times New Roman"/>
              </a:rPr>
              <a:t>1</a:t>
            </a:r>
            <a:r>
              <a:rPr dirty="0" baseline="13888" sz="2100" spc="104">
                <a:latin typeface="Symbol"/>
                <a:cs typeface="Symbol"/>
              </a:rPr>
              <a:t></a:t>
            </a:r>
            <a:r>
              <a:rPr dirty="0" baseline="13888" sz="2100" spc="60">
                <a:latin typeface="Times New Roman"/>
                <a:cs typeface="Times New Roman"/>
              </a:rPr>
              <a:t>C</a:t>
            </a:r>
            <a:r>
              <a:rPr dirty="0" sz="1000" spc="25">
                <a:latin typeface="Times New Roman"/>
                <a:cs typeface="Times New Roman"/>
              </a:rPr>
              <a:t>E</a:t>
            </a:r>
            <a:r>
              <a:rPr dirty="0" sz="1000">
                <a:latin typeface="Times New Roman"/>
                <a:cs typeface="Times New Roman"/>
              </a:rPr>
              <a:t>2</a:t>
            </a:r>
            <a:r>
              <a:rPr dirty="0" sz="1000" spc="-125">
                <a:latin typeface="Times New Roman"/>
                <a:cs typeface="Times New Roman"/>
              </a:rPr>
              <a:t> </a:t>
            </a:r>
            <a:r>
              <a:rPr dirty="0" baseline="13888" sz="2100" spc="104">
                <a:latin typeface="Symbol"/>
                <a:cs typeface="Symbol"/>
              </a:rPr>
              <a:t></a:t>
            </a:r>
            <a:r>
              <a:rPr dirty="0" baseline="13888" sz="2100" spc="60">
                <a:latin typeface="Times New Roman"/>
                <a:cs typeface="Times New Roman"/>
              </a:rPr>
              <a:t>C</a:t>
            </a:r>
            <a:r>
              <a:rPr dirty="0" sz="1000" spc="25">
                <a:latin typeface="Times New Roman"/>
                <a:cs typeface="Times New Roman"/>
              </a:rPr>
              <a:t>E</a:t>
            </a:r>
            <a:r>
              <a:rPr dirty="0" sz="100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763550" y="7796686"/>
            <a:ext cx="211772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397510" algn="l"/>
                <a:tab pos="1246505" algn="l"/>
                <a:tab pos="1461135" algn="l"/>
              </a:tabLst>
            </a:pPr>
            <a:r>
              <a:rPr dirty="0" sz="1400">
                <a:latin typeface="Symbol"/>
                <a:cs typeface="Symbol"/>
              </a:rPr>
              <a:t>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20">
                <a:latin typeface="Times New Roman"/>
                <a:cs typeface="Times New Roman"/>
              </a:rPr>
              <a:t>U</a:t>
            </a:r>
            <a:r>
              <a:rPr dirty="0" baseline="-19444" sz="1500" spc="-7">
                <a:latin typeface="Times New Roman"/>
                <a:cs typeface="Times New Roman"/>
              </a:rPr>
              <a:t>M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 spc="-157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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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;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20">
                <a:latin typeface="Times New Roman"/>
                <a:cs typeface="Times New Roman"/>
              </a:rPr>
              <a:t>U</a:t>
            </a:r>
            <a:r>
              <a:rPr dirty="0" baseline="-19444" sz="1500">
                <a:latin typeface="Times New Roman"/>
                <a:cs typeface="Times New Roman"/>
              </a:rPr>
              <a:t>iE</a:t>
            </a:r>
            <a:r>
              <a:rPr dirty="0" baseline="-19444" sz="1500" spc="-16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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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075935" y="7820659"/>
            <a:ext cx="11906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(valores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teóricos)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87983" y="8232139"/>
            <a:ext cx="4667250" cy="577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En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5">
                <a:latin typeface="Tahoma"/>
                <a:cs typeface="Tahoma"/>
              </a:rPr>
              <a:t> realidad 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resistencias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-5">
                <a:latin typeface="Tahoma"/>
                <a:cs typeface="Tahoma"/>
              </a:rPr>
              <a:t> son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nulas; si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las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tiene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cuenta: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práctica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aproximadamente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2297620" y="9012040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 h="0">
                <a:moveTo>
                  <a:pt x="0" y="0"/>
                </a:moveTo>
                <a:lnTo>
                  <a:pt x="5154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2260072" y="8983470"/>
            <a:ext cx="8851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45">
                <a:latin typeface="Times New Roman"/>
                <a:cs typeface="Times New Roman"/>
              </a:rPr>
              <a:t>I</a:t>
            </a:r>
            <a:r>
              <a:rPr dirty="0" baseline="-19444" sz="1500" spc="67">
                <a:latin typeface="Times New Roman"/>
                <a:cs typeface="Times New Roman"/>
              </a:rPr>
              <a:t>W</a:t>
            </a:r>
            <a:r>
              <a:rPr dirty="0" sz="1400" spc="45">
                <a:latin typeface="Symbol"/>
                <a:cs typeface="Symbol"/>
              </a:rPr>
              <a:t>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0,05.I</a:t>
            </a:r>
            <a:r>
              <a:rPr dirty="0" baseline="-19444" sz="1500" spc="-60">
                <a:latin typeface="Times New Roman"/>
                <a:cs typeface="Times New Roman"/>
              </a:rPr>
              <a:t>C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742435" y="10505778"/>
            <a:ext cx="2540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103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311144" y="9007855"/>
            <a:ext cx="9874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(en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promedio)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276855" y="9438131"/>
            <a:ext cx="2054860" cy="25019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30480">
              <a:lnSpc>
                <a:spcPts val="1620"/>
              </a:lnSpc>
            </a:pPr>
            <a:r>
              <a:rPr dirty="0" sz="1400" spc="20">
                <a:latin typeface="Times New Roman"/>
                <a:cs typeface="Times New Roman"/>
              </a:rPr>
              <a:t>U</a:t>
            </a:r>
            <a:r>
              <a:rPr dirty="0" baseline="-19444" sz="1500" spc="-7">
                <a:latin typeface="Times New Roman"/>
                <a:cs typeface="Times New Roman"/>
              </a:rPr>
              <a:t>M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 spc="-157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(</a:t>
            </a:r>
            <a:r>
              <a:rPr dirty="0" sz="1400">
                <a:latin typeface="Times New Roman"/>
                <a:cs typeface="Times New Roman"/>
              </a:rPr>
              <a:t>v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45">
                <a:latin typeface="Times New Roman"/>
                <a:cs typeface="Times New Roman"/>
              </a:rPr>
              <a:t>0</a:t>
            </a:r>
            <a:r>
              <a:rPr dirty="0" sz="1400">
                <a:latin typeface="Times New Roman"/>
                <a:cs typeface="Times New Roman"/>
              </a:rPr>
              <a:t>)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</a:t>
            </a:r>
            <a:r>
              <a:rPr dirty="0" sz="1400" spc="-100">
                <a:latin typeface="Times New Roman"/>
                <a:cs typeface="Times New Roman"/>
              </a:rPr>
              <a:t>0</a:t>
            </a:r>
            <a:r>
              <a:rPr dirty="0" sz="1400" spc="-90">
                <a:latin typeface="Times New Roman"/>
                <a:cs typeface="Times New Roman"/>
              </a:rPr>
              <a:t>.</a:t>
            </a:r>
            <a:r>
              <a:rPr dirty="0" sz="1400" spc="20">
                <a:latin typeface="Times New Roman"/>
                <a:cs typeface="Times New Roman"/>
              </a:rPr>
              <a:t>U</a:t>
            </a:r>
            <a:r>
              <a:rPr dirty="0" baseline="-19444" sz="1500" spc="-7">
                <a:latin typeface="Times New Roman"/>
                <a:cs typeface="Times New Roman"/>
              </a:rPr>
              <a:t>M</a:t>
            </a:r>
            <a:r>
              <a:rPr dirty="0" baseline="-19444" sz="1500">
                <a:latin typeface="Times New Roman"/>
                <a:cs typeface="Times New Roman"/>
              </a:rPr>
              <a:t>E</a:t>
            </a:r>
            <a:r>
              <a:rPr dirty="0" baseline="-19444" sz="1500" spc="-157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(</a:t>
            </a:r>
            <a:r>
              <a:rPr dirty="0" sz="1400">
                <a:latin typeface="Times New Roman"/>
                <a:cs typeface="Times New Roman"/>
              </a:rPr>
              <a:t>v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00">
                <a:latin typeface="Times New Roman"/>
                <a:cs typeface="Times New Roman"/>
              </a:rPr>
              <a:t> </a:t>
            </a:r>
            <a:r>
              <a:rPr dirty="0" sz="1400" spc="-90">
                <a:latin typeface="Times New Roman"/>
                <a:cs typeface="Times New Roman"/>
              </a:rPr>
              <a:t>1</a:t>
            </a:r>
            <a:r>
              <a:rPr dirty="0" sz="140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459984" y="9451339"/>
            <a:ext cx="439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(7.24)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8527" y="665479"/>
            <a:ext cx="6040755" cy="847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 marR="43180">
              <a:lnSpc>
                <a:spcPct val="1217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determinar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20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más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conveniente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v,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efectúan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mediciones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2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</a:t>
            </a:r>
            <a:r>
              <a:rPr dirty="0" baseline="-13888" sz="1800" spc="-7">
                <a:latin typeface="Tahoma"/>
                <a:cs typeface="Tahoma"/>
              </a:rPr>
              <a:t>ME</a:t>
            </a:r>
            <a:r>
              <a:rPr dirty="0" sz="1200" spc="-5">
                <a:latin typeface="Tahoma"/>
                <a:cs typeface="Tahoma"/>
              </a:rPr>
              <a:t>,</a:t>
            </a:r>
            <a:r>
              <a:rPr dirty="0" sz="1200" spc="20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se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toma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 general </a:t>
            </a:r>
            <a:r>
              <a:rPr dirty="0" sz="120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débil sobre</a:t>
            </a:r>
            <a:r>
              <a:rPr dirty="0" sz="1200">
                <a:latin typeface="Tahoma"/>
                <a:cs typeface="Tahoma"/>
              </a:rPr>
              <a:t> o</a:t>
            </a:r>
            <a:r>
              <a:rPr dirty="0" sz="1200" spc="-5">
                <a:latin typeface="Tahoma"/>
                <a:cs typeface="Tahoma"/>
              </a:rPr>
              <a:t> dub-compensación.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Tahoma"/>
              <a:cs typeface="Tahoma"/>
            </a:endParaRPr>
          </a:p>
          <a:p>
            <a:pPr marL="76835">
              <a:lnSpc>
                <a:spcPct val="100000"/>
              </a:lnSpc>
              <a:spcBef>
                <a:spcPts val="5"/>
              </a:spcBef>
              <a:tabLst>
                <a:tab pos="795655" algn="l"/>
              </a:tabLst>
            </a:pPr>
            <a:r>
              <a:rPr dirty="0" sz="1400">
                <a:latin typeface="Times New Roman"/>
                <a:cs typeface="Times New Roman"/>
              </a:rPr>
              <a:t>v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55">
                <a:latin typeface="Symbol"/>
                <a:cs typeface="Symbol"/>
              </a:rPr>
              <a:t></a:t>
            </a:r>
            <a:r>
              <a:rPr dirty="0" sz="1400" spc="-55">
                <a:latin typeface="Times New Roman"/>
                <a:cs typeface="Times New Roman"/>
              </a:rPr>
              <a:t>0,1	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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0,2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6706" y="1585645"/>
            <a:ext cx="3345238" cy="180702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3454400"/>
            <a:ext cx="5966460" cy="2230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7.28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ahoma"/>
                <a:cs typeface="Tahoma"/>
              </a:rPr>
              <a:t>7.3.4 Puesta </a:t>
            </a:r>
            <a:r>
              <a:rPr dirty="0" sz="1200" b="1">
                <a:latin typeface="Tahoma"/>
                <a:cs typeface="Tahoma"/>
              </a:rPr>
              <a:t>a</a:t>
            </a:r>
            <a:r>
              <a:rPr dirty="0" sz="1200" spc="-5" b="1">
                <a:latin typeface="Tahoma"/>
                <a:cs typeface="Tahoma"/>
              </a:rPr>
              <a:t> tierra</a:t>
            </a:r>
            <a:r>
              <a:rPr dirty="0" sz="1200" spc="5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de</a:t>
            </a:r>
            <a:r>
              <a:rPr dirty="0" sz="1200" spc="-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baja</a:t>
            </a:r>
            <a:r>
              <a:rPr dirty="0" sz="1200" spc="1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impedancia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ahoma"/>
              <a:cs typeface="Tahoma"/>
            </a:endParaRPr>
          </a:p>
          <a:p>
            <a:pPr algn="just" marL="12700" marR="5080">
              <a:lnSpc>
                <a:spcPct val="100800"/>
              </a:lnSpc>
            </a:pPr>
            <a:r>
              <a:rPr dirty="0" sz="1200" spc="-5">
                <a:latin typeface="Tahoma"/>
                <a:cs typeface="Tahoma"/>
              </a:rPr>
              <a:t>Se utiliza en los casos en que es conveniente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puesta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directa del centro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 pero que desde el punto de vista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del valor elevado de las corrientes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>
                <a:latin typeface="Tahoma"/>
                <a:cs typeface="Tahoma"/>
              </a:rPr>
              <a:t> no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sería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utilizable.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eliminar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inconveniente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introduce</a:t>
            </a:r>
            <a:r>
              <a:rPr dirty="0" sz="1200">
                <a:latin typeface="Tahoma"/>
                <a:cs typeface="Tahoma"/>
              </a:rPr>
              <a:t> una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impedancia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valor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reducido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entre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centro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estrella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-5">
                <a:latin typeface="Tahoma"/>
                <a:cs typeface="Tahoma"/>
              </a:rPr>
              <a:t>tierra.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algn="just" marL="193675" indent="-18161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194310" algn="l"/>
              </a:tabLst>
            </a:pP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través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baja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resistencia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inductancia.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Tahoma"/>
              <a:buAutoNum type="alphaLcPeriod"/>
            </a:pPr>
            <a:endParaRPr sz="1200">
              <a:latin typeface="Tahoma"/>
              <a:cs typeface="Tahoma"/>
            </a:endParaRPr>
          </a:p>
          <a:p>
            <a:pPr algn="just" marL="198120" indent="-186055">
              <a:lnSpc>
                <a:spcPct val="100000"/>
              </a:lnSpc>
              <a:buAutoNum type="alphaLcPeriod"/>
              <a:tabLst>
                <a:tab pos="198755" algn="l"/>
              </a:tabLst>
            </a:pP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través</a:t>
            </a:r>
            <a:r>
              <a:rPr dirty="0" sz="1200" spc="37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3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alta</a:t>
            </a:r>
            <a:r>
              <a:rPr dirty="0" sz="1200" spc="38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inductancia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conexión</a:t>
            </a:r>
            <a:r>
              <a:rPr dirty="0" sz="1200">
                <a:latin typeface="Tahoma"/>
                <a:cs typeface="Tahoma"/>
              </a:rPr>
              <a:t> 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duración</a:t>
            </a:r>
            <a:r>
              <a:rPr dirty="0" sz="1200" spc="1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baja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resistencia.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60564" y="5901963"/>
            <a:ext cx="2771174" cy="217349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91387" y="8119363"/>
            <a:ext cx="5980430" cy="16789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ahoma"/>
                <a:cs typeface="Tahoma"/>
              </a:rPr>
              <a:t>Fig.</a:t>
            </a:r>
            <a:r>
              <a:rPr dirty="0" sz="1200" spc="-5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7.29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ahoma"/>
              <a:cs typeface="Tahoma"/>
            </a:endParaRPr>
          </a:p>
          <a:p>
            <a:pPr algn="just" marL="27940" marR="6985" indent="-15240">
              <a:lnSpc>
                <a:spcPct val="100800"/>
              </a:lnSpc>
            </a:pPr>
            <a:r>
              <a:rPr dirty="0" sz="1200" spc="-5" b="1">
                <a:latin typeface="Tahoma"/>
                <a:cs typeface="Tahoma"/>
              </a:rPr>
              <a:t>Caso (a)</a:t>
            </a:r>
            <a:r>
              <a:rPr dirty="0" sz="1200" spc="-5">
                <a:latin typeface="Tahoma"/>
                <a:cs typeface="Tahoma"/>
              </a:rPr>
              <a:t>: </a:t>
            </a:r>
            <a:r>
              <a:rPr dirty="0" sz="1200">
                <a:latin typeface="Tahoma"/>
                <a:cs typeface="Tahoma"/>
              </a:rPr>
              <a:t>La </a:t>
            </a:r>
            <a:r>
              <a:rPr dirty="0" sz="1200" spc="-5">
                <a:latin typeface="Tahoma"/>
                <a:cs typeface="Tahoma"/>
              </a:rPr>
              <a:t>corriente de contacto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unipolar es mantenida por debajo de valores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críticos, que sin embargo son de valor suficiente para asegurar el funcionamiento de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protección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selectiva.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algn="just" marL="27940" marR="5080" indent="15240">
              <a:lnSpc>
                <a:spcPct val="100400"/>
              </a:lnSpc>
            </a:pPr>
            <a:r>
              <a:rPr dirty="0" sz="1200" spc="-5" b="1">
                <a:latin typeface="Tahoma"/>
                <a:cs typeface="Tahoma"/>
              </a:rPr>
              <a:t>Caso</a:t>
            </a:r>
            <a:r>
              <a:rPr dirty="0" sz="1200" b="1">
                <a:latin typeface="Tahoma"/>
                <a:cs typeface="Tahoma"/>
              </a:rPr>
              <a:t> </a:t>
            </a:r>
            <a:r>
              <a:rPr dirty="0" sz="1200" spc="-5" b="1">
                <a:latin typeface="Tahoma"/>
                <a:cs typeface="Tahoma"/>
              </a:rPr>
              <a:t>(b)</a:t>
            </a:r>
            <a:r>
              <a:rPr dirty="0" sz="1200" spc="-5">
                <a:latin typeface="Tahoma"/>
                <a:cs typeface="Tahoma"/>
              </a:rPr>
              <a:t>: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Combinación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bobina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inductiva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resonante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conexión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paralelo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retardada de baja resistencia, es </a:t>
            </a:r>
            <a:r>
              <a:rPr dirty="0" sz="1200" spc="-10">
                <a:latin typeface="Tahoma"/>
                <a:cs typeface="Tahoma"/>
              </a:rPr>
              <a:t>apto </a:t>
            </a:r>
            <a:r>
              <a:rPr dirty="0" sz="1200" spc="-5">
                <a:latin typeface="Tahoma"/>
                <a:cs typeface="Tahoma"/>
              </a:rPr>
              <a:t>para el caso de contacto </a:t>
            </a:r>
            <a:r>
              <a:rPr dirty="0" sz="1200">
                <a:latin typeface="Tahoma"/>
                <a:cs typeface="Tahoma"/>
              </a:rPr>
              <a:t>a </a:t>
            </a:r>
            <a:r>
              <a:rPr dirty="0" sz="1200" spc="-5">
                <a:latin typeface="Tahoma"/>
                <a:cs typeface="Tahoma"/>
              </a:rPr>
              <a:t>tierra que permanecen 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por tiempo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apreciable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y</a:t>
            </a:r>
            <a:r>
              <a:rPr dirty="0" sz="1200" spc="-5">
                <a:latin typeface="Tahoma"/>
                <a:cs typeface="Tahoma"/>
              </a:rPr>
              <a:t> que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deben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ser rápidamente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desconectadas.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62603" y="10505778"/>
            <a:ext cx="2540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104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42435" y="10505778"/>
            <a:ext cx="25400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105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62583" y="705103"/>
            <a:ext cx="6017260" cy="61531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38100" marR="30480">
              <a:lnSpc>
                <a:spcPct val="100800"/>
              </a:lnSpc>
              <a:spcBef>
                <a:spcPts val="85"/>
              </a:spcBef>
            </a:pPr>
            <a:r>
              <a:rPr dirty="0" sz="1200" spc="-5">
                <a:latin typeface="Tahoma"/>
                <a:cs typeface="Tahoma"/>
              </a:rPr>
              <a:t>Por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ejemplo,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bobina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Petersen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no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apaga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cortocircuito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</a:t>
            </a:r>
            <a:r>
              <a:rPr dirty="0" sz="1200" spc="12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cabo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1</a:t>
            </a:r>
            <a:r>
              <a:rPr dirty="0" sz="1200" spc="1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segundo,</a:t>
            </a:r>
            <a:r>
              <a:rPr dirty="0" sz="1200" spc="114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se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cierra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el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interuptor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I</a:t>
            </a:r>
            <a:r>
              <a:rPr dirty="0" baseline="-13888" sz="1800" spc="-7">
                <a:latin typeface="Tahoma"/>
                <a:cs typeface="Tahoma"/>
              </a:rPr>
              <a:t>p</a:t>
            </a:r>
            <a:r>
              <a:rPr dirty="0" baseline="-13888" sz="1800" spc="13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durante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algunos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segundos,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lo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que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provoca</a:t>
            </a:r>
            <a:r>
              <a:rPr dirty="0" sz="1200" spc="9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funcionamiento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de</a:t>
            </a:r>
            <a:r>
              <a:rPr dirty="0" sz="1200" spc="10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la</a:t>
            </a:r>
            <a:endParaRPr sz="12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315"/>
              </a:spcBef>
            </a:pPr>
            <a:r>
              <a:rPr dirty="0" sz="1200" spc="-5">
                <a:latin typeface="Tahoma"/>
                <a:cs typeface="Tahoma"/>
              </a:rPr>
              <a:t>protección selectiva </a:t>
            </a:r>
            <a:r>
              <a:rPr dirty="0" sz="1200">
                <a:latin typeface="Tahoma"/>
                <a:cs typeface="Tahoma"/>
              </a:rPr>
              <a:t>y </a:t>
            </a:r>
            <a:r>
              <a:rPr dirty="0" sz="1200" spc="5">
                <a:latin typeface="Tahoma"/>
                <a:cs typeface="Tahoma"/>
              </a:rPr>
              <a:t>se </a:t>
            </a:r>
            <a:r>
              <a:rPr dirty="0" sz="1200" spc="-5">
                <a:latin typeface="Tahoma"/>
                <a:cs typeface="Tahoma"/>
              </a:rPr>
              <a:t>utiliza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en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sistemas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redes</a:t>
            </a:r>
            <a:r>
              <a:rPr dirty="0" sz="1200">
                <a:latin typeface="Tahoma"/>
                <a:cs typeface="Tahoma"/>
              </a:rPr>
              <a:t> </a:t>
            </a:r>
            <a:r>
              <a:rPr dirty="0" sz="1200" spc="-5">
                <a:latin typeface="Tahoma"/>
                <a:cs typeface="Tahoma"/>
              </a:rPr>
              <a:t>malladas.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Dr. Ing.  Eduardo Orduña</dc:creator>
  <dc:title>1</dc:title>
  <dcterms:created xsi:type="dcterms:W3CDTF">2021-07-02T05:03:33Z</dcterms:created>
  <dcterms:modified xsi:type="dcterms:W3CDTF">2021-07-02T05:03:33Z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